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ppt/notesSlides/notesSlide68.xml" ContentType="application/vnd.openxmlformats-officedocument.presentationml.notesSlide+xml"/>
  <Override PartName="/ppt/tags/tag68.xml" ContentType="application/vnd.openxmlformats-officedocument.presentationml.tags+xml"/>
  <Override PartName="/ppt/notesSlides/notesSlide69.xml" ContentType="application/vnd.openxmlformats-officedocument.presentationml.notesSlide+xml"/>
  <Override PartName="/ppt/tags/tag69.xml" ContentType="application/vnd.openxmlformats-officedocument.presentationml.tags+xml"/>
  <Override PartName="/ppt/notesSlides/notesSlide70.xml" ContentType="application/vnd.openxmlformats-officedocument.presentationml.notesSlide+xml"/>
  <Override PartName="/ppt/tags/tag70.xml" ContentType="application/vnd.openxmlformats-officedocument.presentationml.tags+xml"/>
  <Override PartName="/ppt/notesSlides/notesSlide71.xml" ContentType="application/vnd.openxmlformats-officedocument.presentationml.notesSlide+xml"/>
  <Override PartName="/ppt/tags/tag71.xml" ContentType="application/vnd.openxmlformats-officedocument.presentationml.tags+xml"/>
  <Override PartName="/ppt/notesSlides/notesSlide72.xml" ContentType="application/vnd.openxmlformats-officedocument.presentationml.notesSlide+xml"/>
  <Override PartName="/ppt/tags/tag72.xml" ContentType="application/vnd.openxmlformats-officedocument.presentationml.tags+xml"/>
  <Override PartName="/ppt/notesSlides/notesSlide73.xml" ContentType="application/vnd.openxmlformats-officedocument.presentationml.notesSlide+xml"/>
  <Override PartName="/ppt/tags/tag73.xml" ContentType="application/vnd.openxmlformats-officedocument.presentationml.tags+xml"/>
  <Override PartName="/ppt/notesSlides/notesSlide74.xml" ContentType="application/vnd.openxmlformats-officedocument.presentationml.notesSlide+xml"/>
  <Override PartName="/ppt/tags/tag74.xml" ContentType="application/vnd.openxmlformats-officedocument.presentationml.tags+xml"/>
  <Override PartName="/ppt/notesSlides/notesSlide75.xml" ContentType="application/vnd.openxmlformats-officedocument.presentationml.notesSlide+xml"/>
  <Override PartName="/ppt/tags/tag75.xml" ContentType="application/vnd.openxmlformats-officedocument.presentationml.tags+xml"/>
  <Override PartName="/ppt/notesSlides/notesSlide76.xml" ContentType="application/vnd.openxmlformats-officedocument.presentationml.notesSlide+xml"/>
  <Override PartName="/ppt/tags/tag76.xml" ContentType="application/vnd.openxmlformats-officedocument.presentationml.tags+xml"/>
  <Override PartName="/ppt/notesSlides/notesSlide7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77.xml" ContentType="application/vnd.openxmlformats-officedocument.presentationml.tags+xml"/>
  <Override PartName="/ppt/notesSlides/notesSlide78.xml" ContentType="application/vnd.openxmlformats-officedocument.presentationml.notesSlide+xml"/>
  <Override PartName="/ppt/tags/tag78.xml" ContentType="application/vnd.openxmlformats-officedocument.presentationml.tags+xml"/>
  <Override PartName="/ppt/notesSlides/notesSlide79.xml" ContentType="application/vnd.openxmlformats-officedocument.presentationml.notesSlide+xml"/>
  <Override PartName="/ppt/tags/tag79.xml" ContentType="application/vnd.openxmlformats-officedocument.presentationml.tags+xml"/>
  <Override PartName="/ppt/notesSlides/notesSlide80.xml" ContentType="application/vnd.openxmlformats-officedocument.presentationml.notesSlide+xml"/>
  <Override PartName="/ppt/tags/tag80.xml" ContentType="application/vnd.openxmlformats-officedocument.presentationml.tags+xml"/>
  <Override PartName="/ppt/notesSlides/notesSlide81.xml" ContentType="application/vnd.openxmlformats-officedocument.presentationml.notesSlide+xml"/>
  <Override PartName="/ppt/tags/tag81.xml" ContentType="application/vnd.openxmlformats-officedocument.presentationml.tags+xml"/>
  <Override PartName="/ppt/notesSlides/notesSlide82.xml" ContentType="application/vnd.openxmlformats-officedocument.presentationml.notesSlide+xml"/>
  <Override PartName="/ppt/tags/tag82.xml" ContentType="application/vnd.openxmlformats-officedocument.presentationml.tags+xml"/>
  <Override PartName="/ppt/notesSlides/notesSlide83.xml" ContentType="application/vnd.openxmlformats-officedocument.presentationml.notesSlide+xml"/>
  <Override PartName="/ppt/tags/tag83.xml" ContentType="application/vnd.openxmlformats-officedocument.presentationml.tags+xml"/>
  <Override PartName="/ppt/notesSlides/notesSlide84.xml" ContentType="application/vnd.openxmlformats-officedocument.presentationml.notesSlide+xml"/>
  <Override PartName="/ppt/tags/tag84.xml" ContentType="application/vnd.openxmlformats-officedocument.presentationml.tags+xml"/>
  <Override PartName="/ppt/notesSlides/notesSlide85.xml" ContentType="application/vnd.openxmlformats-officedocument.presentationml.notesSlide+xml"/>
  <Override PartName="/ppt/tags/tag85.xml" ContentType="application/vnd.openxmlformats-officedocument.presentationml.tags+xml"/>
  <Override PartName="/ppt/notesSlides/notesSlide86.xml" ContentType="application/vnd.openxmlformats-officedocument.presentationml.notesSlide+xml"/>
  <Override PartName="/ppt/tags/tag86.xml" ContentType="application/vnd.openxmlformats-officedocument.presentationml.tags+xml"/>
  <Override PartName="/ppt/notesSlides/notesSlide87.xml" ContentType="application/vnd.openxmlformats-officedocument.presentationml.notesSlide+xml"/>
  <Override PartName="/ppt/tags/tag87.xml" ContentType="application/vnd.openxmlformats-officedocument.presentationml.tags+xml"/>
  <Override PartName="/ppt/notesSlides/notesSlide88.xml" ContentType="application/vnd.openxmlformats-officedocument.presentationml.notesSlide+xml"/>
  <Override PartName="/ppt/tags/tag88.xml" ContentType="application/vnd.openxmlformats-officedocument.presentationml.tags+xml"/>
  <Override PartName="/ppt/notesSlides/notesSlide89.xml" ContentType="application/vnd.openxmlformats-officedocument.presentationml.notesSlide+xml"/>
  <Override PartName="/ppt/tags/tag89.xml" ContentType="application/vnd.openxmlformats-officedocument.presentationml.tags+xml"/>
  <Override PartName="/ppt/notesSlides/notesSlide90.xml" ContentType="application/vnd.openxmlformats-officedocument.presentationml.notesSlide+xml"/>
  <Override PartName="/ppt/tags/tag90.xml" ContentType="application/vnd.openxmlformats-officedocument.presentationml.tags+xml"/>
  <Override PartName="/ppt/notesSlides/notesSlide91.xml" ContentType="application/vnd.openxmlformats-officedocument.presentationml.notesSlide+xml"/>
  <Override PartName="/ppt/tags/tag91.xml" ContentType="application/vnd.openxmlformats-officedocument.presentationml.tags+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94"/>
  </p:notesMasterIdLst>
  <p:handoutMasterIdLst>
    <p:handoutMasterId r:id="rId95"/>
  </p:handoutMasterIdLst>
  <p:sldIdLst>
    <p:sldId id="278" r:id="rId2"/>
    <p:sldId id="501" r:id="rId3"/>
    <p:sldId id="502" r:id="rId4"/>
    <p:sldId id="538" r:id="rId5"/>
    <p:sldId id="539" r:id="rId6"/>
    <p:sldId id="503" r:id="rId7"/>
    <p:sldId id="540" r:id="rId8"/>
    <p:sldId id="541" r:id="rId9"/>
    <p:sldId id="500" r:id="rId10"/>
    <p:sldId id="504" r:id="rId11"/>
    <p:sldId id="422" r:id="rId12"/>
    <p:sldId id="505" r:id="rId13"/>
    <p:sldId id="476" r:id="rId14"/>
    <p:sldId id="506" r:id="rId15"/>
    <p:sldId id="507" r:id="rId16"/>
    <p:sldId id="484" r:id="rId17"/>
    <p:sldId id="430" r:id="rId18"/>
    <p:sldId id="542" r:id="rId19"/>
    <p:sldId id="508" r:id="rId20"/>
    <p:sldId id="545" r:id="rId21"/>
    <p:sldId id="543" r:id="rId22"/>
    <p:sldId id="546" r:id="rId23"/>
    <p:sldId id="547" r:id="rId24"/>
    <p:sldId id="548" r:id="rId25"/>
    <p:sldId id="549" r:id="rId26"/>
    <p:sldId id="544" r:id="rId27"/>
    <p:sldId id="509" r:id="rId28"/>
    <p:sldId id="485" r:id="rId29"/>
    <p:sldId id="463" r:id="rId30"/>
    <p:sldId id="510" r:id="rId31"/>
    <p:sldId id="511" r:id="rId32"/>
    <p:sldId id="470" r:id="rId33"/>
    <p:sldId id="512" r:id="rId34"/>
    <p:sldId id="478" r:id="rId35"/>
    <p:sldId id="499" r:id="rId36"/>
    <p:sldId id="471" r:id="rId37"/>
    <p:sldId id="513" r:id="rId38"/>
    <p:sldId id="489" r:id="rId39"/>
    <p:sldId id="477" r:id="rId40"/>
    <p:sldId id="550" r:id="rId41"/>
    <p:sldId id="551" r:id="rId42"/>
    <p:sldId id="514" r:id="rId43"/>
    <p:sldId id="515" r:id="rId44"/>
    <p:sldId id="464" r:id="rId45"/>
    <p:sldId id="516" r:id="rId46"/>
    <p:sldId id="552" r:id="rId47"/>
    <p:sldId id="553" r:id="rId48"/>
    <p:sldId id="468" r:id="rId49"/>
    <p:sldId id="517" r:id="rId50"/>
    <p:sldId id="518" r:id="rId51"/>
    <p:sldId id="519" r:id="rId52"/>
    <p:sldId id="520" r:id="rId53"/>
    <p:sldId id="554" r:id="rId54"/>
    <p:sldId id="521" r:id="rId55"/>
    <p:sldId id="522" r:id="rId56"/>
    <p:sldId id="482" r:id="rId57"/>
    <p:sldId id="523" r:id="rId58"/>
    <p:sldId id="524" r:id="rId59"/>
    <p:sldId id="525" r:id="rId60"/>
    <p:sldId id="526" r:id="rId61"/>
    <p:sldId id="487" r:id="rId62"/>
    <p:sldId id="445" r:id="rId63"/>
    <p:sldId id="555" r:id="rId64"/>
    <p:sldId id="556" r:id="rId65"/>
    <p:sldId id="557" r:id="rId66"/>
    <p:sldId id="527" r:id="rId67"/>
    <p:sldId id="528" r:id="rId68"/>
    <p:sldId id="529" r:id="rId69"/>
    <p:sldId id="496" r:id="rId70"/>
    <p:sldId id="480" r:id="rId71"/>
    <p:sldId id="446" r:id="rId72"/>
    <p:sldId id="498" r:id="rId73"/>
    <p:sldId id="492" r:id="rId74"/>
    <p:sldId id="530" r:id="rId75"/>
    <p:sldId id="558" r:id="rId76"/>
    <p:sldId id="559" r:id="rId77"/>
    <p:sldId id="531" r:id="rId78"/>
    <p:sldId id="443" r:id="rId79"/>
    <p:sldId id="437" r:id="rId80"/>
    <p:sldId id="532" r:id="rId81"/>
    <p:sldId id="560" r:id="rId82"/>
    <p:sldId id="561" r:id="rId83"/>
    <p:sldId id="533" r:id="rId84"/>
    <p:sldId id="534" r:id="rId85"/>
    <p:sldId id="438" r:id="rId86"/>
    <p:sldId id="416" r:id="rId87"/>
    <p:sldId id="535" r:id="rId88"/>
    <p:sldId id="562" r:id="rId89"/>
    <p:sldId id="536" r:id="rId90"/>
    <p:sldId id="491" r:id="rId91"/>
    <p:sldId id="537" r:id="rId92"/>
    <p:sldId id="421"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0BFB"/>
    <a:srgbClr val="9B9B71"/>
    <a:srgbClr val="77933C"/>
    <a:srgbClr val="4F6228"/>
    <a:srgbClr val="151553"/>
    <a:srgbClr val="101040"/>
    <a:srgbClr val="0070C0"/>
    <a:srgbClr val="193323"/>
    <a:srgbClr val="0033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68713" autoAdjust="0"/>
  </p:normalViewPr>
  <p:slideViewPr>
    <p:cSldViewPr>
      <p:cViewPr>
        <p:scale>
          <a:sx n="70" d="100"/>
          <a:sy n="70" d="100"/>
        </p:scale>
        <p:origin x="2760" y="36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a:t>Heights of Basketball Team Members</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0"/>
        <c:axId val="-2107226880"/>
        <c:axId val="-2106901776"/>
      </c:barChart>
      <c:catAx>
        <c:axId val="-2107226880"/>
        <c:scaling>
          <c:orientation val="minMax"/>
        </c:scaling>
        <c:delete val="0"/>
        <c:axPos val="b"/>
        <c:title>
          <c:tx>
            <c:rich>
              <a:bodyPr/>
              <a:lstStyle/>
              <a:p>
                <a:pPr>
                  <a:defRPr/>
                </a:pPr>
                <a:r>
                  <a:rPr lang="en-US"/>
                  <a:t>Height in Inches</a:t>
                </a:r>
              </a:p>
            </c:rich>
          </c:tx>
          <c:overlay val="0"/>
        </c:title>
        <c:numFmt formatCode="General" sourceLinked="1"/>
        <c:majorTickMark val="out"/>
        <c:minorTickMark val="none"/>
        <c:tickLblPos val="nextTo"/>
        <c:crossAx val="-2106901776"/>
        <c:crosses val="autoZero"/>
        <c:auto val="1"/>
        <c:lblAlgn val="ctr"/>
        <c:lblOffset val="100"/>
        <c:noMultiLvlLbl val="0"/>
      </c:catAx>
      <c:valAx>
        <c:axId val="-2106901776"/>
        <c:scaling>
          <c:orientation val="minMax"/>
        </c:scaling>
        <c:delete val="0"/>
        <c:axPos val="l"/>
        <c:majorGridlines/>
        <c:title>
          <c:tx>
            <c:rich>
              <a:bodyPr rot="-5400000" vert="horz"/>
              <a:lstStyle/>
              <a:p>
                <a:pPr>
                  <a:defRPr/>
                </a:pPr>
                <a:r>
                  <a:rPr lang="en-US"/>
                  <a:t>Frequency </a:t>
                </a:r>
              </a:p>
            </c:rich>
          </c:tx>
          <c:overlay val="0"/>
        </c:title>
        <c:numFmt formatCode="General" sourceLinked="1"/>
        <c:majorTickMark val="out"/>
        <c:minorTickMark val="none"/>
        <c:tickLblPos val="nextTo"/>
        <c:crossAx val="-2107226880"/>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0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09800" y="-2286000"/>
          <a:ext cx="4572000" cy="27432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57740"/>
          </a:xfrm>
          <a:prstGeom prst="rect">
            <a:avLst/>
          </a:prstGeom>
        </p:spPr>
        <p:txBody>
          <a:bodyPr vert="horz" lIns="89893" tIns="44946" rIns="89893" bIns="44946" rtlCol="0"/>
          <a:lstStyle>
            <a:lvl1pPr algn="r">
              <a:defRPr sz="1100"/>
            </a:lvl1pPr>
          </a:lstStyle>
          <a:p>
            <a:fld id="{79E7B58C-ED4B-49CC-ACF9-09ED57345F19}" type="datetimeFigureOut">
              <a:rPr lang="en-US" smtClean="0"/>
              <a:pPr/>
              <a:t>3/20/16</a:t>
            </a:fld>
            <a:endParaRPr lang="en-US"/>
          </a:p>
        </p:txBody>
      </p:sp>
      <p:sp>
        <p:nvSpPr>
          <p:cNvPr id="4" name="Footer Placeholder 3"/>
          <p:cNvSpPr>
            <a:spLocks noGrp="1"/>
          </p:cNvSpPr>
          <p:nvPr>
            <p:ph type="ftr" sz="quarter" idx="2"/>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684720"/>
            <a:ext cx="2971800" cy="457739"/>
          </a:xfrm>
          <a:prstGeom prst="rect">
            <a:avLst/>
          </a:prstGeom>
        </p:spPr>
        <p:txBody>
          <a:bodyPr vert="horz" lIns="89893" tIns="44946" rIns="89893" bIns="44946" rtlCol="0" anchor="b"/>
          <a:lstStyle>
            <a:lvl1pPr algn="r">
              <a:defRPr sz="11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idx="1"/>
          </p:nvPr>
        </p:nvSpPr>
        <p:spPr>
          <a:xfrm>
            <a:off x="3884613" y="0"/>
            <a:ext cx="2971800" cy="457740"/>
          </a:xfrm>
          <a:prstGeom prst="rect">
            <a:avLst/>
          </a:prstGeom>
        </p:spPr>
        <p:txBody>
          <a:bodyPr vert="horz" lIns="89893" tIns="44946" rIns="89893" bIns="44946" rtlCol="0"/>
          <a:lstStyle>
            <a:lvl1pPr algn="r">
              <a:defRPr sz="1100"/>
            </a:lvl1pPr>
          </a:lstStyle>
          <a:p>
            <a:fld id="{FF3187B8-9621-482E-BCA9-88E01E1E5FBF}" type="datetimeFigureOut">
              <a:rPr lang="en-US" smtClean="0"/>
              <a:pPr/>
              <a:t>3/20/16</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9893" tIns="44946" rIns="89893" bIns="44946" rtlCol="0" anchor="ctr"/>
          <a:lstStyle/>
          <a:p>
            <a:endParaRPr lang="en-US"/>
          </a:p>
        </p:txBody>
      </p:sp>
      <p:sp>
        <p:nvSpPr>
          <p:cNvPr id="5" name="Notes Placeholder 4"/>
          <p:cNvSpPr>
            <a:spLocks noGrp="1"/>
          </p:cNvSpPr>
          <p:nvPr>
            <p:ph type="body" sz="quarter" idx="3"/>
          </p:nvPr>
        </p:nvSpPr>
        <p:spPr>
          <a:xfrm>
            <a:off x="685800" y="4343131"/>
            <a:ext cx="5486400" cy="4115031"/>
          </a:xfrm>
          <a:prstGeom prst="rect">
            <a:avLst/>
          </a:prstGeom>
        </p:spPr>
        <p:txBody>
          <a:bodyPr vert="horz" lIns="89893" tIns="44946" rIns="89893" bIns="449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4720"/>
            <a:ext cx="2971800" cy="457739"/>
          </a:xfrm>
          <a:prstGeom prst="rect">
            <a:avLst/>
          </a:prstGeom>
        </p:spPr>
        <p:txBody>
          <a:bodyPr vert="horz" lIns="89893" tIns="44946" rIns="89893" bIns="44946" rtlCol="0" anchor="b"/>
          <a:lstStyle>
            <a:lvl1pPr algn="r">
              <a:defRPr sz="11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Statewide results for the spring 2014 mathematics SOL tests have been analyzed to determine specific content that may have challenged students.  In order to support preparation of students for the Algebra I test, this PowerPoint presentation has been developed to provide examples of SOL content identified by this analysis.  It should be noted that these items are not SOL test questions and are not meant to mimic SOL test questions. Instead, they are intended to provide mathematics educators with further insight into the concepts that challenged students statewide.  </a:t>
            </a:r>
          </a:p>
          <a:p>
            <a:endParaRPr lang="en-US" sz="1100" dirty="0" smtClean="0"/>
          </a:p>
          <a:p>
            <a:r>
              <a:rPr lang="en-US" sz="1100" dirty="0" smtClean="0"/>
              <a:t>It is important to keep the content of this statewide analysis in perspective. The information provided here should be used as supplemental information.  Instructional focus should remain on the standards as a whole, with school or division level data being used as the focal guiding resource to help improve instruction.  </a:t>
            </a:r>
          </a:p>
          <a:p>
            <a:endParaRPr lang="en-US" sz="9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extLst>
      <p:ext uri="{BB962C8B-B14F-4D97-AF65-F5344CB8AC3E}">
        <p14:creationId xmlns:p14="http://schemas.microsoft.com/office/powerpoint/2010/main" val="168121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a:t>
            </a:r>
            <a:r>
              <a:rPr lang="en-US" baseline="0" dirty="0" smtClean="0"/>
              <a:t> A.2a students need additional practice </a:t>
            </a:r>
            <a:r>
              <a:rPr lang="en-US" sz="1200" b="0" dirty="0" smtClean="0">
                <a:solidFill>
                  <a:srgbClr val="0070C0"/>
                </a:solidFill>
              </a:rPr>
              <a:t>applying the laws of exponents to simplify expressions.</a:t>
            </a:r>
            <a:endParaRPr lang="en-US" b="0" baseline="0" dirty="0" smtClean="0"/>
          </a:p>
          <a:p>
            <a:endParaRPr lang="en-US" baseline="0" dirty="0" smtClean="0"/>
          </a:p>
          <a:p>
            <a:r>
              <a:rPr lang="en-US" baseline="0" dirty="0" smtClean="0"/>
              <a:t>The examples on the screen show some areas of student weakness. For example </a:t>
            </a:r>
            <a:r>
              <a:rPr lang="en-US" i="1" baseline="0" dirty="0" smtClean="0"/>
              <a:t>a</a:t>
            </a:r>
            <a:r>
              <a:rPr lang="en-US" baseline="0" dirty="0" smtClean="0"/>
              <a:t>, many students will calculate the power of the variable correctly, but will incorrectly calculate the coefficient by not raising the two to the fourth power. Similarly in example </a:t>
            </a:r>
            <a:r>
              <a:rPr lang="en-US" i="1" baseline="0" dirty="0" smtClean="0"/>
              <a:t>b</a:t>
            </a:r>
            <a:r>
              <a:rPr lang="en-US" baseline="0" dirty="0" smtClean="0"/>
              <a:t>, many students will incorrectly solve this by dividing thirty by six to get five, and then not square the five.  Example </a:t>
            </a:r>
            <a:r>
              <a:rPr lang="en-US" i="1" baseline="0" dirty="0" smtClean="0"/>
              <a:t>c</a:t>
            </a:r>
            <a:r>
              <a:rPr lang="en-US" baseline="0" dirty="0" smtClean="0"/>
              <a:t> is shown because students need more practice recognizing any value raised to the zero power is one.  And finally, example </a:t>
            </a:r>
            <a:r>
              <a:rPr lang="en-US" i="1" baseline="0" dirty="0" smtClean="0"/>
              <a:t>d</a:t>
            </a:r>
            <a:r>
              <a:rPr lang="en-US" baseline="0" dirty="0" smtClean="0"/>
              <a:t> is shown because students need additional practice simplifying expressions with negative exponents.</a:t>
            </a:r>
          </a:p>
          <a:p>
            <a:endParaRPr lang="en-US" baseline="0" dirty="0" smtClean="0"/>
          </a:p>
          <a:p>
            <a:r>
              <a:rPr lang="en-US" baseline="0" dirty="0" smtClean="0"/>
              <a:t>Students did well on items that required applying the basic rules, such as addition or subtraction of exponents only.  For example, students would perform well on example </a:t>
            </a:r>
            <a:r>
              <a:rPr lang="en-US" i="1" baseline="0" dirty="0" smtClean="0"/>
              <a:t>b</a:t>
            </a:r>
            <a:r>
              <a:rPr lang="en-US" baseline="0" dirty="0" smtClean="0"/>
              <a:t> if the question only asked students to simplify what is inside the parenthesis.</a:t>
            </a:r>
          </a:p>
          <a:p>
            <a:endParaRPr lang="en-US" baseline="0" dirty="0" smtClean="0"/>
          </a:p>
          <a:p>
            <a:r>
              <a:rPr lang="en-US" baseline="0" dirty="0" smtClean="0"/>
              <a:t>The answers to the four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extLst>
      <p:ext uri="{BB962C8B-B14F-4D97-AF65-F5344CB8AC3E}">
        <p14:creationId xmlns:p14="http://schemas.microsoft.com/office/powerpoint/2010/main" val="11412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t>For SOL A.2b, students need additional practice dividing polynomials.  </a:t>
            </a:r>
            <a:r>
              <a:rPr lang="en-US" sz="1100" baseline="0" dirty="0" smtClean="0">
                <a:solidFill>
                  <a:srgbClr val="FF0000"/>
                </a:solidFill>
              </a:rPr>
              <a:t>It would benefit students to practice this skill in both open-response and multiple choice formats.</a:t>
            </a:r>
          </a:p>
          <a:p>
            <a:pPr defTabSz="864931">
              <a:defRPr/>
            </a:pPr>
            <a:endParaRPr lang="en-US" sz="1100" baseline="0" dirty="0" smtClean="0">
              <a:solidFill>
                <a:srgbClr val="FF0000"/>
              </a:solidFill>
            </a:endParaRPr>
          </a:p>
          <a:p>
            <a:pPr defTabSz="864931">
              <a:defRPr/>
            </a:pPr>
            <a:r>
              <a:rPr lang="en-US" sz="1100" baseline="0" dirty="0" smtClean="0">
                <a:solidFill>
                  <a:srgbClr val="FF0000"/>
                </a:solidFill>
              </a:rPr>
              <a:t>The answers to the questions are shown on the screen.</a:t>
            </a:r>
            <a:endParaRPr lang="en-US" sz="1100" dirty="0" smtClean="0">
              <a:solidFill>
                <a:srgbClr val="FF0000"/>
              </a:solidFill>
            </a:endParaRPr>
          </a:p>
          <a:p>
            <a:r>
              <a:rPr lang="en-US" sz="1100" dirty="0" smtClean="0"/>
              <a:t> </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extLst>
      <p:ext uri="{BB962C8B-B14F-4D97-AF65-F5344CB8AC3E}">
        <p14:creationId xmlns:p14="http://schemas.microsoft.com/office/powerpoint/2010/main" val="168724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A.2b students need additional practice dividing polynomials.  Students</a:t>
            </a:r>
            <a:r>
              <a:rPr lang="en-US" baseline="0" dirty="0" smtClean="0"/>
              <a:t> perform better on simplifying polynomial expressions that involve addition, subtraction and multiplication, but do need additional practice with dividing polynomials</a:t>
            </a:r>
            <a:r>
              <a:rPr lang="en-US" baseline="0" dirty="0" smtClean="0">
                <a:solidFill>
                  <a:srgbClr val="FF0000"/>
                </a:solidFill>
              </a:rPr>
              <a:t>.  It would be helpful for students to practice this skill in a non-multiple choice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The answers to the questions are shown on the screen.</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extLst>
      <p:ext uri="{BB962C8B-B14F-4D97-AF65-F5344CB8AC3E}">
        <p14:creationId xmlns:p14="http://schemas.microsoft.com/office/powerpoint/2010/main" val="173618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a:t>
            </a:r>
            <a:r>
              <a:rPr lang="en-US" sz="1100" baseline="0" dirty="0" smtClean="0"/>
              <a:t> SOL A.2c, students need additional practice </a:t>
            </a:r>
            <a:r>
              <a:rPr lang="en-US" sz="1100" dirty="0" smtClean="0">
                <a:solidFill>
                  <a:srgbClr val="0070C0"/>
                </a:solidFill>
              </a:rPr>
              <a:t>identifying one of the factors of the completely factored form of a polynomial.  Students</a:t>
            </a:r>
            <a:r>
              <a:rPr lang="en-US" sz="1100" baseline="0" dirty="0" smtClean="0">
                <a:solidFill>
                  <a:srgbClr val="0070C0"/>
                </a:solidFill>
              </a:rPr>
              <a:t> typically perform better on a multiple choice item that asks for the factored form of a polynomial, rather than an item which asks for one of the factors.  When an item asks for the factored form of a polynomial, students could work backwards from each answer option by multiplying the factors to determine if the product is the given polynomial. When an item only asks for one factor, it requires students to be able to perform the skill of factoring on the given polynomial.</a:t>
            </a:r>
            <a:endParaRPr lang="en-US" sz="1100" b="0" baseline="0" dirty="0" smtClean="0"/>
          </a:p>
          <a:p>
            <a:endParaRPr lang="en-US" sz="1100" baseline="0" dirty="0" smtClean="0"/>
          </a:p>
          <a:p>
            <a:r>
              <a:rPr lang="en-US" sz="1100" baseline="0" dirty="0" smtClean="0"/>
              <a:t>The answers to the examples are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extLst>
      <p:ext uri="{BB962C8B-B14F-4D97-AF65-F5344CB8AC3E}">
        <p14:creationId xmlns:p14="http://schemas.microsoft.com/office/powerpoint/2010/main" val="5925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A.2c students need additional practice </a:t>
            </a:r>
            <a:r>
              <a:rPr lang="en-US" sz="1200" b="0" dirty="0" smtClean="0">
                <a:solidFill>
                  <a:srgbClr val="0070C0"/>
                </a:solidFill>
              </a:rPr>
              <a:t>completely factoring polynomials, particularly when there is a greatest common factor.</a:t>
            </a:r>
            <a:endParaRPr lang="en-US" b="0" baseline="0" dirty="0" smtClean="0"/>
          </a:p>
          <a:p>
            <a:endParaRPr lang="en-US" baseline="0" dirty="0" smtClean="0"/>
          </a:p>
          <a:p>
            <a:r>
              <a:rPr lang="en-US" baseline="0" dirty="0" smtClean="0"/>
              <a:t>For the example shown, many students would not recognize that the greatest common factor of two is indeed a factor.  It is also important to note that four </a:t>
            </a:r>
            <a:r>
              <a:rPr lang="en-US" i="1" baseline="0" dirty="0" smtClean="0"/>
              <a:t>x</a:t>
            </a:r>
            <a:r>
              <a:rPr lang="en-US" baseline="0" dirty="0" smtClean="0"/>
              <a:t> squared minus nine can be factored into the quantity two </a:t>
            </a:r>
            <a:r>
              <a:rPr lang="en-US" i="1" baseline="0" dirty="0" smtClean="0"/>
              <a:t>x</a:t>
            </a:r>
            <a:r>
              <a:rPr lang="en-US" baseline="0" dirty="0" smtClean="0"/>
              <a:t> plus three times the quantity two </a:t>
            </a:r>
            <a:r>
              <a:rPr lang="en-US" i="1" baseline="0" dirty="0" smtClean="0"/>
              <a:t>x</a:t>
            </a:r>
            <a:r>
              <a:rPr lang="en-US" baseline="0" dirty="0" smtClean="0"/>
              <a:t> minus three, and is therefore not a factor of eight </a:t>
            </a:r>
            <a:r>
              <a:rPr lang="en-US" i="1" baseline="0" dirty="0" smtClean="0"/>
              <a:t>x</a:t>
            </a:r>
            <a:r>
              <a:rPr lang="en-US" baseline="0" dirty="0" smtClean="0"/>
              <a:t> squared minus eighteen when it is completely factored.</a:t>
            </a:r>
          </a:p>
          <a:p>
            <a:endParaRPr lang="en-US" baseline="0" dirty="0" smtClean="0"/>
          </a:p>
          <a:p>
            <a:r>
              <a:rPr lang="en-US" baseline="0" dirty="0" smtClean="0"/>
              <a:t>The answer to the example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extLst>
      <p:ext uri="{BB962C8B-B14F-4D97-AF65-F5344CB8AC3E}">
        <p14:creationId xmlns:p14="http://schemas.microsoft.com/office/powerpoint/2010/main" val="120771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for SOL A.2c.  Students</a:t>
            </a:r>
            <a:r>
              <a:rPr lang="en-US" baseline="0" dirty="0" smtClean="0"/>
              <a:t> need additional practice </a:t>
            </a:r>
            <a:r>
              <a:rPr lang="en-US" sz="1200" b="0" dirty="0" smtClean="0">
                <a:solidFill>
                  <a:srgbClr val="0070C0"/>
                </a:solidFill>
                <a:latin typeface="+mn-lt"/>
              </a:rPr>
              <a:t>using the x-intercepts from the graphical representation of the polynomial to determine and confirm its factors.</a:t>
            </a:r>
          </a:p>
          <a:p>
            <a:endParaRPr lang="en-US" b="0" baseline="0" dirty="0" smtClean="0">
              <a:latin typeface="+mn-lt"/>
            </a:endParaRPr>
          </a:p>
          <a:p>
            <a:r>
              <a:rPr lang="en-US" baseline="0" dirty="0" smtClean="0"/>
              <a:t>Most students can answer questions that require selection of a factored equation from a list of answer options to match the given graph.  However, it is more difficult for them to create the equation from a list of factors.  </a:t>
            </a:r>
          </a:p>
          <a:p>
            <a:endParaRPr lang="en-US" baseline="0" dirty="0" smtClean="0"/>
          </a:p>
          <a:p>
            <a:r>
              <a:rPr lang="en-US" baseline="0" dirty="0" smtClean="0"/>
              <a:t>The answer to the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extLst>
      <p:ext uri="{BB962C8B-B14F-4D97-AF65-F5344CB8AC3E}">
        <p14:creationId xmlns:p14="http://schemas.microsoft.com/office/powerpoint/2010/main" val="99541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a:t>
            </a:r>
            <a:r>
              <a:rPr lang="en-US" sz="1100" baseline="0" dirty="0" smtClean="0"/>
              <a:t> SOL A.2c, students need additional practice </a:t>
            </a:r>
            <a:r>
              <a:rPr lang="en-US" sz="1100" dirty="0" smtClean="0">
                <a:solidFill>
                  <a:srgbClr val="0070C0"/>
                </a:solidFill>
              </a:rPr>
              <a:t>identifying a factored form of a polynomial function given the zeros.  The answer</a:t>
            </a:r>
            <a:r>
              <a:rPr lang="en-US" sz="1100" baseline="0" dirty="0" smtClean="0">
                <a:solidFill>
                  <a:srgbClr val="0070C0"/>
                </a:solidFill>
              </a:rPr>
              <a:t> to the example is shown on the screen.  </a:t>
            </a:r>
            <a:r>
              <a:rPr lang="en-US" sz="1100" dirty="0" smtClean="0">
                <a:solidFill>
                  <a:srgbClr val="0070C0"/>
                </a:solidFill>
              </a:rPr>
              <a:t>The most common error is to use the zero and its sign (positive or negative) in the factored form.  For the example shown, the zeros are positive two and positive six, so this common error would result in choosing option C rather than the correct answer, which is option D.</a:t>
            </a:r>
            <a:endParaRPr lang="en-US" sz="1100" b="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extLst>
      <p:ext uri="{BB962C8B-B14F-4D97-AF65-F5344CB8AC3E}">
        <p14:creationId xmlns:p14="http://schemas.microsoft.com/office/powerpoint/2010/main" val="1665924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A.3, students</a:t>
            </a:r>
            <a:r>
              <a:rPr lang="en-US" sz="1100" baseline="0" dirty="0" smtClean="0"/>
              <a:t> need additional practice identifying expressions that are in simplest radical form, when given a list of </a:t>
            </a:r>
            <a:r>
              <a:rPr lang="en-US" sz="1100" dirty="0" smtClean="0">
                <a:solidFill>
                  <a:srgbClr val="0070C0"/>
                </a:solidFill>
              </a:rPr>
              <a:t>expressions.  When presented an expression, students should focus on the radicand to make sure that it cannot be further simplified rather than focusing on the term that precedes the radical expression.</a:t>
            </a:r>
            <a:endParaRPr lang="en-US" sz="1100" dirty="0" smtClean="0"/>
          </a:p>
          <a:p>
            <a:endParaRPr lang="en-US" sz="1100" b="0" baseline="0" dirty="0" smtClean="0"/>
          </a:p>
          <a:p>
            <a:r>
              <a:rPr lang="en-US" sz="1100" baseline="0" dirty="0" smtClean="0"/>
              <a:t>The answer to the example is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extLst>
      <p:ext uri="{BB962C8B-B14F-4D97-AF65-F5344CB8AC3E}">
        <p14:creationId xmlns:p14="http://schemas.microsoft.com/office/powerpoint/2010/main" val="49811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extLst>
      <p:ext uri="{BB962C8B-B14F-4D97-AF65-F5344CB8AC3E}">
        <p14:creationId xmlns:p14="http://schemas.microsoft.com/office/powerpoint/2010/main" val="1793517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A.3 students</a:t>
            </a:r>
            <a:r>
              <a:rPr lang="en-US" baseline="0" dirty="0" smtClean="0"/>
              <a:t> need additional practice </a:t>
            </a:r>
            <a:r>
              <a:rPr lang="en-US" sz="1200" b="0" dirty="0" smtClean="0">
                <a:solidFill>
                  <a:srgbClr val="0070C0"/>
                </a:solidFill>
              </a:rPr>
              <a:t>simplifying the square root of a monomial algebraic expression.</a:t>
            </a:r>
            <a:endParaRPr lang="en-US" sz="1200" b="0" baseline="0" dirty="0" smtClean="0">
              <a:solidFill>
                <a:schemeClr val="tx1"/>
              </a:solidFill>
            </a:endParaRPr>
          </a:p>
          <a:p>
            <a:endParaRPr lang="en-US" b="0" baseline="0" dirty="0" smtClean="0"/>
          </a:p>
          <a:p>
            <a:r>
              <a:rPr lang="en-US" baseline="0" dirty="0" smtClean="0"/>
              <a:t>Students would benefit from experiences that require them to </a:t>
            </a:r>
            <a:r>
              <a:rPr lang="en-US" dirty="0" smtClean="0"/>
              <a:t>simplify monomial</a:t>
            </a:r>
            <a:r>
              <a:rPr lang="en-US" baseline="0" dirty="0" smtClean="0"/>
              <a:t> expressions that do not have perfect square coefficients.</a:t>
            </a:r>
          </a:p>
          <a:p>
            <a:endParaRPr lang="en-US" baseline="0" dirty="0" smtClean="0"/>
          </a:p>
          <a:p>
            <a:r>
              <a:rPr lang="en-US" baseline="0" dirty="0" smtClean="0"/>
              <a:t>The answers to the examples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extLst>
      <p:ext uri="{BB962C8B-B14F-4D97-AF65-F5344CB8AC3E}">
        <p14:creationId xmlns:p14="http://schemas.microsoft.com/office/powerpoint/2010/main" val="13816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A.1 students need additional practice translating expressions.  This example asks</a:t>
            </a:r>
            <a:r>
              <a:rPr lang="en-US" baseline="0" dirty="0" smtClean="0"/>
              <a:t> students to select each phrase that represents a verbal translation of the expression shown.  Two of the answer options translate this expression and are boxed in red on the screen.  If</a:t>
            </a:r>
            <a:r>
              <a:rPr lang="en-US" sz="1200" kern="1200" dirty="0" smtClean="0">
                <a:solidFill>
                  <a:schemeClr val="tx1"/>
                </a:solidFill>
                <a:latin typeface="+mn-lt"/>
                <a:ea typeface="+mn-ea"/>
                <a:cs typeface="+mn-cs"/>
              </a:rPr>
              <a:t> students are presented with two options similar to the options highlighted in yellow, they have difficulty recognizing how these options differ and do not recognize the last option as a correct translation.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extLst>
      <p:ext uri="{BB962C8B-B14F-4D97-AF65-F5344CB8AC3E}">
        <p14:creationId xmlns:p14="http://schemas.microsoft.com/office/powerpoint/2010/main" val="24579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extLst>
      <p:ext uri="{BB962C8B-B14F-4D97-AF65-F5344CB8AC3E}">
        <p14:creationId xmlns:p14="http://schemas.microsoft.com/office/powerpoint/2010/main" val="107343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extLst>
      <p:ext uri="{BB962C8B-B14F-4D97-AF65-F5344CB8AC3E}">
        <p14:creationId xmlns:p14="http://schemas.microsoft.com/office/powerpoint/2010/main" val="28494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extLst>
      <p:ext uri="{BB962C8B-B14F-4D97-AF65-F5344CB8AC3E}">
        <p14:creationId xmlns:p14="http://schemas.microsoft.com/office/powerpoint/2010/main" val="164943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extLst>
      <p:ext uri="{BB962C8B-B14F-4D97-AF65-F5344CB8AC3E}">
        <p14:creationId xmlns:p14="http://schemas.microsoft.com/office/powerpoint/2010/main" val="461544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extLst>
      <p:ext uri="{BB962C8B-B14F-4D97-AF65-F5344CB8AC3E}">
        <p14:creationId xmlns:p14="http://schemas.microsoft.com/office/powerpoint/2010/main" val="1428484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extLst>
      <p:ext uri="{BB962C8B-B14F-4D97-AF65-F5344CB8AC3E}">
        <p14:creationId xmlns:p14="http://schemas.microsoft.com/office/powerpoint/2010/main" val="153154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extLst>
      <p:ext uri="{BB962C8B-B14F-4D97-AF65-F5344CB8AC3E}">
        <p14:creationId xmlns:p14="http://schemas.microsoft.com/office/powerpoint/2010/main" val="2042836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A.4a students need additional practice solving literal equations.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answers to the two questions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extLst>
      <p:ext uri="{BB962C8B-B14F-4D97-AF65-F5344CB8AC3E}">
        <p14:creationId xmlns:p14="http://schemas.microsoft.com/office/powerpoint/2010/main" val="971705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t>For SOL A.4b, students need additional practice justifying steps used to solve an equation using the axioms of equality.</a:t>
            </a:r>
          </a:p>
          <a:p>
            <a:pPr defTabSz="864931">
              <a:defRPr/>
            </a:pPr>
            <a:endParaRPr lang="en-US" sz="1100" dirty="0" smtClean="0"/>
          </a:p>
          <a:p>
            <a:pPr defTabSz="864931">
              <a:defRPr/>
            </a:pPr>
            <a:r>
              <a:rPr lang="en-US" sz="1100" dirty="0" smtClean="0"/>
              <a:t>The</a:t>
            </a:r>
            <a:r>
              <a:rPr lang="en-US" sz="1100" baseline="0" dirty="0" smtClean="0"/>
              <a:t> answer to the question shown on the screen is the Addition Property of Equality because between step 1 and step 2 “2x” is added to both sides of the equation.  A common error is to label this as the Inverse Property of Addition, presumably because step 2 shows 2x + -2x.  However, the Inverse Property of Addition states that a number </a:t>
            </a:r>
            <a:r>
              <a:rPr lang="en-US" sz="1100" i="1" baseline="0" dirty="0" smtClean="0"/>
              <a:t>a</a:t>
            </a:r>
            <a:r>
              <a:rPr lang="en-US" sz="1100" baseline="0" dirty="0" smtClean="0"/>
              <a:t> plus its opposite equals 0.  That property would be applied in a later step when 2x plus -2x is shown to equal zero.</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extLst>
      <p:ext uri="{BB962C8B-B14F-4D97-AF65-F5344CB8AC3E}">
        <p14:creationId xmlns:p14="http://schemas.microsoft.com/office/powerpoint/2010/main" val="355966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a:t>
            </a:r>
            <a:r>
              <a:rPr lang="en-US" sz="1100" baseline="0" dirty="0" smtClean="0"/>
              <a:t> SOL A.4c, students </a:t>
            </a:r>
            <a:r>
              <a:rPr lang="en-US" sz="1100" b="0" baseline="0" dirty="0" smtClean="0"/>
              <a:t>need </a:t>
            </a:r>
            <a:r>
              <a:rPr lang="en-US" sz="1100" dirty="0" smtClean="0">
                <a:solidFill>
                  <a:srgbClr val="0070C0"/>
                </a:solidFill>
              </a:rPr>
              <a:t>additional practice finding solutions to quadratic equations presented algebraically.</a:t>
            </a:r>
            <a:endParaRPr lang="en-US" sz="1100" b="0" baseline="0" dirty="0" smtClean="0"/>
          </a:p>
          <a:p>
            <a:endParaRPr lang="en-US" sz="1100" baseline="0" dirty="0" smtClean="0"/>
          </a:p>
          <a:p>
            <a:r>
              <a:rPr lang="en-US" sz="1100" baseline="0" dirty="0" smtClean="0"/>
              <a:t>Students would benefit from practice with quadratic equations that are not in standard form, such as in the example provided. </a:t>
            </a:r>
          </a:p>
          <a:p>
            <a:endParaRPr lang="en-US" sz="1100" baseline="0" dirty="0" smtClean="0"/>
          </a:p>
          <a:p>
            <a:r>
              <a:rPr lang="en-US" sz="1100" baseline="0" dirty="0" smtClean="0"/>
              <a:t>The answer is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extLst>
      <p:ext uri="{BB962C8B-B14F-4D97-AF65-F5344CB8AC3E}">
        <p14:creationId xmlns:p14="http://schemas.microsoft.com/office/powerpoint/2010/main" val="197875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A.1 students also need additional</a:t>
            </a:r>
            <a:r>
              <a:rPr lang="en-US" baseline="0" dirty="0" smtClean="0"/>
              <a:t> practice </a:t>
            </a:r>
            <a:r>
              <a:rPr lang="en-US" sz="1200" b="0" dirty="0" smtClean="0">
                <a:solidFill>
                  <a:srgbClr val="0070C0"/>
                </a:solidFill>
              </a:rPr>
              <a:t>evaluating expressions with cube roots, square roots, and the square of a number, particularly when the replacement variable has a negative value.</a:t>
            </a:r>
          </a:p>
          <a:p>
            <a:endParaRPr lang="en-US" sz="1200" b="0" baseline="0" dirty="0" smtClean="0">
              <a:solidFill>
                <a:srgbClr val="0070C0"/>
              </a:solidFill>
            </a:endParaRPr>
          </a:p>
          <a:p>
            <a:r>
              <a:rPr lang="en-US" baseline="0" dirty="0" smtClean="0"/>
              <a:t>The answers to the examples are shown on the screen.  For example </a:t>
            </a:r>
            <a:r>
              <a:rPr lang="en-US" i="1" baseline="0" dirty="0" smtClean="0"/>
              <a:t>a</a:t>
            </a:r>
            <a:r>
              <a:rPr lang="en-US" baseline="0" dirty="0" smtClean="0"/>
              <a:t>, a common student error is to add negative thirty six rather than thirty six.  Similarly, a common error for example </a:t>
            </a:r>
            <a:r>
              <a:rPr lang="en-US" i="1" baseline="0" dirty="0" smtClean="0"/>
              <a:t>b</a:t>
            </a:r>
            <a:r>
              <a:rPr lang="en-US" baseline="0" dirty="0" smtClean="0"/>
              <a:t> is to subtract negative nine rather than nine.  For example </a:t>
            </a:r>
            <a:r>
              <a:rPr lang="en-US" i="1" baseline="0" dirty="0" smtClean="0"/>
              <a:t>c</a:t>
            </a:r>
            <a:r>
              <a:rPr lang="en-US" baseline="0" dirty="0" smtClean="0"/>
              <a:t>, a common error would be to calculate the value under the radicand as negative thirty six plus sixty four rather than thirty six plus sixty four. It is important that students recognize the difference between squaring a negative number and squaring a number and taking its opposite.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extLst>
      <p:ext uri="{BB962C8B-B14F-4D97-AF65-F5344CB8AC3E}">
        <p14:creationId xmlns:p14="http://schemas.microsoft.com/office/powerpoint/2010/main" val="114256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A.4c students </a:t>
            </a:r>
            <a:r>
              <a:rPr lang="en-US" b="0" baseline="0" dirty="0" smtClean="0"/>
              <a:t>need </a:t>
            </a:r>
            <a:r>
              <a:rPr lang="en-US" sz="1200" b="0" kern="1200" dirty="0" smtClean="0">
                <a:solidFill>
                  <a:srgbClr val="0070C0"/>
                </a:solidFill>
                <a:latin typeface="+mn-lt"/>
                <a:ea typeface="+mn-ea"/>
                <a:cs typeface="+mn-cs"/>
              </a:rPr>
              <a:t>additional practice finding solutions to quadratic equations presented algebraically and graphically.</a:t>
            </a:r>
            <a:endParaRPr lang="en-US" b="0" baseline="0" dirty="0" smtClean="0"/>
          </a:p>
          <a:p>
            <a:endParaRPr lang="en-US" baseline="0" dirty="0" smtClean="0"/>
          </a:p>
          <a:p>
            <a:r>
              <a:rPr lang="en-US" baseline="0" dirty="0" smtClean="0"/>
              <a:t>The answer to the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extLst>
      <p:ext uri="{BB962C8B-B14F-4D97-AF65-F5344CB8AC3E}">
        <p14:creationId xmlns:p14="http://schemas.microsoft.com/office/powerpoint/2010/main" val="1788359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A.4c.  Students</a:t>
            </a:r>
            <a:r>
              <a:rPr lang="en-US" baseline="0" dirty="0" smtClean="0"/>
              <a:t> don’t seem to understand that the word “solution” is where the graph of the quadratic equation crosses the </a:t>
            </a:r>
            <a:r>
              <a:rPr lang="en-US" i="1" baseline="0" dirty="0" smtClean="0"/>
              <a:t>x</a:t>
            </a:r>
            <a:r>
              <a:rPr lang="en-US" baseline="0" dirty="0" smtClean="0"/>
              <a:t>-axis.  Students will erroneously plot the </a:t>
            </a:r>
            <a:r>
              <a:rPr lang="en-US" i="1" baseline="0" dirty="0" smtClean="0"/>
              <a:t>y</a:t>
            </a:r>
            <a:r>
              <a:rPr lang="en-US" baseline="0" dirty="0" smtClean="0"/>
              <a:t>-intercept as a solution, and many times, they will also plot the maximum or minimum as the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to this question in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extLst>
      <p:ext uri="{BB962C8B-B14F-4D97-AF65-F5344CB8AC3E}">
        <p14:creationId xmlns:p14="http://schemas.microsoft.com/office/powerpoint/2010/main" val="1265030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A.4d, students need additional practice  </a:t>
            </a:r>
            <a:r>
              <a:rPr lang="en-US" sz="1100" dirty="0" smtClean="0">
                <a:solidFill>
                  <a:srgbClr val="0070C0"/>
                </a:solidFill>
              </a:rPr>
              <a:t>determining solutions to equations that have the following solutions:  </a:t>
            </a:r>
            <a:r>
              <a:rPr lang="en-US" sz="1100" i="1" dirty="0" smtClean="0">
                <a:solidFill>
                  <a:srgbClr val="0070C0"/>
                </a:solidFill>
                <a:latin typeface="Times New Roman" pitchFamily="18" charset="0"/>
                <a:ea typeface="Cambria Math" pitchFamily="18" charset="0"/>
                <a:cs typeface="Times New Roman" pitchFamily="18" charset="0"/>
              </a:rPr>
              <a:t>x </a:t>
            </a:r>
            <a:r>
              <a:rPr lang="en-US" sz="1100" dirty="0" smtClean="0">
                <a:solidFill>
                  <a:srgbClr val="0070C0"/>
                </a:solidFill>
                <a:latin typeface="Cambria Math" pitchFamily="18" charset="0"/>
                <a:ea typeface="Cambria Math" pitchFamily="18" charset="0"/>
              </a:rPr>
              <a:t>=0</a:t>
            </a:r>
            <a:r>
              <a:rPr lang="en-US" sz="1100" dirty="0" smtClean="0">
                <a:solidFill>
                  <a:srgbClr val="0070C0"/>
                </a:solidFill>
              </a:rPr>
              <a:t>,  an infinite number of real solutions, and no real solutions.</a:t>
            </a:r>
          </a:p>
          <a:p>
            <a:endParaRPr lang="en-US" sz="1100" dirty="0" smtClean="0"/>
          </a:p>
          <a:p>
            <a:r>
              <a:rPr lang="en-US" sz="1100" dirty="0" smtClean="0"/>
              <a:t>The</a:t>
            </a:r>
            <a:r>
              <a:rPr lang="en-US" sz="1100" baseline="0" dirty="0" smtClean="0"/>
              <a:t> answers to the examples are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extLst>
      <p:ext uri="{BB962C8B-B14F-4D97-AF65-F5344CB8AC3E}">
        <p14:creationId xmlns:p14="http://schemas.microsoft.com/office/powerpoint/2010/main" val="1977671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A.4d students need additional practice  </a:t>
            </a:r>
            <a:r>
              <a:rPr lang="en-US" sz="1200" b="0" kern="1200" dirty="0" smtClean="0">
                <a:solidFill>
                  <a:srgbClr val="0070C0"/>
                </a:solidFill>
                <a:latin typeface="+mn-lt"/>
                <a:ea typeface="+mn-ea"/>
                <a:cs typeface="+mn-cs"/>
              </a:rPr>
              <a:t>describing solutions to equations that have the following solutions:  </a:t>
            </a:r>
            <a:r>
              <a:rPr lang="en-US" sz="1200" b="0" i="1" dirty="0" smtClean="0">
                <a:solidFill>
                  <a:srgbClr val="0070C0"/>
                </a:solidFill>
                <a:latin typeface="Times New Roman" pitchFamily="18" charset="0"/>
                <a:ea typeface="Cambria Math" pitchFamily="18" charset="0"/>
                <a:cs typeface="Times New Roman" pitchFamily="18" charset="0"/>
              </a:rPr>
              <a:t>x </a:t>
            </a:r>
            <a:r>
              <a:rPr lang="en-US" sz="1200" b="0" dirty="0" smtClean="0">
                <a:solidFill>
                  <a:srgbClr val="0070C0"/>
                </a:solidFill>
                <a:latin typeface="Cambria Math" pitchFamily="18" charset="0"/>
                <a:ea typeface="Cambria Math" pitchFamily="18" charset="0"/>
              </a:rPr>
              <a:t>=0</a:t>
            </a:r>
            <a:r>
              <a:rPr lang="en-US" sz="1200" b="0" kern="1200" dirty="0" smtClean="0">
                <a:solidFill>
                  <a:srgbClr val="0070C0"/>
                </a:solidFill>
                <a:latin typeface="+mn-lt"/>
                <a:ea typeface="+mn-ea"/>
                <a:cs typeface="+mn-cs"/>
              </a:rPr>
              <a:t>,  an infinite number of real solutions, and no real solutions.</a:t>
            </a:r>
          </a:p>
          <a:p>
            <a:endParaRPr lang="en-US" dirty="0" smtClean="0"/>
          </a:p>
          <a:p>
            <a:r>
              <a:rPr lang="en-US" dirty="0" smtClean="0"/>
              <a:t>The</a:t>
            </a:r>
            <a:r>
              <a:rPr lang="en-US" baseline="0" dirty="0" smtClean="0"/>
              <a:t> answers to the examples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33</a:t>
            </a:fld>
            <a:endParaRPr lang="en-US"/>
          </a:p>
        </p:txBody>
      </p:sp>
    </p:spTree>
    <p:extLst>
      <p:ext uri="{BB962C8B-B14F-4D97-AF65-F5344CB8AC3E}">
        <p14:creationId xmlns:p14="http://schemas.microsoft.com/office/powerpoint/2010/main" val="182675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A.4d, students need additional practice </a:t>
            </a:r>
            <a:r>
              <a:rPr lang="en-US" sz="1100" dirty="0" smtClean="0">
                <a:solidFill>
                  <a:srgbClr val="0070C0"/>
                </a:solidFill>
              </a:rPr>
              <a:t>finding solutions to equations that contain rational expressions, such as the example shown.</a:t>
            </a:r>
          </a:p>
          <a:p>
            <a:endParaRPr lang="en-US" sz="1100" dirty="0" smtClean="0"/>
          </a:p>
          <a:p>
            <a:r>
              <a:rPr lang="en-US" sz="1100" dirty="0" smtClean="0"/>
              <a:t>The</a:t>
            </a:r>
            <a:r>
              <a:rPr lang="en-US" sz="1100" baseline="0" dirty="0" smtClean="0"/>
              <a:t> answer to the example is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34</a:t>
            </a:fld>
            <a:endParaRPr lang="en-US"/>
          </a:p>
        </p:txBody>
      </p:sp>
    </p:spTree>
    <p:extLst>
      <p:ext uri="{BB962C8B-B14F-4D97-AF65-F5344CB8AC3E}">
        <p14:creationId xmlns:p14="http://schemas.microsoft.com/office/powerpoint/2010/main" val="2121958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Students also need additional practice finding solutions to equations that require computation</a:t>
            </a:r>
            <a:r>
              <a:rPr lang="en-US" sz="1100" baseline="0" dirty="0" smtClean="0"/>
              <a:t> with </a:t>
            </a:r>
            <a:r>
              <a:rPr lang="en-US" sz="1100" dirty="0" smtClean="0"/>
              <a:t>positive and negative rational numbers.  </a:t>
            </a:r>
            <a:endParaRPr lang="en-US" sz="1100" baseline="0" dirty="0" smtClean="0"/>
          </a:p>
          <a:p>
            <a:endParaRPr lang="en-US" sz="1100" baseline="0" dirty="0" smtClean="0"/>
          </a:p>
          <a:p>
            <a:r>
              <a:rPr lang="en-US" sz="1100" baseline="0" dirty="0" smtClean="0"/>
              <a:t>The answer to the example is shown on the screen.</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35</a:t>
            </a:fld>
            <a:endParaRPr lang="en-US"/>
          </a:p>
        </p:txBody>
      </p:sp>
    </p:spTree>
    <p:extLst>
      <p:ext uri="{BB962C8B-B14F-4D97-AF65-F5344CB8AC3E}">
        <p14:creationId xmlns:p14="http://schemas.microsoft.com/office/powerpoint/2010/main" val="488692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A.4e,</a:t>
            </a:r>
            <a:r>
              <a:rPr lang="en-US" sz="1100" baseline="0" dirty="0" smtClean="0"/>
              <a:t> </a:t>
            </a:r>
            <a:r>
              <a:rPr lang="en-US" sz="1100" dirty="0" smtClean="0"/>
              <a:t>students need additional practice  </a:t>
            </a:r>
            <a:r>
              <a:rPr lang="en-US" sz="1100" dirty="0" smtClean="0">
                <a:solidFill>
                  <a:srgbClr val="0070C0"/>
                </a:solidFill>
              </a:rPr>
              <a:t>finding the </a:t>
            </a:r>
            <a:r>
              <a:rPr lang="en-US" sz="1100" i="1" dirty="0" smtClean="0">
                <a:solidFill>
                  <a:srgbClr val="0070C0"/>
                </a:solidFill>
              </a:rPr>
              <a:t>x</a:t>
            </a:r>
            <a:r>
              <a:rPr lang="en-US" sz="1100" dirty="0" smtClean="0">
                <a:solidFill>
                  <a:srgbClr val="0070C0"/>
                </a:solidFill>
              </a:rPr>
              <a:t>-value of the solution of a system of equations presented both algebraically and graphically.</a:t>
            </a:r>
          </a:p>
          <a:p>
            <a:endParaRPr lang="en-US" sz="1100" b="0" dirty="0" smtClean="0"/>
          </a:p>
          <a:p>
            <a:r>
              <a:rPr lang="en-US" sz="1100" baseline="0" dirty="0" smtClean="0">
                <a:solidFill>
                  <a:schemeClr val="tx1"/>
                </a:solidFill>
              </a:rPr>
              <a:t>The example on the screen presents a system algebraically and asks for the </a:t>
            </a:r>
            <a:r>
              <a:rPr lang="en-US" sz="1100" i="1" baseline="0" dirty="0" smtClean="0">
                <a:solidFill>
                  <a:schemeClr val="tx1"/>
                </a:solidFill>
              </a:rPr>
              <a:t>x</a:t>
            </a:r>
            <a:r>
              <a:rPr lang="en-US" sz="1100" baseline="0" dirty="0" smtClean="0">
                <a:solidFill>
                  <a:schemeClr val="tx1"/>
                </a:solidFill>
              </a:rPr>
              <a:t>-value of the solution to the system.  The example on the next screen presents a system graphically and asks the same question.</a:t>
            </a:r>
            <a:endParaRPr lang="en-US" sz="1100" baseline="0" dirty="0" smtClean="0">
              <a:solidFill>
                <a:srgbClr val="FF0000"/>
              </a:solidFill>
            </a:endParaRPr>
          </a:p>
          <a:p>
            <a:endParaRPr lang="en-US" sz="1100" baseline="0" dirty="0" smtClean="0">
              <a:solidFill>
                <a:srgbClr val="FF0000"/>
              </a:solidFill>
            </a:endParaRPr>
          </a:p>
          <a:p>
            <a:r>
              <a:rPr lang="en-US" sz="1100" baseline="0" dirty="0" smtClean="0">
                <a:solidFill>
                  <a:srgbClr val="FF0000"/>
                </a:solidFill>
              </a:rPr>
              <a:t>The answer to this example is shown on the screen.</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36</a:t>
            </a:fld>
            <a:endParaRPr lang="en-US"/>
          </a:p>
        </p:txBody>
      </p:sp>
    </p:spTree>
    <p:extLst>
      <p:ext uri="{BB962C8B-B14F-4D97-AF65-F5344CB8AC3E}">
        <p14:creationId xmlns:p14="http://schemas.microsoft.com/office/powerpoint/2010/main" val="1484120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A.4e</a:t>
            </a:r>
            <a:r>
              <a:rPr lang="en-US" baseline="0" dirty="0" smtClean="0"/>
              <a:t> </a:t>
            </a:r>
            <a:r>
              <a:rPr lang="en-US" dirty="0" smtClean="0"/>
              <a:t>students need additional practice  </a:t>
            </a:r>
            <a:r>
              <a:rPr lang="en-US" sz="1200" b="0" kern="1200" dirty="0" smtClean="0">
                <a:solidFill>
                  <a:srgbClr val="0070C0"/>
                </a:solidFill>
                <a:latin typeface="+mn-lt"/>
                <a:ea typeface="+mn-ea"/>
                <a:cs typeface="+mn-cs"/>
              </a:rPr>
              <a:t>finding solutions to systems of equations presented algebraically.</a:t>
            </a:r>
          </a:p>
          <a:p>
            <a:endParaRPr lang="en-US" b="0" dirty="0" smtClean="0"/>
          </a:p>
          <a:p>
            <a:r>
              <a:rPr lang="en-US" dirty="0" smtClean="0"/>
              <a:t>Students</a:t>
            </a:r>
            <a:r>
              <a:rPr lang="en-US" baseline="0" dirty="0" smtClean="0"/>
              <a:t> are better at identifying the solution to a system of equations when the system is presented graphically.  However, when the system is presented algebraically, students have more difficulty.  In the first example, s</a:t>
            </a:r>
            <a:r>
              <a:rPr lang="en-US" baseline="0" dirty="0" smtClean="0">
                <a:solidFill>
                  <a:srgbClr val="FF0000"/>
                </a:solidFill>
              </a:rPr>
              <a:t>tudents are asked to identify a system of equations with no real solution.  Students should be able to compare the slopes of the lines in each system to determine whether the lines are parallel.  The second question asks students to find the </a:t>
            </a:r>
            <a:r>
              <a:rPr lang="en-US" i="1" baseline="0" dirty="0" smtClean="0">
                <a:solidFill>
                  <a:srgbClr val="FF0000"/>
                </a:solidFill>
              </a:rPr>
              <a:t>x</a:t>
            </a:r>
            <a:r>
              <a:rPr lang="en-US" baseline="0" dirty="0" smtClean="0">
                <a:solidFill>
                  <a:srgbClr val="FF0000"/>
                </a:solidFill>
              </a:rPr>
              <a:t>-value of the solution to the system of equations.</a:t>
            </a:r>
          </a:p>
          <a:p>
            <a:endParaRPr lang="en-US" baseline="0" dirty="0" smtClean="0">
              <a:solidFill>
                <a:srgbClr val="FF0000"/>
              </a:solidFill>
            </a:endParaRPr>
          </a:p>
          <a:p>
            <a:r>
              <a:rPr lang="en-US" baseline="0" dirty="0" smtClean="0">
                <a:solidFill>
                  <a:srgbClr val="FF0000"/>
                </a:solidFill>
              </a:rPr>
              <a:t>The answers to both questions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37</a:t>
            </a:fld>
            <a:endParaRPr lang="en-US"/>
          </a:p>
        </p:txBody>
      </p:sp>
    </p:spTree>
    <p:extLst>
      <p:ext uri="{BB962C8B-B14F-4D97-AF65-F5344CB8AC3E}">
        <p14:creationId xmlns:p14="http://schemas.microsoft.com/office/powerpoint/2010/main" val="560270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When a system of equations is presented graphically,</a:t>
            </a:r>
            <a:r>
              <a:rPr lang="en-US" sz="1100" baseline="0" dirty="0" smtClean="0"/>
              <a:t> as in this example</a:t>
            </a:r>
            <a:r>
              <a:rPr lang="en-US" sz="1100" dirty="0" smtClean="0"/>
              <a:t>, students tend to choose the </a:t>
            </a:r>
            <a:r>
              <a:rPr lang="en-US" sz="1100" i="1" dirty="0" smtClean="0"/>
              <a:t>x</a:t>
            </a:r>
            <a:r>
              <a:rPr lang="en-US" sz="1100" i="0" dirty="0" smtClean="0"/>
              <a:t>-value</a:t>
            </a:r>
            <a:r>
              <a:rPr lang="en-US" sz="1100" i="0" baseline="0" dirty="0" smtClean="0"/>
              <a:t> of an</a:t>
            </a:r>
            <a:r>
              <a:rPr lang="en-US" sz="1100" dirty="0" smtClean="0"/>
              <a:t> </a:t>
            </a:r>
            <a:r>
              <a:rPr lang="en-US" sz="1100" i="1" dirty="0" smtClean="0"/>
              <a:t>x</a:t>
            </a:r>
            <a:r>
              <a:rPr lang="en-US" sz="1100" i="0" dirty="0" smtClean="0"/>
              <a:t>-</a:t>
            </a:r>
            <a:r>
              <a:rPr lang="en-US" sz="1100" dirty="0" smtClean="0"/>
              <a:t>intercept of one of the lines as the answer, rather than the </a:t>
            </a:r>
            <a:r>
              <a:rPr lang="en-US" sz="1100" i="1" dirty="0" smtClean="0"/>
              <a:t>x</a:t>
            </a:r>
            <a:r>
              <a:rPr lang="en-US" sz="1100" dirty="0" smtClean="0"/>
              <a:t>-value of the intersection.</a:t>
            </a:r>
            <a:endParaRPr lang="en-US" sz="1100" baseline="0" dirty="0" smtClean="0">
              <a:solidFill>
                <a:srgbClr val="FF0000"/>
              </a:solidFill>
            </a:endParaRPr>
          </a:p>
          <a:p>
            <a:endParaRPr lang="en-US" sz="1100" baseline="0" dirty="0" smtClean="0">
              <a:solidFill>
                <a:srgbClr val="FF0000"/>
              </a:solidFill>
            </a:endParaRPr>
          </a:p>
          <a:p>
            <a:r>
              <a:rPr lang="en-US" sz="1100" baseline="0" dirty="0" smtClean="0">
                <a:solidFill>
                  <a:srgbClr val="FF0000"/>
                </a:solidFill>
              </a:rPr>
              <a:t>The correct answer is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38</a:t>
            </a:fld>
            <a:endParaRPr lang="en-US"/>
          </a:p>
        </p:txBody>
      </p:sp>
    </p:spTree>
    <p:extLst>
      <p:ext uri="{BB962C8B-B14F-4D97-AF65-F5344CB8AC3E}">
        <p14:creationId xmlns:p14="http://schemas.microsoft.com/office/powerpoint/2010/main" val="598734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A.4f,</a:t>
            </a:r>
            <a:r>
              <a:rPr lang="en-US" sz="1100" baseline="0" dirty="0" smtClean="0"/>
              <a:t> </a:t>
            </a:r>
            <a:r>
              <a:rPr lang="en-US" sz="1100" dirty="0" smtClean="0"/>
              <a:t>students need additional practice </a:t>
            </a:r>
            <a:r>
              <a:rPr lang="en-US" sz="1100" dirty="0" smtClean="0">
                <a:solidFill>
                  <a:srgbClr val="0070C0"/>
                </a:solidFill>
              </a:rPr>
              <a:t>finding solutions to systems of equations presented in a real-world situation.  Students had a difficult time finding solutions when they had to write the system from given information and then find the solution.</a:t>
            </a:r>
          </a:p>
          <a:p>
            <a:endParaRPr lang="en-US" sz="1100" b="0" dirty="0" smtClean="0"/>
          </a:p>
          <a:p>
            <a:r>
              <a:rPr lang="en-US" sz="1100" baseline="0" dirty="0" smtClean="0">
                <a:solidFill>
                  <a:srgbClr val="FF0000"/>
                </a:solidFill>
              </a:rPr>
              <a:t>The answer to the example is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39</a:t>
            </a:fld>
            <a:endParaRPr lang="en-US"/>
          </a:p>
        </p:txBody>
      </p:sp>
    </p:spTree>
    <p:extLst>
      <p:ext uri="{BB962C8B-B14F-4D97-AF65-F5344CB8AC3E}">
        <p14:creationId xmlns:p14="http://schemas.microsoft.com/office/powerpoint/2010/main" val="110316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extLst>
      <p:ext uri="{BB962C8B-B14F-4D97-AF65-F5344CB8AC3E}">
        <p14:creationId xmlns:p14="http://schemas.microsoft.com/office/powerpoint/2010/main" val="643521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40</a:t>
            </a:fld>
            <a:endParaRPr lang="en-US"/>
          </a:p>
        </p:txBody>
      </p:sp>
    </p:spTree>
    <p:extLst>
      <p:ext uri="{BB962C8B-B14F-4D97-AF65-F5344CB8AC3E}">
        <p14:creationId xmlns:p14="http://schemas.microsoft.com/office/powerpoint/2010/main" val="107672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41</a:t>
            </a:fld>
            <a:endParaRPr lang="en-US"/>
          </a:p>
        </p:txBody>
      </p:sp>
    </p:spTree>
    <p:extLst>
      <p:ext uri="{BB962C8B-B14F-4D97-AF65-F5344CB8AC3E}">
        <p14:creationId xmlns:p14="http://schemas.microsoft.com/office/powerpoint/2010/main" val="970316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A.5a students need additional practice solving multistep</a:t>
            </a:r>
            <a:r>
              <a:rPr lang="en-US" baseline="0" dirty="0" smtClean="0"/>
              <a:t> inequalities.</a:t>
            </a:r>
          </a:p>
          <a:p>
            <a:endParaRPr lang="en-US" baseline="0" dirty="0" smtClean="0"/>
          </a:p>
          <a:p>
            <a:r>
              <a:rPr lang="en-US" baseline="0" dirty="0" smtClean="0"/>
              <a:t>O</a:t>
            </a:r>
            <a:r>
              <a:rPr lang="en-US" dirty="0" smtClean="0"/>
              <a:t>ne way in which this standard is assessed</a:t>
            </a:r>
            <a:r>
              <a:rPr lang="en-US" baseline="0" dirty="0" smtClean="0"/>
              <a:t> is identifying where a mistake has been made in the steps shown for solving.  </a:t>
            </a:r>
            <a:r>
              <a:rPr lang="en-US" dirty="0" smtClean="0"/>
              <a:t>The answer to this example</a:t>
            </a:r>
            <a:r>
              <a:rPr lang="en-US" baseline="0" dirty="0" smtClean="0"/>
              <a:t> is shown on the screen.  An extension could be to incorporate practice for SOL A.5b by asking students which property justifies the work between two consecutive steps.  </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42</a:t>
            </a:fld>
            <a:endParaRPr lang="en-US"/>
          </a:p>
        </p:txBody>
      </p:sp>
    </p:spTree>
    <p:extLst>
      <p:ext uri="{BB962C8B-B14F-4D97-AF65-F5344CB8AC3E}">
        <p14:creationId xmlns:p14="http://schemas.microsoft.com/office/powerpoint/2010/main" val="1149182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A.5b students</a:t>
            </a:r>
            <a:r>
              <a:rPr lang="en-US" baseline="0" dirty="0" smtClean="0"/>
              <a:t> need additional practice identifying properties of inequality.</a:t>
            </a:r>
          </a:p>
          <a:p>
            <a:endParaRPr lang="en-US" baseline="0" dirty="0" smtClean="0"/>
          </a:p>
          <a:p>
            <a:r>
              <a:rPr lang="en-US" baseline="0" dirty="0" smtClean="0"/>
              <a:t>This question asks students to identify all inequalities that illustrate the subtraction property of inequality.  The answers are shown on the screen.</a:t>
            </a:r>
          </a:p>
          <a:p>
            <a:endParaRPr lang="en-US" baseline="0" dirty="0" smtClean="0"/>
          </a:p>
          <a:p>
            <a:r>
              <a:rPr lang="en-US" baseline="0" dirty="0" smtClean="0"/>
              <a:t>As an extension ask students to identify the property</a:t>
            </a:r>
            <a:r>
              <a:rPr lang="en-US" dirty="0" smtClean="0"/>
              <a:t> illustrated by each of the answer options not selected.</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43</a:t>
            </a:fld>
            <a:endParaRPr lang="en-US"/>
          </a:p>
        </p:txBody>
      </p:sp>
    </p:spTree>
    <p:extLst>
      <p:ext uri="{BB962C8B-B14F-4D97-AF65-F5344CB8AC3E}">
        <p14:creationId xmlns:p14="http://schemas.microsoft.com/office/powerpoint/2010/main" val="1560332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A.5d, students need additional </a:t>
            </a:r>
            <a:r>
              <a:rPr lang="en-US" sz="1100" dirty="0" smtClean="0">
                <a:solidFill>
                  <a:srgbClr val="0070C0"/>
                </a:solidFill>
              </a:rPr>
              <a:t>practice identifying ordered pairs that are solutions to a system of inequalities.</a:t>
            </a:r>
            <a:endParaRPr lang="en-US" sz="1100" b="0" dirty="0" smtClean="0"/>
          </a:p>
          <a:p>
            <a:endParaRPr lang="en-US" sz="1100" dirty="0" smtClean="0"/>
          </a:p>
          <a:p>
            <a:r>
              <a:rPr lang="en-US" sz="1100" dirty="0" smtClean="0"/>
              <a:t>When</a:t>
            </a:r>
            <a:r>
              <a:rPr lang="en-US" sz="1100" baseline="0" dirty="0" smtClean="0"/>
              <a:t> providing practice, students should be given the opportunity to work with inequalities that are presented in multiple formats, including standard form.  </a:t>
            </a:r>
          </a:p>
          <a:p>
            <a:endParaRPr lang="en-US" sz="1100" baseline="0" dirty="0" smtClean="0"/>
          </a:p>
          <a:p>
            <a:r>
              <a:rPr lang="en-US" sz="1100" baseline="0" dirty="0" smtClean="0"/>
              <a:t>The answers to the examples are shown on the screen.</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44</a:t>
            </a:fld>
            <a:endParaRPr lang="en-US"/>
          </a:p>
        </p:txBody>
      </p:sp>
    </p:spTree>
    <p:extLst>
      <p:ext uri="{BB962C8B-B14F-4D97-AF65-F5344CB8AC3E}">
        <p14:creationId xmlns:p14="http://schemas.microsoft.com/office/powerpoint/2010/main" val="2077205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A.5d students need additional </a:t>
            </a:r>
            <a:r>
              <a:rPr lang="en-US" sz="1200" b="0" kern="1200" dirty="0" smtClean="0">
                <a:solidFill>
                  <a:srgbClr val="0070C0"/>
                </a:solidFill>
                <a:latin typeface="+mn-lt"/>
                <a:ea typeface="+mn-ea"/>
                <a:cs typeface="+mn-cs"/>
              </a:rPr>
              <a:t>practice identifying ordered pairs that are solutions to a system of inequalities.</a:t>
            </a:r>
            <a:endParaRPr lang="en-US" b="0" dirty="0" smtClean="0"/>
          </a:p>
          <a:p>
            <a:endParaRPr lang="en-US" dirty="0" smtClean="0"/>
          </a:p>
          <a:p>
            <a:r>
              <a:rPr lang="en-US" dirty="0" smtClean="0"/>
              <a:t>Students do well when selecting</a:t>
            </a:r>
            <a:r>
              <a:rPr lang="en-US" baseline="0" dirty="0" smtClean="0"/>
              <a:t> solutions</a:t>
            </a:r>
            <a:r>
              <a:rPr lang="en-US" dirty="0" smtClean="0"/>
              <a:t> from a graph, or when asked to shade the region of the graph that is the solution to the system of inequalities.  They do not do as well when they have no</a:t>
            </a:r>
            <a:r>
              <a:rPr lang="en-US" baseline="0" dirty="0" smtClean="0"/>
              <a:t> visual representation of the system.</a:t>
            </a:r>
          </a:p>
          <a:p>
            <a:endParaRPr lang="en-US" baseline="0" dirty="0" smtClean="0"/>
          </a:p>
          <a:p>
            <a:r>
              <a:rPr lang="en-US" baseline="0" dirty="0" smtClean="0"/>
              <a:t>The answers to the example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45</a:t>
            </a:fld>
            <a:endParaRPr lang="en-US"/>
          </a:p>
        </p:txBody>
      </p:sp>
    </p:spTree>
    <p:extLst>
      <p:ext uri="{BB962C8B-B14F-4D97-AF65-F5344CB8AC3E}">
        <p14:creationId xmlns:p14="http://schemas.microsoft.com/office/powerpoint/2010/main" val="705916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46</a:t>
            </a:fld>
            <a:endParaRPr lang="en-US"/>
          </a:p>
        </p:txBody>
      </p:sp>
    </p:spTree>
    <p:extLst>
      <p:ext uri="{BB962C8B-B14F-4D97-AF65-F5344CB8AC3E}">
        <p14:creationId xmlns:p14="http://schemas.microsoft.com/office/powerpoint/2010/main" val="1754370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47</a:t>
            </a:fld>
            <a:endParaRPr lang="en-US"/>
          </a:p>
        </p:txBody>
      </p:sp>
    </p:spTree>
    <p:extLst>
      <p:ext uri="{BB962C8B-B14F-4D97-AF65-F5344CB8AC3E}">
        <p14:creationId xmlns:p14="http://schemas.microsoft.com/office/powerpoint/2010/main" val="1183866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t>For SOL A.6a, students need additional</a:t>
            </a:r>
            <a:r>
              <a:rPr lang="en-US" sz="1100" baseline="0" dirty="0" smtClean="0"/>
              <a:t> practice finding slope.  As an extension to example #2, ask students to determine an equation for line </a:t>
            </a:r>
            <a:r>
              <a:rPr lang="en-US" sz="1100" i="1" baseline="0" dirty="0" smtClean="0">
                <a:latin typeface="Times New Roman" pitchFamily="18" charset="0"/>
                <a:cs typeface="Times New Roman" pitchFamily="18" charset="0"/>
              </a:rPr>
              <a:t>p</a:t>
            </a:r>
            <a:r>
              <a:rPr lang="en-US" sz="1100" i="0" baseline="0" dirty="0" smtClean="0">
                <a:latin typeface="+mn-lt"/>
                <a:cs typeface="+mn-cs"/>
              </a:rPr>
              <a:t>.</a:t>
            </a:r>
            <a:r>
              <a:rPr lang="en-US" sz="1100" baseline="0" dirty="0" smtClean="0"/>
              <a:t> </a:t>
            </a:r>
          </a:p>
          <a:p>
            <a:pPr defTabSz="864931">
              <a:defRPr/>
            </a:pPr>
            <a:endParaRPr lang="en-US" sz="1100" baseline="0" dirty="0" smtClean="0"/>
          </a:p>
          <a:p>
            <a:pPr defTabSz="864931">
              <a:defRPr/>
            </a:pPr>
            <a:r>
              <a:rPr lang="en-US" sz="1100" baseline="0" dirty="0" smtClean="0"/>
              <a:t>The answers are shown on the screen.</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48</a:t>
            </a:fld>
            <a:endParaRPr lang="en-US"/>
          </a:p>
        </p:txBody>
      </p:sp>
    </p:spTree>
    <p:extLst>
      <p:ext uri="{BB962C8B-B14F-4D97-AF65-F5344CB8AC3E}">
        <p14:creationId xmlns:p14="http://schemas.microsoft.com/office/powerpoint/2010/main" val="1874586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SOL A.6a students</a:t>
            </a:r>
            <a:r>
              <a:rPr lang="en-US" baseline="0" dirty="0" smtClean="0"/>
              <a:t> need additional practice finding slope.  Equations should be presented to students in different formats.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to the questions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49</a:t>
            </a:fld>
            <a:endParaRPr lang="en-US"/>
          </a:p>
        </p:txBody>
      </p:sp>
    </p:spTree>
    <p:extLst>
      <p:ext uri="{BB962C8B-B14F-4D97-AF65-F5344CB8AC3E}">
        <p14:creationId xmlns:p14="http://schemas.microsoft.com/office/powerpoint/2010/main" val="110420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extLst>
      <p:ext uri="{BB962C8B-B14F-4D97-AF65-F5344CB8AC3E}">
        <p14:creationId xmlns:p14="http://schemas.microsoft.com/office/powerpoint/2010/main" val="2115736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two more examples for SOL A.6a.  In the second example, students</a:t>
            </a:r>
            <a:r>
              <a:rPr lang="en-US" dirty="0" smtClean="0"/>
              <a:t> will</a:t>
            </a:r>
            <a:r>
              <a:rPr lang="en-US" baseline="0" dirty="0" smtClean="0"/>
              <a:t> need to think about the </a:t>
            </a:r>
            <a:r>
              <a:rPr lang="en-US" i="1" baseline="0" dirty="0" smtClean="0"/>
              <a:t>x</a:t>
            </a:r>
            <a:r>
              <a:rPr lang="en-US" baseline="0" dirty="0" smtClean="0"/>
              <a:t>-intercept as a point in order to find the slope of the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50</a:t>
            </a:fld>
            <a:endParaRPr lang="en-US"/>
          </a:p>
        </p:txBody>
      </p:sp>
    </p:spTree>
    <p:extLst>
      <p:ext uri="{BB962C8B-B14F-4D97-AF65-F5344CB8AC3E}">
        <p14:creationId xmlns:p14="http://schemas.microsoft.com/office/powerpoint/2010/main" val="123460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that contains questions</a:t>
            </a:r>
            <a:r>
              <a:rPr lang="en-US" baseline="0" dirty="0" smtClean="0"/>
              <a:t> that are correlated to standards A.6 and A.7.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51</a:t>
            </a:fld>
            <a:endParaRPr lang="en-US"/>
          </a:p>
        </p:txBody>
      </p:sp>
    </p:spTree>
    <p:extLst>
      <p:ext uri="{BB962C8B-B14F-4D97-AF65-F5344CB8AC3E}">
        <p14:creationId xmlns:p14="http://schemas.microsoft.com/office/powerpoint/2010/main" val="719702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another example for SOL A.6b.  S</a:t>
            </a:r>
            <a:r>
              <a:rPr lang="en-US" dirty="0" smtClean="0"/>
              <a:t>tudents would benefit from experiences graphing an inequality presented in varied</a:t>
            </a:r>
            <a:r>
              <a:rPr lang="en-US" baseline="0" dirty="0" smtClean="0"/>
              <a:t> formats.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is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52</a:t>
            </a:fld>
            <a:endParaRPr lang="en-US"/>
          </a:p>
        </p:txBody>
      </p:sp>
    </p:spTree>
    <p:extLst>
      <p:ext uri="{BB962C8B-B14F-4D97-AF65-F5344CB8AC3E}">
        <p14:creationId xmlns:p14="http://schemas.microsoft.com/office/powerpoint/2010/main" val="1328891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53</a:t>
            </a:fld>
            <a:endParaRPr lang="en-US"/>
          </a:p>
        </p:txBody>
      </p:sp>
    </p:spTree>
    <p:extLst>
      <p:ext uri="{BB962C8B-B14F-4D97-AF65-F5344CB8AC3E}">
        <p14:creationId xmlns:p14="http://schemas.microsoft.com/office/powerpoint/2010/main" val="221487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A.7b students need additional</a:t>
            </a:r>
            <a:r>
              <a:rPr lang="en-US" baseline="0" dirty="0" smtClean="0"/>
              <a:t> practice </a:t>
            </a:r>
            <a:r>
              <a:rPr lang="en-US" sz="1200" b="0" dirty="0" smtClean="0">
                <a:solidFill>
                  <a:srgbClr val="0070C0"/>
                </a:solidFill>
              </a:rPr>
              <a:t>identifying the domain and range from a graph.</a:t>
            </a:r>
          </a:p>
          <a:p>
            <a:endParaRPr lang="en-US" b="0" baseline="0" dirty="0" smtClean="0"/>
          </a:p>
          <a:p>
            <a:r>
              <a:rPr lang="en-US" baseline="0" dirty="0" smtClean="0"/>
              <a:t>It is important for students to recognize that the range for this set of points consists of discrete values, as indicated on the screen, and is not a range of values, as indicated in option </a:t>
            </a:r>
            <a:r>
              <a:rPr lang="en-US" i="1" baseline="0" dirty="0" smtClean="0"/>
              <a:t>b</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54</a:t>
            </a:fld>
            <a:endParaRPr lang="en-US"/>
          </a:p>
        </p:txBody>
      </p:sp>
    </p:spTree>
    <p:extLst>
      <p:ext uri="{BB962C8B-B14F-4D97-AF65-F5344CB8AC3E}">
        <p14:creationId xmlns:p14="http://schemas.microsoft.com/office/powerpoint/2010/main" val="1754189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A.7b.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is shown</a:t>
            </a:r>
            <a:r>
              <a:rPr lang="en-US" baseline="0" dirty="0" smtClean="0"/>
              <a:t>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55</a:t>
            </a:fld>
            <a:endParaRPr lang="en-US"/>
          </a:p>
        </p:txBody>
      </p:sp>
    </p:spTree>
    <p:extLst>
      <p:ext uri="{BB962C8B-B14F-4D97-AF65-F5344CB8AC3E}">
        <p14:creationId xmlns:p14="http://schemas.microsoft.com/office/powerpoint/2010/main" val="709157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t>For SOL A.7c, students need additional practice identifying the zeros of a function presented algebraically.  </a:t>
            </a:r>
          </a:p>
          <a:p>
            <a:pPr defTabSz="864931">
              <a:defRPr/>
            </a:pPr>
            <a:endParaRPr lang="en-US" sz="1100" dirty="0" smtClean="0"/>
          </a:p>
          <a:p>
            <a:pPr defTabSz="864931">
              <a:defRPr/>
            </a:pPr>
            <a:r>
              <a:rPr lang="en-US" sz="1100" dirty="0" smtClean="0"/>
              <a:t>The answers to the two examples are shown</a:t>
            </a:r>
            <a:r>
              <a:rPr lang="en-US" sz="1100" baseline="0" dirty="0" smtClean="0"/>
              <a:t> on the screen.</a:t>
            </a:r>
            <a:endParaRPr lang="en-US" sz="1100"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56</a:t>
            </a:fld>
            <a:endParaRPr lang="en-US"/>
          </a:p>
        </p:txBody>
      </p:sp>
    </p:spTree>
    <p:extLst>
      <p:ext uri="{BB962C8B-B14F-4D97-AF65-F5344CB8AC3E}">
        <p14:creationId xmlns:p14="http://schemas.microsoft.com/office/powerpoint/2010/main" val="1849872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A.7c students need additional practice finding zeros of linear functions. A common error is for s</a:t>
            </a:r>
            <a:r>
              <a:rPr lang="en-US" baseline="0" dirty="0" smtClean="0"/>
              <a:t>tudents to substitute zero into the equation for the variable </a:t>
            </a:r>
            <a:r>
              <a:rPr lang="en-US" i="1" baseline="0" dirty="0" smtClean="0"/>
              <a:t>x</a:t>
            </a:r>
            <a:r>
              <a:rPr lang="en-US" baseline="0" dirty="0" smtClean="0"/>
              <a:t>, erroneously selecting the </a:t>
            </a:r>
            <a:r>
              <a:rPr lang="en-US" i="1" baseline="0" dirty="0" smtClean="0"/>
              <a:t>y</a:t>
            </a:r>
            <a:r>
              <a:rPr lang="en-US" baseline="0" dirty="0" smtClean="0"/>
              <a:t>-intercept as the location of the zero.</a:t>
            </a:r>
          </a:p>
          <a:p>
            <a:endParaRPr lang="en-US" baseline="0" dirty="0" smtClean="0"/>
          </a:p>
          <a:p>
            <a:r>
              <a:rPr lang="en-US" dirty="0" smtClean="0"/>
              <a:t>The answers to the questions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57</a:t>
            </a:fld>
            <a:endParaRPr lang="en-US"/>
          </a:p>
        </p:txBody>
      </p:sp>
    </p:spTree>
    <p:extLst>
      <p:ext uri="{BB962C8B-B14F-4D97-AF65-F5344CB8AC3E}">
        <p14:creationId xmlns:p14="http://schemas.microsoft.com/office/powerpoint/2010/main" val="1944171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A.7c students also need additional practice finding zeros of quadratic functions presented algebraically.</a:t>
            </a:r>
          </a:p>
          <a:p>
            <a:endParaRPr lang="en-US" baseline="0" dirty="0" smtClean="0"/>
          </a:p>
          <a:p>
            <a:r>
              <a:rPr lang="en-US" baseline="0" dirty="0" smtClean="0"/>
              <a:t>The answers to the two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58</a:t>
            </a:fld>
            <a:endParaRPr lang="en-US"/>
          </a:p>
        </p:txBody>
      </p:sp>
    </p:spTree>
    <p:extLst>
      <p:ext uri="{BB962C8B-B14F-4D97-AF65-F5344CB8AC3E}">
        <p14:creationId xmlns:p14="http://schemas.microsoft.com/office/powerpoint/2010/main" val="322163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A.7d</a:t>
            </a:r>
            <a:r>
              <a:rPr lang="en-US" baseline="0" dirty="0" smtClean="0"/>
              <a:t> students need additional practice identifying the </a:t>
            </a:r>
            <a:r>
              <a:rPr lang="en-US" i="1" baseline="0" dirty="0" smtClean="0"/>
              <a:t>x</a:t>
            </a:r>
            <a:r>
              <a:rPr lang="en-US" baseline="0" dirty="0" smtClean="0"/>
              <a:t>- and </a:t>
            </a:r>
            <a:r>
              <a:rPr lang="en-US" i="1" baseline="0" dirty="0" smtClean="0"/>
              <a:t>y</a:t>
            </a:r>
            <a:r>
              <a:rPr lang="en-US" baseline="0" dirty="0" smtClean="0"/>
              <a:t>-intercepts of a function.</a:t>
            </a:r>
          </a:p>
          <a:p>
            <a:endParaRPr lang="en-US" baseline="0" dirty="0" smtClean="0"/>
          </a:p>
          <a:p>
            <a:r>
              <a:rPr lang="en-US" dirty="0" smtClean="0"/>
              <a:t>For this example, students are asked to find both the </a:t>
            </a:r>
            <a:r>
              <a:rPr lang="en-US" i="1" dirty="0" smtClean="0"/>
              <a:t>x-</a:t>
            </a:r>
            <a:r>
              <a:rPr lang="en-US" dirty="0" smtClean="0"/>
              <a:t> and </a:t>
            </a:r>
            <a:r>
              <a:rPr lang="en-US" i="1" dirty="0" smtClean="0"/>
              <a:t>y-</a:t>
            </a:r>
            <a:r>
              <a:rPr lang="en-US" dirty="0" smtClean="0"/>
              <a:t>intercepts of a linear function. </a:t>
            </a:r>
          </a:p>
          <a:p>
            <a:endParaRPr lang="en-US" dirty="0" smtClean="0"/>
          </a:p>
          <a:p>
            <a:r>
              <a:rPr lang="en-US" dirty="0" smtClean="0"/>
              <a:t>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59</a:t>
            </a:fld>
            <a:endParaRPr lang="en-US"/>
          </a:p>
        </p:txBody>
      </p:sp>
    </p:spTree>
    <p:extLst>
      <p:ext uri="{BB962C8B-B14F-4D97-AF65-F5344CB8AC3E}">
        <p14:creationId xmlns:p14="http://schemas.microsoft.com/office/powerpoint/2010/main" val="149280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A.1 students need additional practice </a:t>
            </a:r>
            <a:r>
              <a:rPr lang="en-US" sz="1200" b="0" dirty="0" smtClean="0">
                <a:solidFill>
                  <a:srgbClr val="0070C0"/>
                </a:solidFill>
              </a:rPr>
              <a:t>evaluating expressions that contain an absolute value.</a:t>
            </a:r>
            <a:endParaRPr lang="en-US" b="0" baseline="0" dirty="0" smtClean="0"/>
          </a:p>
          <a:p>
            <a:endParaRPr lang="en-US" baseline="0" dirty="0" smtClean="0"/>
          </a:p>
          <a:p>
            <a:r>
              <a:rPr lang="en-US" baseline="0" dirty="0" smtClean="0"/>
              <a:t>A c</a:t>
            </a:r>
            <a:r>
              <a:rPr lang="en-US" dirty="0" smtClean="0"/>
              <a:t>ommon student error is not taking</a:t>
            </a:r>
            <a:r>
              <a:rPr lang="en-US" baseline="0" dirty="0" smtClean="0"/>
              <a:t> </a:t>
            </a:r>
            <a:r>
              <a:rPr lang="en-US" dirty="0" smtClean="0"/>
              <a:t>the absolute</a:t>
            </a:r>
            <a:r>
              <a:rPr lang="en-US" baseline="0" dirty="0" smtClean="0"/>
              <a:t> value of the quantity inside the absolute value sign when that value is negative.  For example, in problem </a:t>
            </a:r>
            <a:r>
              <a:rPr lang="en-US" i="1" baseline="0" dirty="0" smtClean="0"/>
              <a:t>a</a:t>
            </a:r>
            <a:r>
              <a:rPr lang="en-US" baseline="0" dirty="0" smtClean="0"/>
              <a:t>, this error would result in multiplying negative two times negative five to get a value of ten, rather than multiplying negative two times five to get a value of negative ten.</a:t>
            </a:r>
          </a:p>
          <a:p>
            <a:endParaRPr lang="en-US" baseline="0" dirty="0" smtClean="0"/>
          </a:p>
          <a:p>
            <a:r>
              <a:rPr lang="en-US" baseline="0" dirty="0" smtClean="0"/>
              <a:t>The answers to the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extLst>
      <p:ext uri="{BB962C8B-B14F-4D97-AF65-F5344CB8AC3E}">
        <p14:creationId xmlns:p14="http://schemas.microsoft.com/office/powerpoint/2010/main" val="4953688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for SOL A.7d.  This example asks students to plot the </a:t>
            </a:r>
            <a:r>
              <a:rPr lang="en-US" i="1" dirty="0" smtClean="0"/>
              <a:t>x</a:t>
            </a:r>
            <a:r>
              <a:rPr lang="en-US" i="0" dirty="0" smtClean="0"/>
              <a:t>-</a:t>
            </a:r>
            <a:r>
              <a:rPr lang="en-US" i="0" baseline="0" dirty="0" smtClean="0"/>
              <a:t> </a:t>
            </a:r>
            <a:r>
              <a:rPr lang="en-US" dirty="0" smtClean="0"/>
              <a:t>and </a:t>
            </a:r>
            <a:r>
              <a:rPr lang="en-US" i="1" dirty="0" smtClean="0"/>
              <a:t>y-</a:t>
            </a:r>
            <a:r>
              <a:rPr lang="en-US" dirty="0" smtClean="0"/>
              <a:t> intercepts of a</a:t>
            </a:r>
            <a:r>
              <a:rPr lang="en-US" baseline="0" dirty="0" smtClean="0"/>
              <a:t> relation presented graphically. </a:t>
            </a:r>
          </a:p>
          <a:p>
            <a:endParaRPr lang="en-US" baseline="0" dirty="0" smtClean="0"/>
          </a:p>
          <a:p>
            <a:r>
              <a:rPr lang="en-US" baseline="0" dirty="0" smtClean="0"/>
              <a:t>The answers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60</a:t>
            </a:fld>
            <a:endParaRPr lang="en-US"/>
          </a:p>
        </p:txBody>
      </p:sp>
    </p:spTree>
    <p:extLst>
      <p:ext uri="{BB962C8B-B14F-4D97-AF65-F5344CB8AC3E}">
        <p14:creationId xmlns:p14="http://schemas.microsoft.com/office/powerpoint/2010/main" val="219876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A.7e, students need additional practice identifying the values of a function for given domain values. </a:t>
            </a:r>
            <a:r>
              <a:rPr lang="en-US" sz="1100" baseline="0" dirty="0" smtClean="0"/>
              <a:t>  For this standard, students would benefit from varied presentations of this concept.</a:t>
            </a:r>
          </a:p>
          <a:p>
            <a:endParaRPr lang="en-US" sz="1100" baseline="0" dirty="0" smtClean="0"/>
          </a:p>
          <a:p>
            <a:r>
              <a:rPr lang="en-US" sz="1100" baseline="0" dirty="0" smtClean="0"/>
              <a:t>Using the example on the screen, students would typically perform very well on an alternate version of this item such as:  “Evaluate f(-3) for the function f(x)=9x^2+1,”  or “Evaluate f(6) for the function f(x)=9x^2+1.”  Presenting the domain in set notation and/or specifically using the word “domain” in the question helps students make the connection that the values they are calculating using -3 and 6, respectively, are the corresponding </a:t>
            </a:r>
            <a:r>
              <a:rPr lang="en-US" sz="1100" i="0" baseline="0" dirty="0" smtClean="0"/>
              <a:t>range </a:t>
            </a:r>
            <a:r>
              <a:rPr lang="en-US" sz="1100" baseline="0" dirty="0" smtClean="0"/>
              <a:t>values for the specific domain values.  Examples such as this help make the connection that the ordered pairs (-3,82) and (6,325) lie on the function.</a:t>
            </a:r>
          </a:p>
          <a:p>
            <a:endParaRPr lang="en-US" sz="1100" baseline="0" dirty="0" smtClean="0"/>
          </a:p>
          <a:p>
            <a:pPr defTabSz="864931">
              <a:defRPr/>
            </a:pPr>
            <a:r>
              <a:rPr lang="en-US" sz="1100" baseline="0" dirty="0" smtClean="0"/>
              <a:t>The answers to this question are shown on the screen.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61</a:t>
            </a:fld>
            <a:endParaRPr lang="en-US"/>
          </a:p>
        </p:txBody>
      </p:sp>
    </p:spTree>
    <p:extLst>
      <p:ext uri="{BB962C8B-B14F-4D97-AF65-F5344CB8AC3E}">
        <p14:creationId xmlns:p14="http://schemas.microsoft.com/office/powerpoint/2010/main" val="16923163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A.8,</a:t>
            </a:r>
            <a:r>
              <a:rPr lang="en-US" sz="1100" baseline="0" dirty="0" smtClean="0"/>
              <a:t> </a:t>
            </a:r>
            <a:r>
              <a:rPr lang="en-US" sz="1100" dirty="0" smtClean="0"/>
              <a:t>students need</a:t>
            </a:r>
            <a:r>
              <a:rPr lang="en-US" sz="1100" baseline="0" dirty="0" smtClean="0"/>
              <a:t> </a:t>
            </a:r>
            <a:r>
              <a:rPr lang="en-US" sz="1100" dirty="0" smtClean="0"/>
              <a:t>additional practice identifying a direct variation equation algebraically and graphically.  Students did well when they had to identify a direct variation</a:t>
            </a:r>
            <a:r>
              <a:rPr lang="en-US" sz="1100" baseline="0" dirty="0" smtClean="0"/>
              <a:t> from a table of values.   However, they had a more difficult time identifying the equation that represented a direct variation described in a practical application.</a:t>
            </a:r>
            <a:endParaRPr lang="en-US" sz="1100" dirty="0" smtClean="0"/>
          </a:p>
          <a:p>
            <a:endParaRPr lang="en-US" sz="1100" dirty="0" smtClean="0"/>
          </a:p>
          <a:p>
            <a:r>
              <a:rPr lang="en-US" sz="1100" dirty="0" smtClean="0"/>
              <a:t>The answer to the example</a:t>
            </a:r>
            <a:r>
              <a:rPr lang="en-US" sz="1100" baseline="0" dirty="0" smtClean="0"/>
              <a:t> is shown on the screen.</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62</a:t>
            </a:fld>
            <a:endParaRPr lang="en-US"/>
          </a:p>
        </p:txBody>
      </p:sp>
    </p:spTree>
    <p:extLst>
      <p:ext uri="{BB962C8B-B14F-4D97-AF65-F5344CB8AC3E}">
        <p14:creationId xmlns:p14="http://schemas.microsoft.com/office/powerpoint/2010/main" val="1728317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63</a:t>
            </a:fld>
            <a:endParaRPr lang="en-US"/>
          </a:p>
        </p:txBody>
      </p:sp>
    </p:spTree>
    <p:extLst>
      <p:ext uri="{BB962C8B-B14F-4D97-AF65-F5344CB8AC3E}">
        <p14:creationId xmlns:p14="http://schemas.microsoft.com/office/powerpoint/2010/main" val="17466891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64</a:t>
            </a:fld>
            <a:endParaRPr lang="en-US"/>
          </a:p>
        </p:txBody>
      </p:sp>
    </p:spTree>
    <p:extLst>
      <p:ext uri="{BB962C8B-B14F-4D97-AF65-F5344CB8AC3E}">
        <p14:creationId xmlns:p14="http://schemas.microsoft.com/office/powerpoint/2010/main" val="314321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65</a:t>
            </a:fld>
            <a:endParaRPr lang="en-US"/>
          </a:p>
        </p:txBody>
      </p:sp>
    </p:spTree>
    <p:extLst>
      <p:ext uri="{BB962C8B-B14F-4D97-AF65-F5344CB8AC3E}">
        <p14:creationId xmlns:p14="http://schemas.microsoft.com/office/powerpoint/2010/main" val="947616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eaLnBrk="1" hangingPunct="1">
              <a:spcBef>
                <a:spcPts val="0"/>
              </a:spcBef>
              <a:buFont typeface="Wingdings 2" pitchFamily="18" charset="2"/>
              <a:buNone/>
            </a:pPr>
            <a:r>
              <a:rPr lang="en-US" dirty="0" smtClean="0"/>
              <a:t>For SOL A.8 students</a:t>
            </a:r>
            <a:r>
              <a:rPr lang="en-US" baseline="0" dirty="0" smtClean="0"/>
              <a:t> need additional practice </a:t>
            </a:r>
            <a:r>
              <a:rPr lang="en-US" sz="1200" b="0" dirty="0" smtClean="0">
                <a:solidFill>
                  <a:srgbClr val="0070C0"/>
                </a:solidFill>
              </a:rPr>
              <a:t>selecting ordered pairs from a list to make a relation that is a direct or inverse variation.</a:t>
            </a:r>
          </a:p>
          <a:p>
            <a:endParaRPr lang="en-US" baseline="0" dirty="0" smtClean="0"/>
          </a:p>
          <a:p>
            <a:r>
              <a:rPr lang="en-US" baseline="0" dirty="0" smtClean="0"/>
              <a:t>The answers to the examples are shown on the screen.  In addition, students need to be able to identify which set of ordered pairs, when presented as answer options, represent a direct or inverse variation.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66</a:t>
            </a:fld>
            <a:endParaRPr lang="en-US"/>
          </a:p>
        </p:txBody>
      </p:sp>
    </p:spTree>
    <p:extLst>
      <p:ext uri="{BB962C8B-B14F-4D97-AF65-F5344CB8AC3E}">
        <p14:creationId xmlns:p14="http://schemas.microsoft.com/office/powerpoint/2010/main" val="1163879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A.8</a:t>
            </a:r>
            <a:r>
              <a:rPr lang="en-US" baseline="0" dirty="0" smtClean="0"/>
              <a:t> </a:t>
            </a:r>
            <a:r>
              <a:rPr lang="en-US" dirty="0" smtClean="0"/>
              <a:t>students also need additional practice identifying a direct variation equation algebraically and graphically.</a:t>
            </a:r>
          </a:p>
          <a:p>
            <a:endParaRPr lang="en-US" dirty="0" smtClean="0"/>
          </a:p>
          <a:p>
            <a:r>
              <a:rPr lang="en-US" dirty="0" smtClean="0"/>
              <a:t>The answers to the example</a:t>
            </a:r>
            <a:r>
              <a:rPr lang="en-US" baseline="0" dirty="0" smtClean="0"/>
              <a:t>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67</a:t>
            </a:fld>
            <a:endParaRPr lang="en-US"/>
          </a:p>
        </p:txBody>
      </p:sp>
    </p:spTree>
    <p:extLst>
      <p:ext uri="{BB962C8B-B14F-4D97-AF65-F5344CB8AC3E}">
        <p14:creationId xmlns:p14="http://schemas.microsoft.com/office/powerpoint/2010/main" val="816348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that requires</a:t>
            </a:r>
            <a:r>
              <a:rPr lang="en-US" baseline="0" dirty="0" smtClean="0"/>
              <a:t> identification of a graph of a direct variation.  The answer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68</a:t>
            </a:fld>
            <a:endParaRPr lang="en-US"/>
          </a:p>
        </p:txBody>
      </p:sp>
    </p:spTree>
    <p:extLst>
      <p:ext uri="{BB962C8B-B14F-4D97-AF65-F5344CB8AC3E}">
        <p14:creationId xmlns:p14="http://schemas.microsoft.com/office/powerpoint/2010/main" val="934293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A.8,</a:t>
            </a:r>
            <a:r>
              <a:rPr lang="en-US" sz="1100" baseline="0" dirty="0" smtClean="0"/>
              <a:t> </a:t>
            </a:r>
            <a:r>
              <a:rPr lang="en-US" sz="1100" dirty="0" smtClean="0"/>
              <a:t>students need additional practice creating a direct variation from a set of</a:t>
            </a:r>
            <a:r>
              <a:rPr lang="en-US" sz="1100" baseline="0" dirty="0" smtClean="0"/>
              <a:t> ordered pairs.  Students should realize that every direct variation passes through the origin.  Using the origin and the given point (-5,-2), students should be able to determine the equation of the direct variation, which in this example, is y=(2/5)x.  Once they have the equation of the direct variation, they should be able to select the points from the list that lie on the line.  There are other strategies which can be used to solve this problem and a discussion with your students of various strategies is encouraged.</a:t>
            </a:r>
            <a:endParaRPr lang="en-US" sz="1100" dirty="0" smtClean="0"/>
          </a:p>
          <a:p>
            <a:endParaRPr lang="en-US" sz="1100" dirty="0" smtClean="0"/>
          </a:p>
          <a:p>
            <a:r>
              <a:rPr lang="en-US" sz="1100" dirty="0" smtClean="0"/>
              <a:t>The answers to the example</a:t>
            </a:r>
            <a:r>
              <a:rPr lang="en-US" sz="1100" baseline="0" dirty="0" smtClean="0"/>
              <a:t> are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69</a:t>
            </a:fld>
            <a:endParaRPr lang="en-US"/>
          </a:p>
        </p:txBody>
      </p:sp>
    </p:spTree>
    <p:extLst>
      <p:ext uri="{BB962C8B-B14F-4D97-AF65-F5344CB8AC3E}">
        <p14:creationId xmlns:p14="http://schemas.microsoft.com/office/powerpoint/2010/main" val="97234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extLst>
      <p:ext uri="{BB962C8B-B14F-4D97-AF65-F5344CB8AC3E}">
        <p14:creationId xmlns:p14="http://schemas.microsoft.com/office/powerpoint/2010/main" val="2793906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A.8,</a:t>
            </a:r>
            <a:r>
              <a:rPr lang="en-US" sz="1100" baseline="0" dirty="0" smtClean="0"/>
              <a:t> </a:t>
            </a:r>
            <a:r>
              <a:rPr lang="en-US" sz="1100" dirty="0" smtClean="0"/>
              <a:t>students also need additional practice identifying a direct variation graphically.</a:t>
            </a:r>
          </a:p>
          <a:p>
            <a:endParaRPr lang="en-US" sz="1100" dirty="0" smtClean="0"/>
          </a:p>
          <a:p>
            <a:r>
              <a:rPr lang="en-US" sz="1100" baseline="0" dirty="0" smtClean="0"/>
              <a:t>Using their knowledge of slope and that every direct variation passes through the origin, students should be able to identify additional points that lie on the graph of the direct variation.</a:t>
            </a:r>
            <a:endParaRPr lang="en-US" sz="1100" dirty="0" smtClean="0"/>
          </a:p>
          <a:p>
            <a:endParaRPr lang="en-US" sz="1100" dirty="0" smtClean="0"/>
          </a:p>
          <a:p>
            <a:r>
              <a:rPr lang="en-US" sz="1100" dirty="0" smtClean="0"/>
              <a:t>The answers to the example</a:t>
            </a:r>
            <a:r>
              <a:rPr lang="en-US" sz="1100" baseline="0" dirty="0" smtClean="0"/>
              <a:t> are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70</a:t>
            </a:fld>
            <a:endParaRPr lang="en-US"/>
          </a:p>
        </p:txBody>
      </p:sp>
    </p:spTree>
    <p:extLst>
      <p:ext uri="{BB962C8B-B14F-4D97-AF65-F5344CB8AC3E}">
        <p14:creationId xmlns:p14="http://schemas.microsoft.com/office/powerpoint/2010/main" val="20164208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t>When presented a variety of graphs,</a:t>
            </a:r>
            <a:r>
              <a:rPr lang="en-US" sz="1100" baseline="0" dirty="0" smtClean="0"/>
              <a:t> students had difficulty identifying the graph that represents a direct variation.   The answer is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71</a:t>
            </a:fld>
            <a:endParaRPr lang="en-US"/>
          </a:p>
        </p:txBody>
      </p:sp>
    </p:spTree>
    <p:extLst>
      <p:ext uri="{BB962C8B-B14F-4D97-AF65-F5344CB8AC3E}">
        <p14:creationId xmlns:p14="http://schemas.microsoft.com/office/powerpoint/2010/main" val="5464481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A.8,</a:t>
            </a:r>
            <a:r>
              <a:rPr lang="en-US" sz="1100" baseline="0" dirty="0" smtClean="0"/>
              <a:t> </a:t>
            </a:r>
            <a:r>
              <a:rPr lang="en-US" sz="1100" dirty="0" smtClean="0"/>
              <a:t>students also need additional practice identifying an inverse variation equation that represents a real</a:t>
            </a:r>
            <a:r>
              <a:rPr lang="en-US" sz="1100" baseline="0" dirty="0" smtClean="0"/>
              <a:t>-world situation.</a:t>
            </a:r>
            <a:endParaRPr lang="en-US" sz="1100" dirty="0" smtClean="0"/>
          </a:p>
          <a:p>
            <a:endParaRPr lang="en-US" sz="1100" dirty="0" smtClean="0"/>
          </a:p>
          <a:p>
            <a:r>
              <a:rPr lang="en-US" sz="1100" dirty="0" smtClean="0"/>
              <a:t>The answer to the example</a:t>
            </a:r>
            <a:r>
              <a:rPr lang="en-US" sz="1100" baseline="0" dirty="0" smtClean="0"/>
              <a:t> is shown on the screen.</a:t>
            </a:r>
          </a:p>
          <a:p>
            <a:endParaRPr lang="en-US" sz="1100" baseline="0" dirty="0" smtClean="0"/>
          </a:p>
          <a:p>
            <a:r>
              <a:rPr lang="en-US" sz="1100" baseline="0" dirty="0" smtClean="0"/>
              <a:t>As an extension, ask students how many days it would take 60 workers to set-up for the Summer Music Festival.  The answer is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72</a:t>
            </a:fld>
            <a:endParaRPr lang="en-US"/>
          </a:p>
        </p:txBody>
      </p:sp>
    </p:spTree>
    <p:extLst>
      <p:ext uri="{BB962C8B-B14F-4D97-AF65-F5344CB8AC3E}">
        <p14:creationId xmlns:p14="http://schemas.microsoft.com/office/powerpoint/2010/main" val="15134110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A.9,</a:t>
            </a:r>
            <a:r>
              <a:rPr lang="en-US" sz="1100" baseline="0" dirty="0" smtClean="0"/>
              <a:t> students need additional practice performing calculations with statistical information.</a:t>
            </a:r>
          </a:p>
          <a:p>
            <a:endParaRPr lang="en-US" sz="1100" baseline="0" dirty="0" smtClean="0"/>
          </a:p>
          <a:p>
            <a:r>
              <a:rPr lang="en-US" sz="1100" baseline="0" dirty="0" smtClean="0"/>
              <a:t>For the data set shown, the mean is 4.2.  In order to determine how many elements are within one standard deviation of the mean, subtract the standard deviation from the mean, and add the standard deviation to the mean to find the interval in which values within one standard deviation lie.  For the example on the screen, any data elements that are greater than or equal to 2.95 and less than or equal to 5.45 are within one standard deviation of the mean.  The answer is shown on the screen.</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73</a:t>
            </a:fld>
            <a:endParaRPr lang="en-US"/>
          </a:p>
        </p:txBody>
      </p:sp>
    </p:spTree>
    <p:extLst>
      <p:ext uri="{BB962C8B-B14F-4D97-AF65-F5344CB8AC3E}">
        <p14:creationId xmlns:p14="http://schemas.microsoft.com/office/powerpoint/2010/main" val="16171601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A.9</a:t>
            </a:r>
            <a:r>
              <a:rPr lang="en-US" baseline="0" dirty="0" smtClean="0"/>
              <a:t> students need additional practice performing calculations with statistical information.</a:t>
            </a:r>
          </a:p>
          <a:p>
            <a:endParaRPr lang="en-US" baseline="0" dirty="0" smtClean="0"/>
          </a:p>
          <a:p>
            <a:r>
              <a:rPr lang="en-US" baseline="0" dirty="0" smtClean="0"/>
              <a:t>The answers to the two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74</a:t>
            </a:fld>
            <a:endParaRPr lang="en-US"/>
          </a:p>
        </p:txBody>
      </p:sp>
    </p:spTree>
    <p:extLst>
      <p:ext uri="{BB962C8B-B14F-4D97-AF65-F5344CB8AC3E}">
        <p14:creationId xmlns:p14="http://schemas.microsoft.com/office/powerpoint/2010/main" val="13663472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75</a:t>
            </a:fld>
            <a:endParaRPr lang="en-US"/>
          </a:p>
        </p:txBody>
      </p:sp>
    </p:spTree>
    <p:extLst>
      <p:ext uri="{BB962C8B-B14F-4D97-AF65-F5344CB8AC3E}">
        <p14:creationId xmlns:p14="http://schemas.microsoft.com/office/powerpoint/2010/main" val="8385441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76</a:t>
            </a:fld>
            <a:endParaRPr lang="en-US"/>
          </a:p>
        </p:txBody>
      </p:sp>
    </p:spTree>
    <p:extLst>
      <p:ext uri="{BB962C8B-B14F-4D97-AF65-F5344CB8AC3E}">
        <p14:creationId xmlns:p14="http://schemas.microsoft.com/office/powerpoint/2010/main" val="3664890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A.9.  This example asks students</a:t>
            </a:r>
            <a:r>
              <a:rPr lang="en-US" baseline="0" dirty="0" smtClean="0"/>
              <a:t> to identify an interval in which a data point lies.  Intervals can be presented graphically, as in this example, or algebraically.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to this question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77</a:t>
            </a:fld>
            <a:endParaRPr lang="en-US"/>
          </a:p>
        </p:txBody>
      </p:sp>
    </p:spTree>
    <p:extLst>
      <p:ext uri="{BB962C8B-B14F-4D97-AF65-F5344CB8AC3E}">
        <p14:creationId xmlns:p14="http://schemas.microsoft.com/office/powerpoint/2010/main" val="10024198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For SOL A.9,</a:t>
            </a:r>
            <a:r>
              <a:rPr lang="en-US" sz="1100" baseline="0" dirty="0" smtClean="0"/>
              <a:t> students need additional practice performing calculations with statistical information and understanding the relationship between variance and standard deviation.  </a:t>
            </a:r>
          </a:p>
          <a:p>
            <a:endParaRPr lang="en-US" sz="1100" baseline="0" dirty="0" smtClean="0"/>
          </a:p>
          <a:p>
            <a:r>
              <a:rPr lang="en-US" sz="1100" baseline="0" dirty="0" smtClean="0"/>
              <a:t>The answers to the two examples are shown on the screen.</a:t>
            </a:r>
            <a:endParaRPr lang="en-US" sz="1100" dirty="0" smtClean="0"/>
          </a:p>
          <a:p>
            <a:endParaRPr lang="en-US" sz="1100" dirty="0" smtClean="0"/>
          </a:p>
          <a:p>
            <a:r>
              <a:rPr lang="en-US" sz="1100" baseline="0" dirty="0" smtClean="0"/>
              <a:t>As an extension to example #2, ask students to give other numbers that would accurately complete the sentence.  Students should realize that the standard deviation of a data set is the square root of the variance. </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78</a:t>
            </a:fld>
            <a:endParaRPr lang="en-US"/>
          </a:p>
        </p:txBody>
      </p:sp>
    </p:spTree>
    <p:extLst>
      <p:ext uri="{BB962C8B-B14F-4D97-AF65-F5344CB8AC3E}">
        <p14:creationId xmlns:p14="http://schemas.microsoft.com/office/powerpoint/2010/main" val="18133138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smtClean="0"/>
              <a:t>For</a:t>
            </a:r>
            <a:r>
              <a:rPr lang="en-US" sz="1100" baseline="0" dirty="0" smtClean="0"/>
              <a:t> this standard, students need additional practice identifying and comparing basic values associated with box-and-whisker plots:  the range, interquartile range, and median.  The range is the difference between the upper and lower extremes.  The </a:t>
            </a:r>
            <a:r>
              <a:rPr lang="en-US" sz="1100" baseline="0" dirty="0" err="1" smtClean="0"/>
              <a:t>interquartile</a:t>
            </a:r>
            <a:r>
              <a:rPr lang="en-US" sz="1100" baseline="0" dirty="0" smtClean="0"/>
              <a:t> range is the difference between the upper quartile (Q3) and the lower quartile (Q1).  The median value (Q2) can be found by locating the vertical line in the box, between Q1 and Q3.</a:t>
            </a:r>
            <a:endParaRPr lang="en-US" sz="1100" dirty="0" smtClean="0"/>
          </a:p>
          <a:p>
            <a:pPr defTabSz="864931">
              <a:defRPr/>
            </a:pPr>
            <a:endParaRPr lang="en-US" sz="1100" dirty="0" smtClean="0"/>
          </a:p>
          <a:p>
            <a:pPr defTabSz="864931">
              <a:defRPr/>
            </a:pPr>
            <a:r>
              <a:rPr lang="en-US" sz="1100" dirty="0" smtClean="0"/>
              <a:t>The answers to the questions are shown on the screen.  The next slide shows these same box-and-whisker plots with a</a:t>
            </a:r>
            <a:r>
              <a:rPr lang="en-US" sz="1100" baseline="0" dirty="0" smtClean="0"/>
              <a:t> different question format.</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79</a:t>
            </a:fld>
            <a:endParaRPr lang="en-US"/>
          </a:p>
        </p:txBody>
      </p:sp>
    </p:spTree>
    <p:extLst>
      <p:ext uri="{BB962C8B-B14F-4D97-AF65-F5344CB8AC3E}">
        <p14:creationId xmlns:p14="http://schemas.microsoft.com/office/powerpoint/2010/main" val="160709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extLst>
      <p:ext uri="{BB962C8B-B14F-4D97-AF65-F5344CB8AC3E}">
        <p14:creationId xmlns:p14="http://schemas.microsoft.com/office/powerpoint/2010/main" val="5753212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A.10 students </a:t>
            </a:r>
            <a:r>
              <a:rPr lang="en-US" sz="1200" b="0" dirty="0" smtClean="0">
                <a:solidFill>
                  <a:srgbClr val="0070C0"/>
                </a:solidFill>
              </a:rPr>
              <a:t>need additional practice interpreting data plotted in box-and-whisker plots.</a:t>
            </a:r>
            <a:endParaRPr lang="en-US" b="0" baseline="0" dirty="0" smtClean="0"/>
          </a:p>
          <a:p>
            <a:endParaRPr lang="en-US" baseline="0" dirty="0" smtClean="0"/>
          </a:p>
          <a:p>
            <a:r>
              <a:rPr lang="en-US" baseline="0" dirty="0" smtClean="0"/>
              <a:t>Students struggle with vocabulary, such as range and </a:t>
            </a:r>
            <a:r>
              <a:rPr lang="en-US" baseline="0" dirty="0" err="1" smtClean="0"/>
              <a:t>interquartile</a:t>
            </a:r>
            <a:r>
              <a:rPr lang="en-US" baseline="0" dirty="0" smtClean="0"/>
              <a:t> range.  They have difficulty calculating and comparing the range and </a:t>
            </a:r>
            <a:r>
              <a:rPr lang="en-US" baseline="0" dirty="0" err="1" smtClean="0"/>
              <a:t>interquartile</a:t>
            </a:r>
            <a:r>
              <a:rPr lang="en-US" baseline="0" dirty="0" smtClean="0"/>
              <a:t> range of two or more plots. </a:t>
            </a:r>
            <a:r>
              <a:rPr lang="en-US" dirty="0" smtClean="0"/>
              <a:t>Students also need practice comparing plots that have a specified number of elements. For instance, </a:t>
            </a:r>
            <a:r>
              <a:rPr lang="en-US" baseline="0" dirty="0" smtClean="0"/>
              <a:t>the third question requires students to sketch out Plots A and B and determine how many elements of each plot meet a given criteria.</a:t>
            </a:r>
          </a:p>
          <a:p>
            <a:endParaRPr lang="en-US" baseline="0" dirty="0" smtClean="0"/>
          </a:p>
          <a:p>
            <a:r>
              <a:rPr lang="en-US" baseline="0" dirty="0" smtClean="0"/>
              <a:t>The answers to the questions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80</a:t>
            </a:fld>
            <a:endParaRPr lang="en-US"/>
          </a:p>
        </p:txBody>
      </p:sp>
    </p:spTree>
    <p:extLst>
      <p:ext uri="{BB962C8B-B14F-4D97-AF65-F5344CB8AC3E}">
        <p14:creationId xmlns:p14="http://schemas.microsoft.com/office/powerpoint/2010/main" val="11338212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81</a:t>
            </a:fld>
            <a:endParaRPr lang="en-US"/>
          </a:p>
        </p:txBody>
      </p:sp>
    </p:spTree>
    <p:extLst>
      <p:ext uri="{BB962C8B-B14F-4D97-AF65-F5344CB8AC3E}">
        <p14:creationId xmlns:p14="http://schemas.microsoft.com/office/powerpoint/2010/main" val="12589441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82</a:t>
            </a:fld>
            <a:endParaRPr lang="en-US"/>
          </a:p>
        </p:txBody>
      </p:sp>
    </p:spTree>
    <p:extLst>
      <p:ext uri="{BB962C8B-B14F-4D97-AF65-F5344CB8AC3E}">
        <p14:creationId xmlns:p14="http://schemas.microsoft.com/office/powerpoint/2010/main" val="20909122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A.10.  This question requires students to determine how many data points in each plot meet a certain criterion.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83</a:t>
            </a:fld>
            <a:endParaRPr lang="en-US"/>
          </a:p>
        </p:txBody>
      </p:sp>
    </p:spTree>
    <p:extLst>
      <p:ext uri="{BB962C8B-B14F-4D97-AF65-F5344CB8AC3E}">
        <p14:creationId xmlns:p14="http://schemas.microsoft.com/office/powerpoint/2010/main" val="19733974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a:t>
            </a:r>
            <a:r>
              <a:rPr lang="en-US" baseline="0" dirty="0" smtClean="0"/>
              <a:t> example that requires students to </a:t>
            </a:r>
            <a:r>
              <a:rPr lang="en-US" dirty="0" smtClean="0"/>
              <a:t>determine</a:t>
            </a:r>
            <a:r>
              <a:rPr lang="en-US" baseline="0" dirty="0" smtClean="0"/>
              <a:t> the affect on a box and whisker plot when an element is added to the data set. </a:t>
            </a:r>
            <a:r>
              <a:rPr lang="en-US" sz="1200" kern="1200" dirty="0" smtClean="0">
                <a:solidFill>
                  <a:schemeClr val="tx1"/>
                </a:solidFill>
                <a:latin typeface="+mn-lt"/>
                <a:ea typeface="+mn-ea"/>
                <a:cs typeface="+mn-cs"/>
              </a:rPr>
              <a:t>Paying attention to the location of the new element within the original data set helps students determine whether or not certain conclusions can be drawn.  </a:t>
            </a:r>
            <a:r>
              <a:rPr lang="en-US" baseline="0" dirty="0" smtClean="0"/>
              <a:t>It is very important for students to realize that some statements cannot be proven true using the box and whisker plot, since the elements themselves are not given.  Students must draw conclusions based only on the information that is given. </a:t>
            </a:r>
            <a:endParaRPr lang="en-US" sz="1200" kern="1200" dirty="0" smtClean="0">
              <a:solidFill>
                <a:schemeClr val="tx1"/>
              </a:solidFill>
              <a:latin typeface="+mn-lt"/>
              <a:ea typeface="+mn-ea"/>
              <a:cs typeface="+mn-cs"/>
            </a:endParaRPr>
          </a:p>
          <a:p>
            <a:endParaRPr lang="en-US" baseline="0" dirty="0" smtClean="0"/>
          </a:p>
          <a:p>
            <a:r>
              <a:rPr lang="en-US" baseline="0" dirty="0" smtClean="0"/>
              <a:t>For instance, the statement, “The </a:t>
            </a:r>
            <a:r>
              <a:rPr lang="en-US" baseline="0" dirty="0" err="1" smtClean="0"/>
              <a:t>interquartile</a:t>
            </a:r>
            <a:r>
              <a:rPr lang="en-US" baseline="0" dirty="0" smtClean="0"/>
              <a:t> range of the box-and-whisker plot increases,” may be true or false, depending on the data set.  Likewise the location of the median of the data set will change, but the value of the median may or may not increase.  The only two statements that will always be true are the ones indicated on the screen.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84</a:t>
            </a:fld>
            <a:endParaRPr lang="en-US"/>
          </a:p>
        </p:txBody>
      </p:sp>
    </p:spTree>
    <p:extLst>
      <p:ext uri="{BB962C8B-B14F-4D97-AF65-F5344CB8AC3E}">
        <p14:creationId xmlns:p14="http://schemas.microsoft.com/office/powerpoint/2010/main" val="21189897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aseline="0" dirty="0" smtClean="0"/>
              <a:t>This question asks students to identify the true statement about these box-and-whisker plots.  Again, students are comparing the basic values associated with the plots:  range, </a:t>
            </a:r>
            <a:r>
              <a:rPr lang="en-US" sz="1100" baseline="0" dirty="0" err="1" smtClean="0"/>
              <a:t>interquartile</a:t>
            </a:r>
            <a:r>
              <a:rPr lang="en-US" sz="1100" baseline="0" dirty="0" smtClean="0"/>
              <a:t> range, and median.  This item also has a statement about the upper extreme that needs to be evaluated.</a:t>
            </a:r>
          </a:p>
          <a:p>
            <a:endParaRPr lang="en-US" sz="1100" baseline="0" dirty="0" smtClean="0"/>
          </a:p>
          <a:p>
            <a:r>
              <a:rPr lang="en-US" sz="1100" baseline="0" dirty="0" smtClean="0"/>
              <a:t>The answer to the question is shown on the screen.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85</a:t>
            </a:fld>
            <a:endParaRPr lang="en-US"/>
          </a:p>
        </p:txBody>
      </p:sp>
    </p:spTree>
    <p:extLst>
      <p:ext uri="{BB962C8B-B14F-4D97-AF65-F5344CB8AC3E}">
        <p14:creationId xmlns:p14="http://schemas.microsoft.com/office/powerpoint/2010/main" val="14878525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2" pitchFamily="18" charset="2"/>
              <a:buNone/>
            </a:pPr>
            <a:r>
              <a:rPr lang="en-US" sz="1100" dirty="0" smtClean="0"/>
              <a:t>For SOL A.11, students need </a:t>
            </a:r>
            <a:r>
              <a:rPr lang="en-US" sz="1100" dirty="0" smtClean="0">
                <a:solidFill>
                  <a:srgbClr val="0070C0"/>
                </a:solidFill>
              </a:rPr>
              <a:t>additional practice determining the linear or quadratic curve of best fit for a set of data.  Students should be able to determine whether the curve of best fit is linear or quadratic, and then choose the equation which best models the data.</a:t>
            </a:r>
          </a:p>
          <a:p>
            <a:endParaRPr lang="en-US" sz="1100" dirty="0" smtClean="0"/>
          </a:p>
          <a:p>
            <a:r>
              <a:rPr lang="en-US" sz="1100" baseline="0" dirty="0" smtClean="0"/>
              <a:t>The answer to the question is shown on the screen.</a:t>
            </a:r>
          </a:p>
          <a:p>
            <a:endParaRPr lang="en-US" sz="1100" baseline="0" dirty="0" smtClean="0"/>
          </a:p>
          <a:p>
            <a:r>
              <a:rPr lang="en-US" sz="1100" baseline="0" dirty="0" smtClean="0"/>
              <a:t>As an extension, have students predict the value of </a:t>
            </a:r>
            <a:r>
              <a:rPr lang="en-US" sz="1100" i="1" baseline="0" dirty="0" smtClean="0"/>
              <a:t>y</a:t>
            </a:r>
            <a:r>
              <a:rPr lang="en-US" sz="1100" baseline="0" dirty="0" smtClean="0"/>
              <a:t>, rounded to the nearest whole number, when the value of </a:t>
            </a:r>
            <a:r>
              <a:rPr lang="en-US" sz="1100" i="1" baseline="0" dirty="0" smtClean="0"/>
              <a:t>x</a:t>
            </a:r>
            <a:r>
              <a:rPr lang="en-US" sz="1100" baseline="0" dirty="0" smtClean="0"/>
              <a:t> is 8.  </a:t>
            </a:r>
          </a:p>
          <a:p>
            <a:endParaRPr lang="en-US" sz="1100" baseline="0" dirty="0" smtClean="0"/>
          </a:p>
          <a:p>
            <a:r>
              <a:rPr lang="en-US" sz="1100" baseline="0" dirty="0" smtClean="0"/>
              <a:t>The answer is shown on the screen.</a:t>
            </a:r>
          </a:p>
          <a:p>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86</a:t>
            </a:fld>
            <a:endParaRPr lang="en-US"/>
          </a:p>
        </p:txBody>
      </p:sp>
    </p:spTree>
    <p:extLst>
      <p:ext uri="{BB962C8B-B14F-4D97-AF65-F5344CB8AC3E}">
        <p14:creationId xmlns:p14="http://schemas.microsoft.com/office/powerpoint/2010/main" val="7552671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2" pitchFamily="18" charset="2"/>
              <a:buNone/>
            </a:pPr>
            <a:r>
              <a:rPr lang="en-US" dirty="0" smtClean="0"/>
              <a:t>For SOL A.11 students need </a:t>
            </a:r>
            <a:r>
              <a:rPr lang="en-US" sz="1200" b="0" dirty="0" smtClean="0">
                <a:solidFill>
                  <a:srgbClr val="0070C0"/>
                </a:solidFill>
              </a:rPr>
              <a:t>additional practice making predictions using the linear or quadratic curve of best fit. </a:t>
            </a:r>
          </a:p>
          <a:p>
            <a:endParaRPr lang="en-US" dirty="0" smtClean="0"/>
          </a:p>
          <a:p>
            <a:r>
              <a:rPr lang="en-US" dirty="0" smtClean="0"/>
              <a:t>Students performed better when they had to predict from a graph</a:t>
            </a:r>
            <a:r>
              <a:rPr lang="en-US" baseline="0" dirty="0" smtClean="0"/>
              <a:t> or find the equation of a line of best fit when the data points were presented on a graph.</a:t>
            </a:r>
            <a:r>
              <a:rPr lang="en-US" dirty="0" smtClean="0"/>
              <a:t> When data was presented in set form or in a table, students</a:t>
            </a:r>
            <a:r>
              <a:rPr lang="en-US" baseline="0" dirty="0" smtClean="0"/>
              <a:t> had more difficulty finding the curve of best fit and making a predication.</a:t>
            </a:r>
          </a:p>
          <a:p>
            <a:endParaRPr lang="en-US" baseline="0" dirty="0" smtClean="0"/>
          </a:p>
          <a:p>
            <a:r>
              <a:rPr lang="en-US" baseline="0" dirty="0" smtClean="0"/>
              <a:t>The answers to the questions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87</a:t>
            </a:fld>
            <a:endParaRPr lang="en-US"/>
          </a:p>
        </p:txBody>
      </p:sp>
    </p:spTree>
    <p:extLst>
      <p:ext uri="{BB962C8B-B14F-4D97-AF65-F5344CB8AC3E}">
        <p14:creationId xmlns:p14="http://schemas.microsoft.com/office/powerpoint/2010/main" val="1119911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88</a:t>
            </a:fld>
            <a:endParaRPr lang="en-US"/>
          </a:p>
        </p:txBody>
      </p:sp>
    </p:spTree>
    <p:extLst>
      <p:ext uri="{BB962C8B-B14F-4D97-AF65-F5344CB8AC3E}">
        <p14:creationId xmlns:p14="http://schemas.microsoft.com/office/powerpoint/2010/main" val="19035786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that asks students to predict a value using the quadratic curve of best fit.  Similar to the last example, students should determine the quadratic curve of best fit using</a:t>
            </a:r>
            <a:r>
              <a:rPr lang="en-US" baseline="0" dirty="0" smtClean="0"/>
              <a:t> the graphing calculator, and then use that curve to predict the value of the account at the end of thirteen months.</a:t>
            </a:r>
          </a:p>
          <a:p>
            <a:endParaRPr lang="en-US" baseline="0" dirty="0" smtClean="0"/>
          </a:p>
          <a:p>
            <a:r>
              <a:rPr lang="en-US" baseline="0" dirty="0" smtClean="0"/>
              <a:t>The answer to the question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89</a:t>
            </a:fld>
            <a:endParaRPr lang="en-US"/>
          </a:p>
        </p:txBody>
      </p:sp>
    </p:spTree>
    <p:extLst>
      <p:ext uri="{BB962C8B-B14F-4D97-AF65-F5344CB8AC3E}">
        <p14:creationId xmlns:p14="http://schemas.microsoft.com/office/powerpoint/2010/main" val="83160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100" dirty="0" smtClean="0"/>
              <a:t>For SOL A.2a, students need additional practice applying the laws of exponents</a:t>
            </a:r>
            <a:r>
              <a:rPr lang="en-US" sz="1100" baseline="0" dirty="0" smtClean="0"/>
              <a:t> when multiplying expressions</a:t>
            </a:r>
            <a:r>
              <a:rPr lang="en-US" sz="1100" dirty="0" smtClean="0"/>
              <a:t>. </a:t>
            </a:r>
            <a:r>
              <a:rPr lang="en-US" sz="1100" baseline="0" dirty="0" smtClean="0">
                <a:solidFill>
                  <a:srgbClr val="FF0000"/>
                </a:solidFill>
              </a:rPr>
              <a:t>The answer to the question is shown on the screen.</a:t>
            </a:r>
            <a:endParaRPr lang="en-US" sz="1100" dirty="0" smtClean="0">
              <a:solidFill>
                <a:srgbClr val="FF0000"/>
              </a:solidFill>
            </a:endParaRPr>
          </a:p>
          <a:p>
            <a:pPr defTabSz="864931">
              <a:defRPr/>
            </a:pPr>
            <a:endParaRPr lang="en-US" sz="1100" dirty="0" smtClean="0"/>
          </a:p>
          <a:p>
            <a:pPr defTabSz="864931">
              <a:defRPr/>
            </a:pPr>
            <a:r>
              <a:rPr lang="en-US" sz="1100" dirty="0" smtClean="0"/>
              <a:t>For items similar to this example, the most common error is shown on the screen. </a:t>
            </a:r>
            <a:r>
              <a:rPr lang="en-US" sz="1100" baseline="0" dirty="0" smtClean="0"/>
              <a:t>The most common error students make when determining the coefficient of this product is to multiply the coefficients in the expression, without applying the exponent.  This error results in a coefficient of 8.  The most common error students make when determining the exponent of the product is to add all of the exponential numbers in the expression.  Therefore, in this item, this error would result in an exponent of nine.</a:t>
            </a:r>
            <a:endParaRPr lang="en-US" sz="1100" baseline="0" dirty="0" smtClean="0">
              <a:solidFill>
                <a:srgbClr val="FF0000"/>
              </a:solidFill>
            </a:endParaRPr>
          </a:p>
          <a:p>
            <a:pPr defTabSz="864931">
              <a:defRPr/>
            </a:pP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extLst>
      <p:ext uri="{BB962C8B-B14F-4D97-AF65-F5344CB8AC3E}">
        <p14:creationId xmlns:p14="http://schemas.microsoft.com/office/powerpoint/2010/main" val="18780095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2" pitchFamily="18" charset="2"/>
              <a:buNone/>
            </a:pPr>
            <a:r>
              <a:rPr lang="en-US" sz="1100" dirty="0" smtClean="0"/>
              <a:t>For SOL A.11, students need </a:t>
            </a:r>
            <a:r>
              <a:rPr lang="en-US" sz="1100" dirty="0" smtClean="0">
                <a:solidFill>
                  <a:srgbClr val="0070C0"/>
                </a:solidFill>
              </a:rPr>
              <a:t>additional practice making predictions using the curve of best fit. </a:t>
            </a:r>
            <a:endParaRPr lang="en-US" sz="1100" dirty="0" smtClean="0"/>
          </a:p>
          <a:p>
            <a:endParaRPr lang="en-US" sz="1100" dirty="0" smtClean="0"/>
          </a:p>
          <a:p>
            <a:r>
              <a:rPr lang="en-US" sz="1100" dirty="0" smtClean="0"/>
              <a:t>Students should be familiar with different ways to</a:t>
            </a:r>
            <a:r>
              <a:rPr lang="en-US" sz="1100" baseline="0" dirty="0" smtClean="0"/>
              <a:t> describe the </a:t>
            </a:r>
            <a:r>
              <a:rPr lang="en-US" sz="1100" i="1" baseline="0" dirty="0" smtClean="0">
                <a:latin typeface="Times New Roman" pitchFamily="18" charset="0"/>
                <a:cs typeface="Times New Roman" pitchFamily="18" charset="0"/>
              </a:rPr>
              <a:t>x</a:t>
            </a:r>
            <a:r>
              <a:rPr lang="en-US" sz="1100" baseline="0" dirty="0" smtClean="0"/>
              <a:t>- and </a:t>
            </a:r>
            <a:r>
              <a:rPr lang="en-US" sz="1100" i="1" baseline="0" dirty="0" smtClean="0">
                <a:latin typeface="Times New Roman" pitchFamily="18" charset="0"/>
                <a:cs typeface="Times New Roman" pitchFamily="18" charset="0"/>
              </a:rPr>
              <a:t>y</a:t>
            </a:r>
            <a:r>
              <a:rPr lang="en-US" sz="1100" baseline="0" dirty="0" smtClean="0"/>
              <a:t>-values, including</a:t>
            </a:r>
            <a:r>
              <a:rPr lang="en-US" sz="1100" dirty="0" smtClean="0"/>
              <a:t> input, output, independent variable, and dependent variable.</a:t>
            </a:r>
            <a:endParaRPr lang="en-US" sz="1100" baseline="0" dirty="0" smtClean="0"/>
          </a:p>
          <a:p>
            <a:endParaRPr lang="en-US" sz="1100" baseline="0" dirty="0" smtClean="0"/>
          </a:p>
          <a:p>
            <a:r>
              <a:rPr lang="en-US" sz="1100" baseline="0" dirty="0" smtClean="0"/>
              <a:t>The answer to the question is shown on the screen.</a:t>
            </a:r>
          </a:p>
          <a:p>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90</a:t>
            </a:fld>
            <a:endParaRPr lang="en-US"/>
          </a:p>
        </p:txBody>
      </p:sp>
    </p:spTree>
    <p:extLst>
      <p:ext uri="{BB962C8B-B14F-4D97-AF65-F5344CB8AC3E}">
        <p14:creationId xmlns:p14="http://schemas.microsoft.com/office/powerpoint/2010/main" val="2147325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one last example for SOL A.11.</a:t>
            </a:r>
            <a:r>
              <a:rPr lang="en-US" baseline="0" dirty="0" smtClean="0"/>
              <a:t>  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91</a:t>
            </a:fld>
            <a:endParaRPr lang="en-US"/>
          </a:p>
        </p:txBody>
      </p:sp>
    </p:spTree>
    <p:extLst>
      <p:ext uri="{BB962C8B-B14F-4D97-AF65-F5344CB8AC3E}">
        <p14:creationId xmlns:p14="http://schemas.microsoft.com/office/powerpoint/2010/main" val="14441930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Here is another example that asks students to select</a:t>
            </a:r>
            <a:r>
              <a:rPr lang="en-US" sz="1100" baseline="0" dirty="0" smtClean="0"/>
              <a:t> </a:t>
            </a:r>
            <a:r>
              <a:rPr lang="en-US" sz="1100" dirty="0" smtClean="0"/>
              <a:t>the curve of best fit given data on</a:t>
            </a:r>
            <a:r>
              <a:rPr lang="en-US" sz="1100" baseline="0" dirty="0" smtClean="0"/>
              <a:t> a grid</a:t>
            </a:r>
            <a:r>
              <a:rPr lang="en-US" sz="1100" dirty="0" smtClean="0"/>
              <a:t>.  Students</a:t>
            </a:r>
            <a:r>
              <a:rPr lang="en-US" sz="1100" baseline="0" dirty="0" smtClean="0"/>
              <a:t> should recognize the shape as quadratic and be able to eliminate choices a and b.  They should also recognize that since the curve opens downward, the coefficient on the first term will be negative.  This eliminates option c and leaves the student with the correct answer, which is option d.  Alternately, a less efficient strategy for this particular example is to enter the points into the graphing calculator, and then find the quadratic curve of best fit.</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92</a:t>
            </a:fld>
            <a:endParaRPr lang="en-US"/>
          </a:p>
        </p:txBody>
      </p:sp>
    </p:spTree>
    <p:extLst>
      <p:ext uri="{BB962C8B-B14F-4D97-AF65-F5344CB8AC3E}">
        <p14:creationId xmlns:p14="http://schemas.microsoft.com/office/powerpoint/2010/main" val="163475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CAD91F-26C0-489C-B523-5D7C2D85B819}" type="datetime1">
              <a:rPr lang="en-US" smtClean="0"/>
              <a:pPr>
                <a:defRPr/>
              </a:pPr>
              <a:t>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22273-2C65-44CF-8D2F-1E8EF4F3ED26}" type="datetime1">
              <a:rPr lang="en-US" smtClean="0"/>
              <a:pPr>
                <a:defRPr/>
              </a:pPr>
              <a:t>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64850B-6D39-4E74-BFE8-C7AC5A476400}" type="datetime1">
              <a:rPr lang="en-US" smtClean="0"/>
              <a:pPr>
                <a:defRPr/>
              </a:pPr>
              <a:t>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801638-BA62-4BF1-B624-1E7D66B8A7FA}" type="datetime1">
              <a:rPr lang="en-US" smtClean="0"/>
              <a:pPr>
                <a:defRPr/>
              </a:pPr>
              <a:t>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3EBEC8-19AE-462A-9854-4B86E8966351}" type="datetime1">
              <a:rPr lang="en-US" smtClean="0"/>
              <a:pPr>
                <a:defRPr/>
              </a:pPr>
              <a:t>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73E605-37A1-4C63-9606-23DBC643C53E}" type="datetime1">
              <a:rPr lang="en-US" smtClean="0"/>
              <a:pPr>
                <a:defRPr/>
              </a:pPr>
              <a:t>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F6FF-2892-416D-92FA-4FCFB45925CE}" type="datetime1">
              <a:rPr lang="en-US" smtClean="0"/>
              <a:pPr>
                <a:defRPr/>
              </a:pPr>
              <a:t>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FC86E4-F055-4199-99AA-62F1E40A3F72}" type="datetime1">
              <a:rPr lang="en-US" smtClean="0"/>
              <a:pPr>
                <a:defRPr/>
              </a:pPr>
              <a:t>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47716A-436E-409F-8026-C291D62B6577}" type="datetime1">
              <a:rPr lang="en-US" smtClean="0"/>
              <a:pPr>
                <a:defRPr/>
              </a:pPr>
              <a:t>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2B6707-5C0D-4B42-A6F5-8D94D2337C83}" type="datetime1">
              <a:rPr lang="en-US" smtClean="0"/>
              <a:pPr>
                <a:defRPr/>
              </a:pPr>
              <a:t>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E1870E-FCB9-40A5-99DC-6747D27556DE}" type="datetime1">
              <a:rPr lang="en-US" smtClean="0"/>
              <a:pPr>
                <a:defRPr/>
              </a:pPr>
              <a:t>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9AE25C-2379-4E48-92CB-592270D3C4B6}" type="datetime1">
              <a:rPr lang="en-US" smtClean="0"/>
              <a:pPr>
                <a:defRPr/>
              </a:pPr>
              <a:t>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33400" y="6324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vmlDrawing" Target="../drawings/vmlDrawing5.vml"/><Relationship Id="rId2" Type="http://schemas.openxmlformats.org/officeDocument/2006/relationships/tags" Target="../tags/tag9.xml"/><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oleObject" Target="../embeddings/oleObject12.bin"/><Relationship Id="rId6" Type="http://schemas.openxmlformats.org/officeDocument/2006/relationships/image" Target="../media/image2.wmf"/><Relationship Id="rId7" Type="http://schemas.openxmlformats.org/officeDocument/2006/relationships/oleObject" Target="../embeddings/oleObject13.bin"/><Relationship Id="rId8" Type="http://schemas.openxmlformats.org/officeDocument/2006/relationships/oleObject" Target="../embeddings/oleObject14.bin"/><Relationship Id="rId9" Type="http://schemas.openxmlformats.org/officeDocument/2006/relationships/image" Target="../media/image19.png"/><Relationship Id="rId10" Type="http://schemas.openxmlformats.org/officeDocument/2006/relationships/image" Target="../media/image20.png"/></Relationships>
</file>

<file path=ppt/slides/_rels/slide11.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8" Type="http://schemas.openxmlformats.org/officeDocument/2006/relationships/image" Target="../media/image32.png"/><Relationship Id="rId19" Type="http://schemas.openxmlformats.org/officeDocument/2006/relationships/image" Target="../media/image33.png"/><Relationship Id="rId1" Type="http://schemas.openxmlformats.org/officeDocument/2006/relationships/vmlDrawing" Target="../drawings/vmlDrawing6.vml"/><Relationship Id="rId2" Type="http://schemas.openxmlformats.org/officeDocument/2006/relationships/tags" Target="../tags/tag10.xml"/><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oleObject" Target="../embeddings/oleObject15.bin"/><Relationship Id="rId6" Type="http://schemas.openxmlformats.org/officeDocument/2006/relationships/image" Target="../media/image18.wmf"/><Relationship Id="rId7" Type="http://schemas.openxmlformats.org/officeDocument/2006/relationships/oleObject" Target="../embeddings/oleObject16.bin"/><Relationship Id="rId8" Type="http://schemas.openxmlformats.org/officeDocument/2006/relationships/oleObject" Target="../embeddings/oleObject17.bin"/><Relationship Id="rId9" Type="http://schemas.openxmlformats.org/officeDocument/2006/relationships/image" Target="../media/image23.png"/><Relationship Id="rId10" Type="http://schemas.openxmlformats.org/officeDocument/2006/relationships/image" Target="../media/image24.png"/></Relationships>
</file>

<file path=ppt/slides/_rels/slide12.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vmlDrawing" Target="../drawings/vmlDrawing7.vml"/><Relationship Id="rId2" Type="http://schemas.openxmlformats.org/officeDocument/2006/relationships/tags" Target="../tags/tag11.xml"/><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oleObject" Target="../embeddings/oleObject18.bin"/><Relationship Id="rId6" Type="http://schemas.openxmlformats.org/officeDocument/2006/relationships/image" Target="../media/image2.wmf"/><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image" Target="../media/image34.png"/><Relationship Id="rId10" Type="http://schemas.openxmlformats.org/officeDocument/2006/relationships/image" Target="../media/image35.png"/></Relationships>
</file>

<file path=ppt/slides/_rels/slide13.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 Type="http://schemas.openxmlformats.org/officeDocument/2006/relationships/vmlDrawing" Target="../drawings/vmlDrawing8.vml"/><Relationship Id="rId2" Type="http://schemas.openxmlformats.org/officeDocument/2006/relationships/tags" Target="../tags/tag12.xml"/><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oleObject" Target="../embeddings/oleObject21.bin"/><Relationship Id="rId6" Type="http://schemas.openxmlformats.org/officeDocument/2006/relationships/image" Target="../media/image18.wmf"/><Relationship Id="rId7" Type="http://schemas.openxmlformats.org/officeDocument/2006/relationships/oleObject" Target="../embeddings/oleObject22.bin"/><Relationship Id="rId8" Type="http://schemas.openxmlformats.org/officeDocument/2006/relationships/oleObject" Target="../embeddings/oleObject23.bin"/><Relationship Id="rId9" Type="http://schemas.openxmlformats.org/officeDocument/2006/relationships/image" Target="../media/image38.png"/><Relationship Id="rId10"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oleObject" Target="../embeddings/oleObject24.bin"/><Relationship Id="rId6" Type="http://schemas.openxmlformats.org/officeDocument/2006/relationships/image" Target="../media/image2.wmf"/><Relationship Id="rId7" Type="http://schemas.openxmlformats.org/officeDocument/2006/relationships/oleObject" Target="../embeddings/oleObject25.bin"/><Relationship Id="rId8" Type="http://schemas.openxmlformats.org/officeDocument/2006/relationships/oleObject" Target="../embeddings/oleObject26.bin"/><Relationship Id="rId9" Type="http://schemas.openxmlformats.org/officeDocument/2006/relationships/image" Target="../media/image47.png"/><Relationship Id="rId10" Type="http://schemas.openxmlformats.org/officeDocument/2006/relationships/image" Target="../media/image48.png"/><Relationship Id="rId11" Type="http://schemas.openxmlformats.org/officeDocument/2006/relationships/image" Target="../media/image49.png"/><Relationship Id="rId1" Type="http://schemas.openxmlformats.org/officeDocument/2006/relationships/vmlDrawing" Target="../drawings/vmlDrawing9.vml"/><Relationship Id="rId2"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image" Target="../media/image57.png"/><Relationship Id="rId14" Type="http://schemas.openxmlformats.org/officeDocument/2006/relationships/image" Target="../media/image58.png"/><Relationship Id="rId1" Type="http://schemas.openxmlformats.org/officeDocument/2006/relationships/vmlDrawing" Target="../drawings/vmlDrawing10.vml"/><Relationship Id="rId2" Type="http://schemas.openxmlformats.org/officeDocument/2006/relationships/tags" Target="../tags/tag15.xml"/><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oleObject" Target="../embeddings/oleObject27.bin"/><Relationship Id="rId6" Type="http://schemas.openxmlformats.org/officeDocument/2006/relationships/image" Target="../media/image18.wmf"/><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image" Target="../media/image53.png"/><Relationship Id="rId10" Type="http://schemas.openxmlformats.org/officeDocument/2006/relationships/image" Target="../media/image54.png"/></Relationships>
</file>

<file path=ppt/slides/_rels/slide17.xml.rels><?xml version="1.0" encoding="UTF-8" standalone="yes"?>
<Relationships xmlns="http://schemas.openxmlformats.org/package/2006/relationships"><Relationship Id="rId11" Type="http://schemas.openxmlformats.org/officeDocument/2006/relationships/image" Target="../media/image61.png"/><Relationship Id="rId12" Type="http://schemas.openxmlformats.org/officeDocument/2006/relationships/image" Target="../media/image62.png"/><Relationship Id="rId13" Type="http://schemas.openxmlformats.org/officeDocument/2006/relationships/image" Target="../media/image63.png"/><Relationship Id="rId1" Type="http://schemas.openxmlformats.org/officeDocument/2006/relationships/vmlDrawing" Target="../drawings/vmlDrawing11.vml"/><Relationship Id="rId2" Type="http://schemas.openxmlformats.org/officeDocument/2006/relationships/tags" Target="../tags/tag16.xml"/><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oleObject" Target="../embeddings/oleObject30.bin"/><Relationship Id="rId6" Type="http://schemas.openxmlformats.org/officeDocument/2006/relationships/image" Target="../media/image18.wmf"/><Relationship Id="rId7" Type="http://schemas.openxmlformats.org/officeDocument/2006/relationships/oleObject" Target="../embeddings/oleObject31.bin"/><Relationship Id="rId8" Type="http://schemas.openxmlformats.org/officeDocument/2006/relationships/oleObject" Target="../embeddings/oleObject32.bin"/><Relationship Id="rId9" Type="http://schemas.openxmlformats.org/officeDocument/2006/relationships/image" Target="../media/image59.png"/><Relationship Id="rId10"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oleObject" Target="../embeddings/oleObject33.bin"/><Relationship Id="rId6" Type="http://schemas.openxmlformats.org/officeDocument/2006/relationships/image" Target="../media/image2.wmf"/><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image" Target="../media/image68.png"/><Relationship Id="rId10" Type="http://schemas.openxmlformats.org/officeDocument/2006/relationships/image" Target="../media/image69.png"/><Relationship Id="rId11" Type="http://schemas.openxmlformats.org/officeDocument/2006/relationships/image" Target="../media/image70.png"/><Relationship Id="rId1" Type="http://schemas.openxmlformats.org/officeDocument/2006/relationships/vmlDrawing" Target="../drawings/vmlDrawing12.vml"/><Relationship Id="rId2"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oleObject" Target="../embeddings/oleObject1.bin"/><Relationship Id="rId6" Type="http://schemas.openxmlformats.org/officeDocument/2006/relationships/image" Target="../media/image2.wmf"/><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73.png"/><Relationship Id="rId5" Type="http://schemas.openxmlformats.org/officeDocument/2006/relationships/image" Target="../media/image74.jpe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73.png"/><Relationship Id="rId5" Type="http://schemas.openxmlformats.org/officeDocument/2006/relationships/image" Target="../media/image74.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oleObject" Target="../embeddings/oleObject36.bin"/><Relationship Id="rId6" Type="http://schemas.openxmlformats.org/officeDocument/2006/relationships/image" Target="../media/image2.wmf"/><Relationship Id="rId7" Type="http://schemas.openxmlformats.org/officeDocument/2006/relationships/oleObject" Target="../embeddings/oleObject37.bin"/><Relationship Id="rId8" Type="http://schemas.openxmlformats.org/officeDocument/2006/relationships/oleObject" Target="../embeddings/oleObject38.bin"/><Relationship Id="rId9" Type="http://schemas.openxmlformats.org/officeDocument/2006/relationships/image" Target="../media/image80.png"/><Relationship Id="rId1" Type="http://schemas.openxmlformats.org/officeDocument/2006/relationships/vmlDrawing" Target="../drawings/vmlDrawing13.vml"/><Relationship Id="rId2"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8.xml"/><Relationship Id="rId5" Type="http://schemas.openxmlformats.org/officeDocument/2006/relationships/oleObject" Target="../embeddings/oleObject39.bin"/><Relationship Id="rId6" Type="http://schemas.openxmlformats.org/officeDocument/2006/relationships/image" Target="../media/image18.wmf"/><Relationship Id="rId7" Type="http://schemas.openxmlformats.org/officeDocument/2006/relationships/oleObject" Target="../embeddings/oleObject40.bin"/><Relationship Id="rId8" Type="http://schemas.openxmlformats.org/officeDocument/2006/relationships/oleObject" Target="../embeddings/oleObject41.bin"/><Relationship Id="rId9" Type="http://schemas.openxmlformats.org/officeDocument/2006/relationships/image" Target="../media/image81.png"/><Relationship Id="rId1" Type="http://schemas.openxmlformats.org/officeDocument/2006/relationships/vmlDrawing" Target="../drawings/vmlDrawing14.vml"/><Relationship Id="rId2" Type="http://schemas.openxmlformats.org/officeDocument/2006/relationships/tags" Target="../tags/tag27.xml"/></Relationships>
</file>

<file path=ppt/slides/_rels/slide29.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image" Target="../media/image85.png"/><Relationship Id="rId13" Type="http://schemas.openxmlformats.org/officeDocument/2006/relationships/image" Target="../media/image86.png"/><Relationship Id="rId1" Type="http://schemas.openxmlformats.org/officeDocument/2006/relationships/vmlDrawing" Target="../drawings/vmlDrawing15.vml"/><Relationship Id="rId2" Type="http://schemas.openxmlformats.org/officeDocument/2006/relationships/tags" Target="../tags/tag28.xml"/><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oleObject" Target="../embeddings/oleObject42.bin"/><Relationship Id="rId6" Type="http://schemas.openxmlformats.org/officeDocument/2006/relationships/image" Target="../media/image18.wmf"/><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image" Target="../media/image82.png"/><Relationship Id="rId10"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oleObject" Target="../embeddings/oleObject4.bin"/><Relationship Id="rId6" Type="http://schemas.openxmlformats.org/officeDocument/2006/relationships/image" Target="../media/image2.wmf"/><Relationship Id="rId7" Type="http://schemas.openxmlformats.org/officeDocument/2006/relationships/oleObject" Target="../embeddings/oleObject5.bin"/><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tags" Target="../tags/tag2.xml"/></Relationships>
</file>

<file path=ppt/slides/_rels/slide30.xml.rels><?xml version="1.0" encoding="UTF-8" standalone="yes"?>
<Relationships xmlns="http://schemas.openxmlformats.org/package/2006/relationships"><Relationship Id="rId11" Type="http://schemas.openxmlformats.org/officeDocument/2006/relationships/image" Target="../media/image89.png"/><Relationship Id="rId12" Type="http://schemas.openxmlformats.org/officeDocument/2006/relationships/image" Target="../media/image90.png"/><Relationship Id="rId13" Type="http://schemas.openxmlformats.org/officeDocument/2006/relationships/image" Target="../media/image91.png"/><Relationship Id="rId1" Type="http://schemas.openxmlformats.org/officeDocument/2006/relationships/vmlDrawing" Target="../drawings/vmlDrawing16.vml"/><Relationship Id="rId2" Type="http://schemas.openxmlformats.org/officeDocument/2006/relationships/tags" Target="../tags/tag29.xml"/><Relationship Id="rId3" Type="http://schemas.openxmlformats.org/officeDocument/2006/relationships/slideLayout" Target="../slideLayouts/slideLayout2.xml"/><Relationship Id="rId4" Type="http://schemas.openxmlformats.org/officeDocument/2006/relationships/notesSlide" Target="../notesSlides/notesSlide30.xml"/><Relationship Id="rId5" Type="http://schemas.openxmlformats.org/officeDocument/2006/relationships/oleObject" Target="../embeddings/oleObject45.bin"/><Relationship Id="rId6" Type="http://schemas.openxmlformats.org/officeDocument/2006/relationships/image" Target="../media/image2.wmf"/><Relationship Id="rId7" Type="http://schemas.openxmlformats.org/officeDocument/2006/relationships/oleObject" Target="../embeddings/oleObject46.bin"/><Relationship Id="rId8" Type="http://schemas.openxmlformats.org/officeDocument/2006/relationships/oleObject" Target="../embeddings/oleObject47.bin"/><Relationship Id="rId9" Type="http://schemas.openxmlformats.org/officeDocument/2006/relationships/image" Target="../media/image87.png"/><Relationship Id="rId10"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1.xml"/><Relationship Id="rId5" Type="http://schemas.openxmlformats.org/officeDocument/2006/relationships/oleObject" Target="../embeddings/oleObject48.bin"/><Relationship Id="rId6" Type="http://schemas.openxmlformats.org/officeDocument/2006/relationships/image" Target="../media/image2.wmf"/><Relationship Id="rId7" Type="http://schemas.openxmlformats.org/officeDocument/2006/relationships/oleObject" Target="../embeddings/oleObject49.bin"/><Relationship Id="rId8" Type="http://schemas.openxmlformats.org/officeDocument/2006/relationships/oleObject" Target="../embeddings/oleObject50.bin"/><Relationship Id="rId9" Type="http://schemas.openxmlformats.org/officeDocument/2006/relationships/image" Target="../media/image92.png"/><Relationship Id="rId10" Type="http://schemas.openxmlformats.org/officeDocument/2006/relationships/image" Target="../media/image93.png"/><Relationship Id="rId11" Type="http://schemas.openxmlformats.org/officeDocument/2006/relationships/image" Target="../media/image94.png"/><Relationship Id="rId1" Type="http://schemas.openxmlformats.org/officeDocument/2006/relationships/vmlDrawing" Target="../drawings/vmlDrawing17.vml"/><Relationship Id="rId2"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2.xml"/><Relationship Id="rId5" Type="http://schemas.openxmlformats.org/officeDocument/2006/relationships/oleObject" Target="../embeddings/oleObject51.bin"/><Relationship Id="rId6" Type="http://schemas.openxmlformats.org/officeDocument/2006/relationships/image" Target="../media/image18.wmf"/><Relationship Id="rId7" Type="http://schemas.openxmlformats.org/officeDocument/2006/relationships/oleObject" Target="../embeddings/oleObject52.bin"/><Relationship Id="rId8" Type="http://schemas.openxmlformats.org/officeDocument/2006/relationships/oleObject" Target="../embeddings/oleObject53.bin"/><Relationship Id="rId9" Type="http://schemas.openxmlformats.org/officeDocument/2006/relationships/image" Target="../media/image95.png"/><Relationship Id="rId10" Type="http://schemas.openxmlformats.org/officeDocument/2006/relationships/image" Target="../media/image96.png"/><Relationship Id="rId1" Type="http://schemas.openxmlformats.org/officeDocument/2006/relationships/vmlDrawing" Target="../drawings/vmlDrawing18.vml"/><Relationship Id="rId2"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5" Type="http://schemas.openxmlformats.org/officeDocument/2006/relationships/oleObject" Target="../embeddings/oleObject54.bin"/><Relationship Id="rId6" Type="http://schemas.openxmlformats.org/officeDocument/2006/relationships/image" Target="../media/image2.wmf"/><Relationship Id="rId7" Type="http://schemas.openxmlformats.org/officeDocument/2006/relationships/oleObject" Target="../embeddings/oleObject55.bin"/><Relationship Id="rId8" Type="http://schemas.openxmlformats.org/officeDocument/2006/relationships/oleObject" Target="../embeddings/oleObject56.bin"/><Relationship Id="rId9" Type="http://schemas.openxmlformats.org/officeDocument/2006/relationships/image" Target="../media/image97.png"/><Relationship Id="rId10" Type="http://schemas.openxmlformats.org/officeDocument/2006/relationships/image" Target="../media/image98.png"/><Relationship Id="rId11" Type="http://schemas.openxmlformats.org/officeDocument/2006/relationships/image" Target="../media/image99.png"/><Relationship Id="rId1" Type="http://schemas.openxmlformats.org/officeDocument/2006/relationships/vmlDrawing" Target="../drawings/vmlDrawing19.vml"/><Relationship Id="rId2" Type="http://schemas.openxmlformats.org/officeDocument/2006/relationships/tags" Target="../tags/tag32.xml"/></Relationships>
</file>

<file path=ppt/slides/_rels/slide34.xml.rels><?xml version="1.0" encoding="UTF-8" standalone="yes"?>
<Relationships xmlns="http://schemas.openxmlformats.org/package/2006/relationships"><Relationship Id="rId11" Type="http://schemas.openxmlformats.org/officeDocument/2006/relationships/image" Target="../media/image102.png"/><Relationship Id="rId12" Type="http://schemas.openxmlformats.org/officeDocument/2006/relationships/image" Target="../media/image103.png"/><Relationship Id="rId13" Type="http://schemas.openxmlformats.org/officeDocument/2006/relationships/image" Target="../media/image104.png"/><Relationship Id="rId1" Type="http://schemas.openxmlformats.org/officeDocument/2006/relationships/vmlDrawing" Target="../drawings/vmlDrawing20.vml"/><Relationship Id="rId2" Type="http://schemas.openxmlformats.org/officeDocument/2006/relationships/tags" Target="../tags/tag33.xml"/><Relationship Id="rId3" Type="http://schemas.openxmlformats.org/officeDocument/2006/relationships/slideLayout" Target="../slideLayouts/slideLayout2.xml"/><Relationship Id="rId4" Type="http://schemas.openxmlformats.org/officeDocument/2006/relationships/notesSlide" Target="../notesSlides/notesSlide34.xml"/><Relationship Id="rId5" Type="http://schemas.openxmlformats.org/officeDocument/2006/relationships/oleObject" Target="../embeddings/oleObject57.bin"/><Relationship Id="rId6" Type="http://schemas.openxmlformats.org/officeDocument/2006/relationships/image" Target="../media/image18.wmf"/><Relationship Id="rId7" Type="http://schemas.openxmlformats.org/officeDocument/2006/relationships/oleObject" Target="../embeddings/oleObject58.bin"/><Relationship Id="rId8" Type="http://schemas.openxmlformats.org/officeDocument/2006/relationships/oleObject" Target="../embeddings/oleObject59.bin"/><Relationship Id="rId9" Type="http://schemas.openxmlformats.org/officeDocument/2006/relationships/image" Target="../media/image100.png"/><Relationship Id="rId10" Type="http://schemas.openxmlformats.org/officeDocument/2006/relationships/image" Target="../media/image10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5.xml"/><Relationship Id="rId5" Type="http://schemas.openxmlformats.org/officeDocument/2006/relationships/oleObject" Target="../embeddings/oleObject60.bin"/><Relationship Id="rId6" Type="http://schemas.openxmlformats.org/officeDocument/2006/relationships/image" Target="../media/image18.wmf"/><Relationship Id="rId7" Type="http://schemas.openxmlformats.org/officeDocument/2006/relationships/oleObject" Target="../embeddings/oleObject61.bin"/><Relationship Id="rId8" Type="http://schemas.openxmlformats.org/officeDocument/2006/relationships/oleObject" Target="../embeddings/oleObject62.bin"/><Relationship Id="rId9" Type="http://schemas.openxmlformats.org/officeDocument/2006/relationships/image" Target="../media/image105.png"/><Relationship Id="rId1" Type="http://schemas.openxmlformats.org/officeDocument/2006/relationships/vmlDrawing" Target="../drawings/vmlDrawing21.vml"/><Relationship Id="rId2"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oleObject" Target="../embeddings/oleObject63.bin"/><Relationship Id="rId6" Type="http://schemas.openxmlformats.org/officeDocument/2006/relationships/image" Target="../media/image18.wmf"/><Relationship Id="rId7" Type="http://schemas.openxmlformats.org/officeDocument/2006/relationships/oleObject" Target="../embeddings/oleObject64.bin"/><Relationship Id="rId8" Type="http://schemas.openxmlformats.org/officeDocument/2006/relationships/oleObject" Target="../embeddings/oleObject65.bin"/><Relationship Id="rId9" Type="http://schemas.openxmlformats.org/officeDocument/2006/relationships/image" Target="../media/image106.png"/><Relationship Id="rId1" Type="http://schemas.openxmlformats.org/officeDocument/2006/relationships/vmlDrawing" Target="../drawings/vmlDrawing22.vml"/><Relationship Id="rId2" Type="http://schemas.openxmlformats.org/officeDocument/2006/relationships/tags" Target="../tags/tag35.xml"/></Relationships>
</file>

<file path=ppt/slides/_rels/slide37.xml.rels><?xml version="1.0" encoding="UTF-8" standalone="yes"?>
<Relationships xmlns="http://schemas.openxmlformats.org/package/2006/relationships"><Relationship Id="rId11" Type="http://schemas.openxmlformats.org/officeDocument/2006/relationships/image" Target="../media/image109.png"/><Relationship Id="rId12" Type="http://schemas.openxmlformats.org/officeDocument/2006/relationships/image" Target="../media/image110.png"/><Relationship Id="rId13" Type="http://schemas.openxmlformats.org/officeDocument/2006/relationships/image" Target="../media/image111.png"/><Relationship Id="rId1" Type="http://schemas.openxmlformats.org/officeDocument/2006/relationships/vmlDrawing" Target="../drawings/vmlDrawing23.vml"/><Relationship Id="rId2" Type="http://schemas.openxmlformats.org/officeDocument/2006/relationships/tags" Target="../tags/tag36.xml"/><Relationship Id="rId3" Type="http://schemas.openxmlformats.org/officeDocument/2006/relationships/slideLayout" Target="../slideLayouts/slideLayout2.xml"/><Relationship Id="rId4" Type="http://schemas.openxmlformats.org/officeDocument/2006/relationships/notesSlide" Target="../notesSlides/notesSlide37.xml"/><Relationship Id="rId5" Type="http://schemas.openxmlformats.org/officeDocument/2006/relationships/oleObject" Target="../embeddings/oleObject66.bin"/><Relationship Id="rId6" Type="http://schemas.openxmlformats.org/officeDocument/2006/relationships/image" Target="../media/image2.wmf"/><Relationship Id="rId7" Type="http://schemas.openxmlformats.org/officeDocument/2006/relationships/oleObject" Target="../embeddings/oleObject67.bin"/><Relationship Id="rId8" Type="http://schemas.openxmlformats.org/officeDocument/2006/relationships/oleObject" Target="../embeddings/oleObject68.bin"/><Relationship Id="rId9" Type="http://schemas.openxmlformats.org/officeDocument/2006/relationships/image" Target="../media/image107.png"/><Relationship Id="rId10" Type="http://schemas.openxmlformats.org/officeDocument/2006/relationships/image" Target="../media/image108.png"/></Relationships>
</file>

<file path=ppt/slides/_rels/slide38.xml.rels><?xml version="1.0" encoding="UTF-8" standalone="yes"?>
<Relationships xmlns="http://schemas.openxmlformats.org/package/2006/relationships"><Relationship Id="rId11" Type="http://schemas.openxmlformats.org/officeDocument/2006/relationships/image" Target="../media/image114.png"/><Relationship Id="rId12" Type="http://schemas.openxmlformats.org/officeDocument/2006/relationships/image" Target="../media/image115.png"/><Relationship Id="rId13" Type="http://schemas.openxmlformats.org/officeDocument/2006/relationships/image" Target="../media/image116.png"/><Relationship Id="rId14" Type="http://schemas.openxmlformats.org/officeDocument/2006/relationships/image" Target="../media/image117.png"/><Relationship Id="rId1" Type="http://schemas.openxmlformats.org/officeDocument/2006/relationships/vmlDrawing" Target="../drawings/vmlDrawing24.vml"/><Relationship Id="rId2" Type="http://schemas.openxmlformats.org/officeDocument/2006/relationships/tags" Target="../tags/tag37.xml"/><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oleObject" Target="../embeddings/oleObject69.bin"/><Relationship Id="rId6" Type="http://schemas.openxmlformats.org/officeDocument/2006/relationships/image" Target="../media/image18.wmf"/><Relationship Id="rId7" Type="http://schemas.openxmlformats.org/officeDocument/2006/relationships/oleObject" Target="../embeddings/oleObject70.bin"/><Relationship Id="rId8" Type="http://schemas.openxmlformats.org/officeDocument/2006/relationships/oleObject" Target="../embeddings/oleObject71.bin"/><Relationship Id="rId9" Type="http://schemas.openxmlformats.org/officeDocument/2006/relationships/image" Target="../media/image112.png"/><Relationship Id="rId10" Type="http://schemas.openxmlformats.org/officeDocument/2006/relationships/image" Target="../media/image11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9.xml"/><Relationship Id="rId5" Type="http://schemas.openxmlformats.org/officeDocument/2006/relationships/oleObject" Target="../embeddings/oleObject72.bin"/><Relationship Id="rId6" Type="http://schemas.openxmlformats.org/officeDocument/2006/relationships/image" Target="../media/image18.wmf"/><Relationship Id="rId7" Type="http://schemas.openxmlformats.org/officeDocument/2006/relationships/oleObject" Target="../embeddings/oleObject73.bin"/><Relationship Id="rId8" Type="http://schemas.openxmlformats.org/officeDocument/2006/relationships/oleObject" Target="../embeddings/oleObject74.bin"/><Relationship Id="rId1" Type="http://schemas.openxmlformats.org/officeDocument/2006/relationships/vmlDrawing" Target="../drawings/vmlDrawing25.vml"/><Relationship Id="rId2"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118.png"/><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119.png"/><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2.xml"/><Relationship Id="rId5" Type="http://schemas.openxmlformats.org/officeDocument/2006/relationships/oleObject" Target="../embeddings/oleObject75.bin"/><Relationship Id="rId6" Type="http://schemas.openxmlformats.org/officeDocument/2006/relationships/image" Target="../media/image2.wmf"/><Relationship Id="rId7" Type="http://schemas.openxmlformats.org/officeDocument/2006/relationships/oleObject" Target="../embeddings/oleObject76.bin"/><Relationship Id="rId8" Type="http://schemas.openxmlformats.org/officeDocument/2006/relationships/oleObject" Target="../embeddings/oleObject77.bin"/><Relationship Id="rId9" Type="http://schemas.openxmlformats.org/officeDocument/2006/relationships/image" Target="../media/image120.png"/><Relationship Id="rId1" Type="http://schemas.openxmlformats.org/officeDocument/2006/relationships/vmlDrawing" Target="../drawings/vmlDrawing26.vml"/><Relationship Id="rId2" Type="http://schemas.openxmlformats.org/officeDocument/2006/relationships/tags" Target="../tags/tag41.xml"/></Relationships>
</file>

<file path=ppt/slides/_rels/slide43.xml.rels><?xml version="1.0" encoding="UTF-8" standalone="yes"?>
<Relationships xmlns="http://schemas.openxmlformats.org/package/2006/relationships"><Relationship Id="rId11" Type="http://schemas.openxmlformats.org/officeDocument/2006/relationships/image" Target="../media/image123.png"/><Relationship Id="rId12" Type="http://schemas.openxmlformats.org/officeDocument/2006/relationships/image" Target="../media/image124.png"/><Relationship Id="rId13" Type="http://schemas.openxmlformats.org/officeDocument/2006/relationships/image" Target="../media/image125.png"/><Relationship Id="rId14" Type="http://schemas.openxmlformats.org/officeDocument/2006/relationships/image" Target="../media/image126.png"/><Relationship Id="rId15" Type="http://schemas.openxmlformats.org/officeDocument/2006/relationships/image" Target="../media/image127.png"/><Relationship Id="rId1" Type="http://schemas.openxmlformats.org/officeDocument/2006/relationships/vmlDrawing" Target="../drawings/vmlDrawing27.vml"/><Relationship Id="rId2" Type="http://schemas.openxmlformats.org/officeDocument/2006/relationships/tags" Target="../tags/tag42.xml"/><Relationship Id="rId3" Type="http://schemas.openxmlformats.org/officeDocument/2006/relationships/slideLayout" Target="../slideLayouts/slideLayout2.xml"/><Relationship Id="rId4" Type="http://schemas.openxmlformats.org/officeDocument/2006/relationships/notesSlide" Target="../notesSlides/notesSlide43.xml"/><Relationship Id="rId5" Type="http://schemas.openxmlformats.org/officeDocument/2006/relationships/oleObject" Target="../embeddings/oleObject78.bin"/><Relationship Id="rId6" Type="http://schemas.openxmlformats.org/officeDocument/2006/relationships/image" Target="../media/image2.wmf"/><Relationship Id="rId7" Type="http://schemas.openxmlformats.org/officeDocument/2006/relationships/oleObject" Target="../embeddings/oleObject79.bin"/><Relationship Id="rId8" Type="http://schemas.openxmlformats.org/officeDocument/2006/relationships/oleObject" Target="../embeddings/oleObject80.bin"/><Relationship Id="rId9" Type="http://schemas.openxmlformats.org/officeDocument/2006/relationships/image" Target="../media/image121.png"/><Relationship Id="rId10" Type="http://schemas.openxmlformats.org/officeDocument/2006/relationships/image" Target="../media/image122.png"/></Relationships>
</file>

<file path=ppt/slides/_rels/slide44.xml.rels><?xml version="1.0" encoding="UTF-8" standalone="yes"?>
<Relationships xmlns="http://schemas.openxmlformats.org/package/2006/relationships"><Relationship Id="rId11" Type="http://schemas.openxmlformats.org/officeDocument/2006/relationships/image" Target="../media/image130.png"/><Relationship Id="rId12" Type="http://schemas.openxmlformats.org/officeDocument/2006/relationships/image" Target="../media/image131.png"/><Relationship Id="rId13" Type="http://schemas.openxmlformats.org/officeDocument/2006/relationships/image" Target="../media/image132.png"/><Relationship Id="rId14" Type="http://schemas.openxmlformats.org/officeDocument/2006/relationships/image" Target="../media/image133.png"/><Relationship Id="rId15" Type="http://schemas.openxmlformats.org/officeDocument/2006/relationships/image" Target="../media/image134.png"/><Relationship Id="rId1" Type="http://schemas.openxmlformats.org/officeDocument/2006/relationships/vmlDrawing" Target="../drawings/vmlDrawing28.vml"/><Relationship Id="rId2" Type="http://schemas.openxmlformats.org/officeDocument/2006/relationships/tags" Target="../tags/tag43.xml"/><Relationship Id="rId3" Type="http://schemas.openxmlformats.org/officeDocument/2006/relationships/slideLayout" Target="../slideLayouts/slideLayout2.xml"/><Relationship Id="rId4" Type="http://schemas.openxmlformats.org/officeDocument/2006/relationships/notesSlide" Target="../notesSlides/notesSlide44.xml"/><Relationship Id="rId5" Type="http://schemas.openxmlformats.org/officeDocument/2006/relationships/image" Target="../media/image128.png"/><Relationship Id="rId6" Type="http://schemas.openxmlformats.org/officeDocument/2006/relationships/oleObject" Target="../embeddings/oleObject81.bin"/><Relationship Id="rId7" Type="http://schemas.openxmlformats.org/officeDocument/2006/relationships/image" Target="../media/image18.wmf"/><Relationship Id="rId8" Type="http://schemas.openxmlformats.org/officeDocument/2006/relationships/oleObject" Target="../embeddings/oleObject82.bin"/><Relationship Id="rId9" Type="http://schemas.openxmlformats.org/officeDocument/2006/relationships/oleObject" Target="../embeddings/oleObject83.bin"/><Relationship Id="rId10" Type="http://schemas.openxmlformats.org/officeDocument/2006/relationships/image" Target="../media/image129.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5.xml"/><Relationship Id="rId5" Type="http://schemas.openxmlformats.org/officeDocument/2006/relationships/oleObject" Target="../embeddings/oleObject84.bin"/><Relationship Id="rId6" Type="http://schemas.openxmlformats.org/officeDocument/2006/relationships/image" Target="../media/image2.wmf"/><Relationship Id="rId7" Type="http://schemas.openxmlformats.org/officeDocument/2006/relationships/oleObject" Target="../embeddings/oleObject85.bin"/><Relationship Id="rId8" Type="http://schemas.openxmlformats.org/officeDocument/2006/relationships/oleObject" Target="../embeddings/oleObject86.bin"/><Relationship Id="rId9" Type="http://schemas.openxmlformats.org/officeDocument/2006/relationships/image" Target="../media/image135.png"/><Relationship Id="rId10" Type="http://schemas.openxmlformats.org/officeDocument/2006/relationships/image" Target="../media/image1310.png"/><Relationship Id="rId1" Type="http://schemas.openxmlformats.org/officeDocument/2006/relationships/vmlDrawing" Target="../drawings/vmlDrawing29.vml"/><Relationship Id="rId2"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136.png"/><Relationship Id="rId5" Type="http://schemas.openxmlformats.org/officeDocument/2006/relationships/image" Target="../media/image137.png"/><Relationship Id="rId6" Type="http://schemas.openxmlformats.org/officeDocument/2006/relationships/image" Target="../media/image138.jpeg"/><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136.png"/><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8.xml"/><Relationship Id="rId5" Type="http://schemas.openxmlformats.org/officeDocument/2006/relationships/oleObject" Target="../embeddings/oleObject87.bin"/><Relationship Id="rId6" Type="http://schemas.openxmlformats.org/officeDocument/2006/relationships/image" Target="../media/image18.wmf"/><Relationship Id="rId7" Type="http://schemas.openxmlformats.org/officeDocument/2006/relationships/oleObject" Target="../embeddings/oleObject88.bin"/><Relationship Id="rId8" Type="http://schemas.openxmlformats.org/officeDocument/2006/relationships/oleObject" Target="../embeddings/oleObject89.bin"/><Relationship Id="rId1" Type="http://schemas.openxmlformats.org/officeDocument/2006/relationships/vmlDrawing" Target="../drawings/vmlDrawing30.vml"/><Relationship Id="rId2"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9.xml"/><Relationship Id="rId5" Type="http://schemas.openxmlformats.org/officeDocument/2006/relationships/oleObject" Target="../embeddings/oleObject90.bin"/><Relationship Id="rId6" Type="http://schemas.openxmlformats.org/officeDocument/2006/relationships/image" Target="../media/image2.wmf"/><Relationship Id="rId7" Type="http://schemas.openxmlformats.org/officeDocument/2006/relationships/oleObject" Target="../embeddings/oleObject91.bin"/><Relationship Id="rId8" Type="http://schemas.openxmlformats.org/officeDocument/2006/relationships/oleObject" Target="../embeddings/oleObject92.bin"/><Relationship Id="rId9" Type="http://schemas.openxmlformats.org/officeDocument/2006/relationships/image" Target="../media/image139.png"/><Relationship Id="rId10" Type="http://schemas.openxmlformats.org/officeDocument/2006/relationships/image" Target="../media/image140.png"/><Relationship Id="rId11" Type="http://schemas.openxmlformats.org/officeDocument/2006/relationships/image" Target="../media/image141.png"/><Relationship Id="rId1" Type="http://schemas.openxmlformats.org/officeDocument/2006/relationships/vmlDrawing" Target="../drawings/vmlDrawing31.vml"/><Relationship Id="rId2"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0.xml"/><Relationship Id="rId5" Type="http://schemas.openxmlformats.org/officeDocument/2006/relationships/oleObject" Target="../embeddings/oleObject93.bin"/><Relationship Id="rId6" Type="http://schemas.openxmlformats.org/officeDocument/2006/relationships/image" Target="../media/image2.wmf"/><Relationship Id="rId7" Type="http://schemas.openxmlformats.org/officeDocument/2006/relationships/oleObject" Target="../embeddings/oleObject94.bin"/><Relationship Id="rId8" Type="http://schemas.openxmlformats.org/officeDocument/2006/relationships/oleObject" Target="../embeddings/oleObject95.bin"/><Relationship Id="rId1" Type="http://schemas.openxmlformats.org/officeDocument/2006/relationships/vmlDrawing" Target="../drawings/vmlDrawing32.vml"/><Relationship Id="rId2"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1.xml"/><Relationship Id="rId5" Type="http://schemas.openxmlformats.org/officeDocument/2006/relationships/oleObject" Target="../embeddings/oleObject96.bin"/><Relationship Id="rId6" Type="http://schemas.openxmlformats.org/officeDocument/2006/relationships/image" Target="../media/image2.wmf"/><Relationship Id="rId7" Type="http://schemas.openxmlformats.org/officeDocument/2006/relationships/oleObject" Target="../embeddings/oleObject97.bin"/><Relationship Id="rId8" Type="http://schemas.openxmlformats.org/officeDocument/2006/relationships/oleObject" Target="../embeddings/oleObject98.bin"/><Relationship Id="rId9" Type="http://schemas.openxmlformats.org/officeDocument/2006/relationships/image" Target="../media/image136.png"/><Relationship Id="rId10" Type="http://schemas.openxmlformats.org/officeDocument/2006/relationships/image" Target="../media/image142.png"/><Relationship Id="rId1" Type="http://schemas.openxmlformats.org/officeDocument/2006/relationships/vmlDrawing" Target="../drawings/vmlDrawing33.vml"/><Relationship Id="rId2"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2.xml"/><Relationship Id="rId5" Type="http://schemas.openxmlformats.org/officeDocument/2006/relationships/image" Target="../media/image143.png"/><Relationship Id="rId6" Type="http://schemas.openxmlformats.org/officeDocument/2006/relationships/oleObject" Target="../embeddings/oleObject99.bin"/><Relationship Id="rId7" Type="http://schemas.openxmlformats.org/officeDocument/2006/relationships/image" Target="../media/image2.wmf"/><Relationship Id="rId8" Type="http://schemas.openxmlformats.org/officeDocument/2006/relationships/oleObject" Target="../embeddings/oleObject100.bin"/><Relationship Id="rId9" Type="http://schemas.openxmlformats.org/officeDocument/2006/relationships/oleObject" Target="../embeddings/oleObject101.bin"/><Relationship Id="rId10" Type="http://schemas.openxmlformats.org/officeDocument/2006/relationships/image" Target="../media/image144.png"/><Relationship Id="rId1" Type="http://schemas.openxmlformats.org/officeDocument/2006/relationships/vmlDrawing" Target="../drawings/vmlDrawing34.vml"/><Relationship Id="rId2"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145.png"/><Relationship Id="rId5" Type="http://schemas.openxmlformats.org/officeDocument/2006/relationships/image" Target="../media/image146.jpeg"/><Relationship Id="rId6" Type="http://schemas.openxmlformats.org/officeDocument/2006/relationships/image" Target="../media/image147.png"/><Relationship Id="rId7" Type="http://schemas.openxmlformats.org/officeDocument/2006/relationships/image" Target="../media/image148.jpeg"/><Relationship Id="rId1" Type="http://schemas.openxmlformats.org/officeDocument/2006/relationships/tags" Target="../tags/tag52.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1" Type="http://schemas.openxmlformats.org/officeDocument/2006/relationships/image" Target="../media/image150.png"/><Relationship Id="rId12" Type="http://schemas.openxmlformats.org/officeDocument/2006/relationships/image" Target="../media/image151.png"/><Relationship Id="rId13" Type="http://schemas.openxmlformats.org/officeDocument/2006/relationships/image" Target="../media/image152.png"/><Relationship Id="rId1" Type="http://schemas.openxmlformats.org/officeDocument/2006/relationships/vmlDrawing" Target="../drawings/vmlDrawing35.vml"/><Relationship Id="rId2" Type="http://schemas.openxmlformats.org/officeDocument/2006/relationships/tags" Target="../tags/tag53.xml"/><Relationship Id="rId3" Type="http://schemas.openxmlformats.org/officeDocument/2006/relationships/slideLayout" Target="../slideLayouts/slideLayout2.xml"/><Relationship Id="rId4" Type="http://schemas.openxmlformats.org/officeDocument/2006/relationships/notesSlide" Target="../notesSlides/notesSlide54.xml"/><Relationship Id="rId5" Type="http://schemas.openxmlformats.org/officeDocument/2006/relationships/oleObject" Target="../embeddings/oleObject102.bin"/><Relationship Id="rId6" Type="http://schemas.openxmlformats.org/officeDocument/2006/relationships/image" Target="../media/image2.wmf"/><Relationship Id="rId7" Type="http://schemas.openxmlformats.org/officeDocument/2006/relationships/oleObject" Target="../embeddings/oleObject103.bin"/><Relationship Id="rId8" Type="http://schemas.openxmlformats.org/officeDocument/2006/relationships/oleObject" Target="../embeddings/oleObject104.bin"/><Relationship Id="rId9" Type="http://schemas.openxmlformats.org/officeDocument/2006/relationships/image" Target="../media/image136.png"/><Relationship Id="rId10" Type="http://schemas.openxmlformats.org/officeDocument/2006/relationships/image" Target="../media/image14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5.xml"/><Relationship Id="rId5" Type="http://schemas.openxmlformats.org/officeDocument/2006/relationships/oleObject" Target="../embeddings/oleObject105.bin"/><Relationship Id="rId6" Type="http://schemas.openxmlformats.org/officeDocument/2006/relationships/image" Target="../media/image2.wmf"/><Relationship Id="rId7" Type="http://schemas.openxmlformats.org/officeDocument/2006/relationships/oleObject" Target="../embeddings/oleObject106.bin"/><Relationship Id="rId8" Type="http://schemas.openxmlformats.org/officeDocument/2006/relationships/oleObject" Target="../embeddings/oleObject107.bin"/><Relationship Id="rId9" Type="http://schemas.openxmlformats.org/officeDocument/2006/relationships/image" Target="../media/image136.png"/><Relationship Id="rId1" Type="http://schemas.openxmlformats.org/officeDocument/2006/relationships/vmlDrawing" Target="../drawings/vmlDrawing36.vml"/><Relationship Id="rId2" Type="http://schemas.openxmlformats.org/officeDocument/2006/relationships/tags" Target="../tags/tag54.xml"/></Relationships>
</file>

<file path=ppt/slides/_rels/slide56.xml.rels><?xml version="1.0" encoding="UTF-8" standalone="yes"?>
<Relationships xmlns="http://schemas.openxmlformats.org/package/2006/relationships"><Relationship Id="rId11" Type="http://schemas.openxmlformats.org/officeDocument/2006/relationships/image" Target="../media/image155.png"/><Relationship Id="rId12" Type="http://schemas.openxmlformats.org/officeDocument/2006/relationships/image" Target="../media/image156.png"/><Relationship Id="rId13" Type="http://schemas.openxmlformats.org/officeDocument/2006/relationships/image" Target="../media/image157.png"/><Relationship Id="rId1" Type="http://schemas.openxmlformats.org/officeDocument/2006/relationships/vmlDrawing" Target="../drawings/vmlDrawing37.vml"/><Relationship Id="rId2" Type="http://schemas.openxmlformats.org/officeDocument/2006/relationships/tags" Target="../tags/tag55.xml"/><Relationship Id="rId3" Type="http://schemas.openxmlformats.org/officeDocument/2006/relationships/slideLayout" Target="../slideLayouts/slideLayout2.xml"/><Relationship Id="rId4" Type="http://schemas.openxmlformats.org/officeDocument/2006/relationships/notesSlide" Target="../notesSlides/notesSlide56.xml"/><Relationship Id="rId5" Type="http://schemas.openxmlformats.org/officeDocument/2006/relationships/oleObject" Target="../embeddings/oleObject108.bin"/><Relationship Id="rId6" Type="http://schemas.openxmlformats.org/officeDocument/2006/relationships/image" Target="../media/image18.wmf"/><Relationship Id="rId7" Type="http://schemas.openxmlformats.org/officeDocument/2006/relationships/oleObject" Target="../embeddings/oleObject109.bin"/><Relationship Id="rId8" Type="http://schemas.openxmlformats.org/officeDocument/2006/relationships/oleObject" Target="../embeddings/oleObject110.bin"/><Relationship Id="rId9" Type="http://schemas.openxmlformats.org/officeDocument/2006/relationships/image" Target="../media/image153.png"/><Relationship Id="rId10" Type="http://schemas.openxmlformats.org/officeDocument/2006/relationships/image" Target="../media/image154.png"/></Relationships>
</file>

<file path=ppt/slides/_rels/slide57.xml.rels><?xml version="1.0" encoding="UTF-8" standalone="yes"?>
<Relationships xmlns="http://schemas.openxmlformats.org/package/2006/relationships"><Relationship Id="rId11" Type="http://schemas.openxmlformats.org/officeDocument/2006/relationships/image" Target="../media/image159.png"/><Relationship Id="rId12" Type="http://schemas.openxmlformats.org/officeDocument/2006/relationships/image" Target="../media/image160.png"/><Relationship Id="rId1" Type="http://schemas.openxmlformats.org/officeDocument/2006/relationships/vmlDrawing" Target="../drawings/vmlDrawing38.vml"/><Relationship Id="rId2" Type="http://schemas.openxmlformats.org/officeDocument/2006/relationships/tags" Target="../tags/tag56.xml"/><Relationship Id="rId3" Type="http://schemas.openxmlformats.org/officeDocument/2006/relationships/slideLayout" Target="../slideLayouts/slideLayout2.xml"/><Relationship Id="rId4" Type="http://schemas.openxmlformats.org/officeDocument/2006/relationships/notesSlide" Target="../notesSlides/notesSlide57.xml"/><Relationship Id="rId5" Type="http://schemas.openxmlformats.org/officeDocument/2006/relationships/oleObject" Target="../embeddings/oleObject111.bin"/><Relationship Id="rId6" Type="http://schemas.openxmlformats.org/officeDocument/2006/relationships/image" Target="../media/image2.wmf"/><Relationship Id="rId7" Type="http://schemas.openxmlformats.org/officeDocument/2006/relationships/oleObject" Target="../embeddings/oleObject112.bin"/><Relationship Id="rId8" Type="http://schemas.openxmlformats.org/officeDocument/2006/relationships/oleObject" Target="../embeddings/oleObject113.bin"/><Relationship Id="rId9" Type="http://schemas.openxmlformats.org/officeDocument/2006/relationships/image" Target="../media/image136.png"/><Relationship Id="rId10" Type="http://schemas.openxmlformats.org/officeDocument/2006/relationships/image" Target="../media/image158.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8.xml"/><Relationship Id="rId5" Type="http://schemas.openxmlformats.org/officeDocument/2006/relationships/oleObject" Target="../embeddings/oleObject114.bin"/><Relationship Id="rId6" Type="http://schemas.openxmlformats.org/officeDocument/2006/relationships/image" Target="../media/image2.wmf"/><Relationship Id="rId7" Type="http://schemas.openxmlformats.org/officeDocument/2006/relationships/oleObject" Target="../embeddings/oleObject115.bin"/><Relationship Id="rId8" Type="http://schemas.openxmlformats.org/officeDocument/2006/relationships/oleObject" Target="../embeddings/oleObject116.bin"/><Relationship Id="rId9" Type="http://schemas.openxmlformats.org/officeDocument/2006/relationships/image" Target="../media/image161.png"/><Relationship Id="rId10" Type="http://schemas.openxmlformats.org/officeDocument/2006/relationships/image" Target="../media/image162.png"/><Relationship Id="rId1" Type="http://schemas.openxmlformats.org/officeDocument/2006/relationships/vmlDrawing" Target="../drawings/vmlDrawing39.vml"/><Relationship Id="rId2" Type="http://schemas.openxmlformats.org/officeDocument/2006/relationships/tags" Target="../tags/tag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9.xml"/><Relationship Id="rId5" Type="http://schemas.openxmlformats.org/officeDocument/2006/relationships/image" Target="../media/image1530.png"/><Relationship Id="rId6" Type="http://schemas.openxmlformats.org/officeDocument/2006/relationships/oleObject" Target="../embeddings/oleObject117.bin"/><Relationship Id="rId7" Type="http://schemas.openxmlformats.org/officeDocument/2006/relationships/image" Target="../media/image2.wmf"/><Relationship Id="rId8" Type="http://schemas.openxmlformats.org/officeDocument/2006/relationships/oleObject" Target="../embeddings/oleObject118.bin"/><Relationship Id="rId9" Type="http://schemas.openxmlformats.org/officeDocument/2006/relationships/oleObject" Target="../embeddings/oleObject119.bin"/><Relationship Id="rId10" Type="http://schemas.openxmlformats.org/officeDocument/2006/relationships/image" Target="../media/image163.png"/><Relationship Id="rId1" Type="http://schemas.openxmlformats.org/officeDocument/2006/relationships/vmlDrawing" Target="../drawings/vmlDrawing40.vml"/><Relationship Id="rId2"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oleObject" Target="../embeddings/oleObject6.bin"/><Relationship Id="rId6" Type="http://schemas.openxmlformats.org/officeDocument/2006/relationships/image" Target="../media/image2.wmf"/><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0.xml"/><Relationship Id="rId5" Type="http://schemas.openxmlformats.org/officeDocument/2006/relationships/oleObject" Target="../embeddings/oleObject120.bin"/><Relationship Id="rId6" Type="http://schemas.openxmlformats.org/officeDocument/2006/relationships/image" Target="../media/image2.wmf"/><Relationship Id="rId7" Type="http://schemas.openxmlformats.org/officeDocument/2006/relationships/oleObject" Target="../embeddings/oleObject121.bin"/><Relationship Id="rId8" Type="http://schemas.openxmlformats.org/officeDocument/2006/relationships/oleObject" Target="../embeddings/oleObject122.bin"/><Relationship Id="rId9" Type="http://schemas.openxmlformats.org/officeDocument/2006/relationships/image" Target="../media/image164.png"/><Relationship Id="rId1" Type="http://schemas.openxmlformats.org/officeDocument/2006/relationships/vmlDrawing" Target="../drawings/vmlDrawing41.vml"/><Relationship Id="rId2" Type="http://schemas.openxmlformats.org/officeDocument/2006/relationships/tags" Target="../tags/tag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1.xml"/><Relationship Id="rId5" Type="http://schemas.openxmlformats.org/officeDocument/2006/relationships/image" Target="../media/image165.png"/><Relationship Id="rId6" Type="http://schemas.openxmlformats.org/officeDocument/2006/relationships/oleObject" Target="../embeddings/oleObject123.bin"/><Relationship Id="rId7" Type="http://schemas.openxmlformats.org/officeDocument/2006/relationships/image" Target="../media/image18.wmf"/><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image" Target="../media/image166.png"/><Relationship Id="rId11" Type="http://schemas.openxmlformats.org/officeDocument/2006/relationships/image" Target="../media/image167.png"/><Relationship Id="rId1" Type="http://schemas.openxmlformats.org/officeDocument/2006/relationships/vmlDrawing" Target="../drawings/vmlDrawing42.vml"/><Relationship Id="rId2" Type="http://schemas.openxmlformats.org/officeDocument/2006/relationships/tags" Target="../tags/tag60.xml"/></Relationships>
</file>

<file path=ppt/slides/_rels/slide62.xml.rels><?xml version="1.0" encoding="UTF-8" standalone="yes"?>
<Relationships xmlns="http://schemas.openxmlformats.org/package/2006/relationships"><Relationship Id="rId11" Type="http://schemas.openxmlformats.org/officeDocument/2006/relationships/image" Target="../media/image170.png"/><Relationship Id="rId12" Type="http://schemas.openxmlformats.org/officeDocument/2006/relationships/image" Target="../media/image171.png"/><Relationship Id="rId1" Type="http://schemas.openxmlformats.org/officeDocument/2006/relationships/vmlDrawing" Target="../drawings/vmlDrawing43.vml"/><Relationship Id="rId2" Type="http://schemas.openxmlformats.org/officeDocument/2006/relationships/tags" Target="../tags/tag61.xml"/><Relationship Id="rId3" Type="http://schemas.openxmlformats.org/officeDocument/2006/relationships/slideLayout" Target="../slideLayouts/slideLayout2.xml"/><Relationship Id="rId4" Type="http://schemas.openxmlformats.org/officeDocument/2006/relationships/notesSlide" Target="../notesSlides/notesSlide62.xml"/><Relationship Id="rId5" Type="http://schemas.openxmlformats.org/officeDocument/2006/relationships/oleObject" Target="../embeddings/oleObject126.bin"/><Relationship Id="rId6" Type="http://schemas.openxmlformats.org/officeDocument/2006/relationships/image" Target="../media/image18.wmf"/><Relationship Id="rId7" Type="http://schemas.openxmlformats.org/officeDocument/2006/relationships/oleObject" Target="../embeddings/oleObject127.bin"/><Relationship Id="rId8" Type="http://schemas.openxmlformats.org/officeDocument/2006/relationships/oleObject" Target="../embeddings/oleObject128.bin"/><Relationship Id="rId9" Type="http://schemas.openxmlformats.org/officeDocument/2006/relationships/image" Target="../media/image168.png"/><Relationship Id="rId10" Type="http://schemas.openxmlformats.org/officeDocument/2006/relationships/image" Target="../media/image16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image" Target="../media/image172.png"/><Relationship Id="rId1" Type="http://schemas.openxmlformats.org/officeDocument/2006/relationships/tags" Target="../tags/tag62.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136.png"/><Relationship Id="rId1" Type="http://schemas.openxmlformats.org/officeDocument/2006/relationships/tags" Target="../tags/tag63.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image" Target="../media/image173.png"/><Relationship Id="rId5" Type="http://schemas.openxmlformats.org/officeDocument/2006/relationships/image" Target="../media/image174.png"/><Relationship Id="rId1" Type="http://schemas.openxmlformats.org/officeDocument/2006/relationships/tags" Target="../tags/tag64.x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image" Target="../media/image175.png"/><Relationship Id="rId1" Type="http://schemas.openxmlformats.org/officeDocument/2006/relationships/tags" Target="../tags/tag65.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1" Type="http://schemas.openxmlformats.org/officeDocument/2006/relationships/image" Target="../media/image178.png"/><Relationship Id="rId12" Type="http://schemas.openxmlformats.org/officeDocument/2006/relationships/image" Target="../media/image179.png"/><Relationship Id="rId13" Type="http://schemas.openxmlformats.org/officeDocument/2006/relationships/image" Target="../media/image180.png"/><Relationship Id="rId14" Type="http://schemas.openxmlformats.org/officeDocument/2006/relationships/image" Target="../media/image181.png"/><Relationship Id="rId15" Type="http://schemas.openxmlformats.org/officeDocument/2006/relationships/image" Target="../media/image182.png"/><Relationship Id="rId16" Type="http://schemas.openxmlformats.org/officeDocument/2006/relationships/image" Target="../media/image183.png"/><Relationship Id="rId1" Type="http://schemas.openxmlformats.org/officeDocument/2006/relationships/vmlDrawing" Target="../drawings/vmlDrawing44.vml"/><Relationship Id="rId2" Type="http://schemas.openxmlformats.org/officeDocument/2006/relationships/tags" Target="../tags/tag66.xml"/><Relationship Id="rId3" Type="http://schemas.openxmlformats.org/officeDocument/2006/relationships/slideLayout" Target="../slideLayouts/slideLayout2.xml"/><Relationship Id="rId4" Type="http://schemas.openxmlformats.org/officeDocument/2006/relationships/notesSlide" Target="../notesSlides/notesSlide67.xml"/><Relationship Id="rId5" Type="http://schemas.openxmlformats.org/officeDocument/2006/relationships/oleObject" Target="../embeddings/oleObject129.bin"/><Relationship Id="rId6" Type="http://schemas.openxmlformats.org/officeDocument/2006/relationships/image" Target="../media/image2.wmf"/><Relationship Id="rId7" Type="http://schemas.openxmlformats.org/officeDocument/2006/relationships/oleObject" Target="../embeddings/oleObject130.bin"/><Relationship Id="rId8" Type="http://schemas.openxmlformats.org/officeDocument/2006/relationships/oleObject" Target="../embeddings/oleObject131.bin"/><Relationship Id="rId9" Type="http://schemas.openxmlformats.org/officeDocument/2006/relationships/image" Target="../media/image176.png"/><Relationship Id="rId10" Type="http://schemas.openxmlformats.org/officeDocument/2006/relationships/image" Target="../media/image177.png"/></Relationships>
</file>

<file path=ppt/slides/_rels/slide68.xml.rels><?xml version="1.0" encoding="UTF-8" standalone="yes"?>
<Relationships xmlns="http://schemas.openxmlformats.org/package/2006/relationships"><Relationship Id="rId11" Type="http://schemas.openxmlformats.org/officeDocument/2006/relationships/image" Target="../media/image186.png"/><Relationship Id="rId12" Type="http://schemas.openxmlformats.org/officeDocument/2006/relationships/image" Target="../media/image187.png"/><Relationship Id="rId1" Type="http://schemas.openxmlformats.org/officeDocument/2006/relationships/vmlDrawing" Target="../drawings/vmlDrawing45.vml"/><Relationship Id="rId2" Type="http://schemas.openxmlformats.org/officeDocument/2006/relationships/tags" Target="../tags/tag67.xml"/><Relationship Id="rId3" Type="http://schemas.openxmlformats.org/officeDocument/2006/relationships/slideLayout" Target="../slideLayouts/slideLayout2.xml"/><Relationship Id="rId4" Type="http://schemas.openxmlformats.org/officeDocument/2006/relationships/notesSlide" Target="../notesSlides/notesSlide68.xml"/><Relationship Id="rId5" Type="http://schemas.openxmlformats.org/officeDocument/2006/relationships/oleObject" Target="../embeddings/oleObject132.bin"/><Relationship Id="rId6" Type="http://schemas.openxmlformats.org/officeDocument/2006/relationships/image" Target="../media/image2.wmf"/><Relationship Id="rId7" Type="http://schemas.openxmlformats.org/officeDocument/2006/relationships/oleObject" Target="../embeddings/oleObject133.bin"/><Relationship Id="rId8" Type="http://schemas.openxmlformats.org/officeDocument/2006/relationships/oleObject" Target="../embeddings/oleObject134.bin"/><Relationship Id="rId9" Type="http://schemas.openxmlformats.org/officeDocument/2006/relationships/image" Target="../media/image184.png"/><Relationship Id="rId10" Type="http://schemas.openxmlformats.org/officeDocument/2006/relationships/image" Target="../media/image185.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9.xml"/><Relationship Id="rId5" Type="http://schemas.openxmlformats.org/officeDocument/2006/relationships/oleObject" Target="../embeddings/oleObject135.bin"/><Relationship Id="rId6" Type="http://schemas.openxmlformats.org/officeDocument/2006/relationships/image" Target="../media/image18.wmf"/><Relationship Id="rId7" Type="http://schemas.openxmlformats.org/officeDocument/2006/relationships/oleObject" Target="../embeddings/oleObject136.bin"/><Relationship Id="rId8" Type="http://schemas.openxmlformats.org/officeDocument/2006/relationships/oleObject" Target="../embeddings/oleObject137.bin"/><Relationship Id="rId9" Type="http://schemas.openxmlformats.org/officeDocument/2006/relationships/image" Target="../media/image188.png"/><Relationship Id="rId10" Type="http://schemas.openxmlformats.org/officeDocument/2006/relationships/image" Target="../media/image189.png"/><Relationship Id="rId1" Type="http://schemas.openxmlformats.org/officeDocument/2006/relationships/vmlDrawing" Target="../drawings/vmlDrawing46.vml"/><Relationship Id="rId2"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0.xml"/><Relationship Id="rId5" Type="http://schemas.openxmlformats.org/officeDocument/2006/relationships/image" Target="../media/image190.png"/><Relationship Id="rId6" Type="http://schemas.openxmlformats.org/officeDocument/2006/relationships/oleObject" Target="../embeddings/oleObject138.bin"/><Relationship Id="rId7" Type="http://schemas.openxmlformats.org/officeDocument/2006/relationships/image" Target="../media/image18.wmf"/><Relationship Id="rId8" Type="http://schemas.openxmlformats.org/officeDocument/2006/relationships/oleObject" Target="../embeddings/oleObject139.bin"/><Relationship Id="rId9" Type="http://schemas.openxmlformats.org/officeDocument/2006/relationships/oleObject" Target="../embeddings/oleObject140.bin"/><Relationship Id="rId1" Type="http://schemas.openxmlformats.org/officeDocument/2006/relationships/vmlDrawing" Target="../drawings/vmlDrawing47.vml"/><Relationship Id="rId2" Type="http://schemas.openxmlformats.org/officeDocument/2006/relationships/tags" Target="../tags/tag69.xml"/></Relationships>
</file>

<file path=ppt/slides/_rels/slide71.xml.rels><?xml version="1.0" encoding="UTF-8" standalone="yes"?>
<Relationships xmlns="http://schemas.openxmlformats.org/package/2006/relationships"><Relationship Id="rId11" Type="http://schemas.openxmlformats.org/officeDocument/2006/relationships/image" Target="../media/image193.png"/><Relationship Id="rId12" Type="http://schemas.openxmlformats.org/officeDocument/2006/relationships/image" Target="../media/image194.png"/><Relationship Id="rId1" Type="http://schemas.openxmlformats.org/officeDocument/2006/relationships/vmlDrawing" Target="../drawings/vmlDrawing48.vml"/><Relationship Id="rId2" Type="http://schemas.openxmlformats.org/officeDocument/2006/relationships/tags" Target="../tags/tag70.xml"/><Relationship Id="rId3" Type="http://schemas.openxmlformats.org/officeDocument/2006/relationships/slideLayout" Target="../slideLayouts/slideLayout2.xml"/><Relationship Id="rId4" Type="http://schemas.openxmlformats.org/officeDocument/2006/relationships/notesSlide" Target="../notesSlides/notesSlide71.xml"/><Relationship Id="rId5" Type="http://schemas.openxmlformats.org/officeDocument/2006/relationships/oleObject" Target="../embeddings/oleObject141.bin"/><Relationship Id="rId6" Type="http://schemas.openxmlformats.org/officeDocument/2006/relationships/image" Target="../media/image18.wmf"/><Relationship Id="rId7" Type="http://schemas.openxmlformats.org/officeDocument/2006/relationships/oleObject" Target="../embeddings/oleObject142.bin"/><Relationship Id="rId8" Type="http://schemas.openxmlformats.org/officeDocument/2006/relationships/oleObject" Target="../embeddings/oleObject143.bin"/><Relationship Id="rId9" Type="http://schemas.openxmlformats.org/officeDocument/2006/relationships/image" Target="../media/image191.png"/><Relationship Id="rId10" Type="http://schemas.openxmlformats.org/officeDocument/2006/relationships/image" Target="../media/image192.png"/></Relationships>
</file>

<file path=ppt/slides/_rels/slide72.xml.rels><?xml version="1.0" encoding="UTF-8" standalone="yes"?>
<Relationships xmlns="http://schemas.openxmlformats.org/package/2006/relationships"><Relationship Id="rId11" Type="http://schemas.openxmlformats.org/officeDocument/2006/relationships/image" Target="../media/image197.png"/><Relationship Id="rId12" Type="http://schemas.openxmlformats.org/officeDocument/2006/relationships/image" Target="../media/image198.png"/><Relationship Id="rId13" Type="http://schemas.openxmlformats.org/officeDocument/2006/relationships/image" Target="../media/image199.png"/><Relationship Id="rId1" Type="http://schemas.openxmlformats.org/officeDocument/2006/relationships/vmlDrawing" Target="../drawings/vmlDrawing49.vml"/><Relationship Id="rId2" Type="http://schemas.openxmlformats.org/officeDocument/2006/relationships/tags" Target="../tags/tag71.xml"/><Relationship Id="rId3" Type="http://schemas.openxmlformats.org/officeDocument/2006/relationships/slideLayout" Target="../slideLayouts/slideLayout2.xml"/><Relationship Id="rId4" Type="http://schemas.openxmlformats.org/officeDocument/2006/relationships/notesSlide" Target="../notesSlides/notesSlide72.xml"/><Relationship Id="rId5" Type="http://schemas.openxmlformats.org/officeDocument/2006/relationships/oleObject" Target="../embeddings/oleObject144.bin"/><Relationship Id="rId6" Type="http://schemas.openxmlformats.org/officeDocument/2006/relationships/image" Target="../media/image18.wmf"/><Relationship Id="rId7" Type="http://schemas.openxmlformats.org/officeDocument/2006/relationships/oleObject" Target="../embeddings/oleObject145.bin"/><Relationship Id="rId8" Type="http://schemas.openxmlformats.org/officeDocument/2006/relationships/oleObject" Target="../embeddings/oleObject146.bin"/><Relationship Id="rId9" Type="http://schemas.openxmlformats.org/officeDocument/2006/relationships/image" Target="../media/image195.png"/><Relationship Id="rId10" Type="http://schemas.openxmlformats.org/officeDocument/2006/relationships/image" Target="../media/image196.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3.xml"/><Relationship Id="rId5" Type="http://schemas.openxmlformats.org/officeDocument/2006/relationships/oleObject" Target="../embeddings/oleObject147.bin"/><Relationship Id="rId6" Type="http://schemas.openxmlformats.org/officeDocument/2006/relationships/image" Target="../media/image18.wmf"/><Relationship Id="rId7" Type="http://schemas.openxmlformats.org/officeDocument/2006/relationships/oleObject" Target="../embeddings/oleObject148.bin"/><Relationship Id="rId8" Type="http://schemas.openxmlformats.org/officeDocument/2006/relationships/oleObject" Target="../embeddings/oleObject149.bin"/><Relationship Id="rId9" Type="http://schemas.openxmlformats.org/officeDocument/2006/relationships/image" Target="../media/image200.png"/><Relationship Id="rId1" Type="http://schemas.openxmlformats.org/officeDocument/2006/relationships/vmlDrawing" Target="../drawings/vmlDrawing50.vml"/><Relationship Id="rId2" Type="http://schemas.openxmlformats.org/officeDocument/2006/relationships/tags" Target="../tags/tag7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4.xml"/><Relationship Id="rId5" Type="http://schemas.openxmlformats.org/officeDocument/2006/relationships/oleObject" Target="../embeddings/oleObject150.bin"/><Relationship Id="rId6" Type="http://schemas.openxmlformats.org/officeDocument/2006/relationships/image" Target="../media/image2.wmf"/><Relationship Id="rId7" Type="http://schemas.openxmlformats.org/officeDocument/2006/relationships/oleObject" Target="../embeddings/oleObject151.bin"/><Relationship Id="rId8" Type="http://schemas.openxmlformats.org/officeDocument/2006/relationships/oleObject" Target="../embeddings/oleObject152.bin"/><Relationship Id="rId1" Type="http://schemas.openxmlformats.org/officeDocument/2006/relationships/vmlDrawing" Target="../drawings/vmlDrawing51.vml"/><Relationship Id="rId2" Type="http://schemas.openxmlformats.org/officeDocument/2006/relationships/tags" Target="../tags/tag73.xml"/></Relationships>
</file>

<file path=ppt/slides/_rels/slide75.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slideLayout" Target="../slideLayouts/slideLayout2.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tags" Target="../tags/tag75.xml"/><Relationship Id="rId2" Type="http://schemas.openxmlformats.org/officeDocument/2006/relationships/slideLayout" Target="../slideLayouts/slideLayout2.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7.xml"/><Relationship Id="rId5" Type="http://schemas.openxmlformats.org/officeDocument/2006/relationships/oleObject" Target="../embeddings/oleObject153.bin"/><Relationship Id="rId6" Type="http://schemas.openxmlformats.org/officeDocument/2006/relationships/image" Target="../media/image2.wmf"/><Relationship Id="rId7" Type="http://schemas.openxmlformats.org/officeDocument/2006/relationships/oleObject" Target="../embeddings/oleObject154.bin"/><Relationship Id="rId8" Type="http://schemas.openxmlformats.org/officeDocument/2006/relationships/oleObject" Target="../embeddings/oleObject155.bin"/><Relationship Id="rId9" Type="http://schemas.openxmlformats.org/officeDocument/2006/relationships/chart" Target="../charts/chart1.xml"/><Relationship Id="rId1" Type="http://schemas.openxmlformats.org/officeDocument/2006/relationships/vmlDrawing" Target="../drawings/vmlDrawing52.vml"/><Relationship Id="rId2" Type="http://schemas.openxmlformats.org/officeDocument/2006/relationships/tags" Target="../tags/tag7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8.xml"/><Relationship Id="rId5" Type="http://schemas.openxmlformats.org/officeDocument/2006/relationships/oleObject" Target="../embeddings/oleObject156.bin"/><Relationship Id="rId6" Type="http://schemas.openxmlformats.org/officeDocument/2006/relationships/image" Target="../media/image18.wmf"/><Relationship Id="rId7" Type="http://schemas.openxmlformats.org/officeDocument/2006/relationships/oleObject" Target="../embeddings/oleObject157.bin"/><Relationship Id="rId8" Type="http://schemas.openxmlformats.org/officeDocument/2006/relationships/oleObject" Target="../embeddings/oleObject158.bin"/><Relationship Id="rId1" Type="http://schemas.openxmlformats.org/officeDocument/2006/relationships/vmlDrawing" Target="../drawings/vmlDrawing53.vml"/><Relationship Id="rId2" Type="http://schemas.openxmlformats.org/officeDocument/2006/relationships/tags" Target="../tags/tag7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9.xml"/><Relationship Id="rId5" Type="http://schemas.openxmlformats.org/officeDocument/2006/relationships/oleObject" Target="../embeddings/oleObject159.bin"/><Relationship Id="rId6" Type="http://schemas.openxmlformats.org/officeDocument/2006/relationships/image" Target="../media/image18.wmf"/><Relationship Id="rId7" Type="http://schemas.openxmlformats.org/officeDocument/2006/relationships/oleObject" Target="../embeddings/oleObject160.bin"/><Relationship Id="rId8" Type="http://schemas.openxmlformats.org/officeDocument/2006/relationships/oleObject" Target="../embeddings/oleObject161.bin"/><Relationship Id="rId9" Type="http://schemas.openxmlformats.org/officeDocument/2006/relationships/image" Target="../media/image202.png"/><Relationship Id="rId1" Type="http://schemas.openxmlformats.org/officeDocument/2006/relationships/vmlDrawing" Target="../drawings/vmlDrawing54.vml"/><Relationship Id="rId2"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7.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0.xml"/><Relationship Id="rId5" Type="http://schemas.openxmlformats.org/officeDocument/2006/relationships/oleObject" Target="../embeddings/oleObject162.bin"/><Relationship Id="rId6" Type="http://schemas.openxmlformats.org/officeDocument/2006/relationships/image" Target="../media/image2.wmf"/><Relationship Id="rId7" Type="http://schemas.openxmlformats.org/officeDocument/2006/relationships/oleObject" Target="../embeddings/oleObject163.bin"/><Relationship Id="rId8" Type="http://schemas.openxmlformats.org/officeDocument/2006/relationships/oleObject" Target="../embeddings/oleObject164.bin"/><Relationship Id="rId9" Type="http://schemas.openxmlformats.org/officeDocument/2006/relationships/image" Target="../media/image203.png"/><Relationship Id="rId1" Type="http://schemas.openxmlformats.org/officeDocument/2006/relationships/vmlDrawing" Target="../drawings/vmlDrawing55.vml"/><Relationship Id="rId2" Type="http://schemas.openxmlformats.org/officeDocument/2006/relationships/tags" Target="../tags/tag7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image" Target="../media/image204.png"/><Relationship Id="rId1" Type="http://schemas.openxmlformats.org/officeDocument/2006/relationships/tags" Target="../tags/tag80.x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image" Target="../media/image205.jpeg"/><Relationship Id="rId1" Type="http://schemas.openxmlformats.org/officeDocument/2006/relationships/tags" Target="../tags/tag81.x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3.xml"/><Relationship Id="rId5" Type="http://schemas.openxmlformats.org/officeDocument/2006/relationships/oleObject" Target="../embeddings/oleObject165.bin"/><Relationship Id="rId6" Type="http://schemas.openxmlformats.org/officeDocument/2006/relationships/image" Target="../media/image2.wmf"/><Relationship Id="rId7" Type="http://schemas.openxmlformats.org/officeDocument/2006/relationships/oleObject" Target="../embeddings/oleObject166.bin"/><Relationship Id="rId8" Type="http://schemas.openxmlformats.org/officeDocument/2006/relationships/oleObject" Target="../embeddings/oleObject167.bin"/><Relationship Id="rId9" Type="http://schemas.openxmlformats.org/officeDocument/2006/relationships/image" Target="../media/image206.png"/><Relationship Id="rId1" Type="http://schemas.openxmlformats.org/officeDocument/2006/relationships/vmlDrawing" Target="../drawings/vmlDrawing56.vml"/><Relationship Id="rId2" Type="http://schemas.openxmlformats.org/officeDocument/2006/relationships/tags" Target="../tags/tag8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4.xml"/><Relationship Id="rId5" Type="http://schemas.openxmlformats.org/officeDocument/2006/relationships/oleObject" Target="../embeddings/oleObject168.bin"/><Relationship Id="rId6" Type="http://schemas.openxmlformats.org/officeDocument/2006/relationships/image" Target="../media/image2.wmf"/><Relationship Id="rId7" Type="http://schemas.openxmlformats.org/officeDocument/2006/relationships/oleObject" Target="../embeddings/oleObject169.bin"/><Relationship Id="rId8" Type="http://schemas.openxmlformats.org/officeDocument/2006/relationships/oleObject" Target="../embeddings/oleObject170.bin"/><Relationship Id="rId9" Type="http://schemas.openxmlformats.org/officeDocument/2006/relationships/image" Target="../media/image207.png"/><Relationship Id="rId1" Type="http://schemas.openxmlformats.org/officeDocument/2006/relationships/vmlDrawing" Target="../drawings/vmlDrawing57.vml"/><Relationship Id="rId2" Type="http://schemas.openxmlformats.org/officeDocument/2006/relationships/tags" Target="../tags/tag83.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5.xml"/><Relationship Id="rId5" Type="http://schemas.openxmlformats.org/officeDocument/2006/relationships/oleObject" Target="../embeddings/oleObject171.bin"/><Relationship Id="rId6" Type="http://schemas.openxmlformats.org/officeDocument/2006/relationships/image" Target="../media/image18.wmf"/><Relationship Id="rId7" Type="http://schemas.openxmlformats.org/officeDocument/2006/relationships/oleObject" Target="../embeddings/oleObject172.bin"/><Relationship Id="rId8" Type="http://schemas.openxmlformats.org/officeDocument/2006/relationships/oleObject" Target="../embeddings/oleObject173.bin"/><Relationship Id="rId9" Type="http://schemas.openxmlformats.org/officeDocument/2006/relationships/image" Target="../media/image202.png"/><Relationship Id="rId1" Type="http://schemas.openxmlformats.org/officeDocument/2006/relationships/vmlDrawing" Target="../drawings/vmlDrawing58.vml"/><Relationship Id="rId2" Type="http://schemas.openxmlformats.org/officeDocument/2006/relationships/tags" Target="../tags/tag84.xml"/></Relationships>
</file>

<file path=ppt/slides/_rels/slide86.xml.rels><?xml version="1.0" encoding="UTF-8" standalone="yes"?>
<Relationships xmlns="http://schemas.openxmlformats.org/package/2006/relationships"><Relationship Id="rId11" Type="http://schemas.openxmlformats.org/officeDocument/2006/relationships/image" Target="../media/image210.png"/><Relationship Id="rId12" Type="http://schemas.openxmlformats.org/officeDocument/2006/relationships/image" Target="../media/image211.png"/><Relationship Id="rId13" Type="http://schemas.openxmlformats.org/officeDocument/2006/relationships/image" Target="../media/image212.png"/><Relationship Id="rId1" Type="http://schemas.openxmlformats.org/officeDocument/2006/relationships/vmlDrawing" Target="../drawings/vmlDrawing59.vml"/><Relationship Id="rId2" Type="http://schemas.openxmlformats.org/officeDocument/2006/relationships/tags" Target="../tags/tag85.xml"/><Relationship Id="rId3" Type="http://schemas.openxmlformats.org/officeDocument/2006/relationships/slideLayout" Target="../slideLayouts/slideLayout2.xml"/><Relationship Id="rId4" Type="http://schemas.openxmlformats.org/officeDocument/2006/relationships/notesSlide" Target="../notesSlides/notesSlide86.xml"/><Relationship Id="rId5" Type="http://schemas.openxmlformats.org/officeDocument/2006/relationships/oleObject" Target="../embeddings/oleObject174.bin"/><Relationship Id="rId6" Type="http://schemas.openxmlformats.org/officeDocument/2006/relationships/image" Target="../media/image18.wmf"/><Relationship Id="rId7" Type="http://schemas.openxmlformats.org/officeDocument/2006/relationships/oleObject" Target="../embeddings/oleObject175.bin"/><Relationship Id="rId8" Type="http://schemas.openxmlformats.org/officeDocument/2006/relationships/oleObject" Target="../embeddings/oleObject176.bin"/><Relationship Id="rId9" Type="http://schemas.openxmlformats.org/officeDocument/2006/relationships/image" Target="../media/image208.png"/><Relationship Id="rId10" Type="http://schemas.openxmlformats.org/officeDocument/2006/relationships/image" Target="../media/image209.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7.xml"/><Relationship Id="rId5" Type="http://schemas.openxmlformats.org/officeDocument/2006/relationships/oleObject" Target="../embeddings/oleObject177.bin"/><Relationship Id="rId6" Type="http://schemas.openxmlformats.org/officeDocument/2006/relationships/image" Target="../media/image2.wmf"/><Relationship Id="rId7" Type="http://schemas.openxmlformats.org/officeDocument/2006/relationships/oleObject" Target="../embeddings/oleObject178.bin"/><Relationship Id="rId8" Type="http://schemas.openxmlformats.org/officeDocument/2006/relationships/oleObject" Target="../embeddings/oleObject179.bin"/><Relationship Id="rId9" Type="http://schemas.openxmlformats.org/officeDocument/2006/relationships/image" Target="../media/image213.png"/><Relationship Id="rId1" Type="http://schemas.openxmlformats.org/officeDocument/2006/relationships/vmlDrawing" Target="../drawings/vmlDrawing60.vml"/><Relationship Id="rId2" Type="http://schemas.openxmlformats.org/officeDocument/2006/relationships/tags" Target="../tags/tag8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image" Target="../media/image214.png"/><Relationship Id="rId1" Type="http://schemas.openxmlformats.org/officeDocument/2006/relationships/tags" Target="../tags/tag87.xml"/><Relationship Id="rId2"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9.xml"/><Relationship Id="rId5" Type="http://schemas.openxmlformats.org/officeDocument/2006/relationships/oleObject" Target="../embeddings/oleObject180.bin"/><Relationship Id="rId6" Type="http://schemas.openxmlformats.org/officeDocument/2006/relationships/image" Target="../media/image2.wmf"/><Relationship Id="rId7" Type="http://schemas.openxmlformats.org/officeDocument/2006/relationships/oleObject" Target="../embeddings/oleObject181.bin"/><Relationship Id="rId8" Type="http://schemas.openxmlformats.org/officeDocument/2006/relationships/oleObject" Target="../embeddings/oleObject182.bin"/><Relationship Id="rId1" Type="http://schemas.openxmlformats.org/officeDocument/2006/relationships/vmlDrawing" Target="../drawings/vmlDrawing61.vml"/><Relationship Id="rId2" Type="http://schemas.openxmlformats.org/officeDocument/2006/relationships/tags" Target="../tags/tag8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oleObject" Target="../embeddings/oleObject9.bin"/><Relationship Id="rId6" Type="http://schemas.openxmlformats.org/officeDocument/2006/relationships/image" Target="../media/image18.wmf"/><Relationship Id="rId7" Type="http://schemas.openxmlformats.org/officeDocument/2006/relationships/oleObject" Target="../embeddings/oleObject10.bin"/><Relationship Id="rId8" Type="http://schemas.openxmlformats.org/officeDocument/2006/relationships/oleObject" Target="../embeddings/oleObject11.bin"/><Relationship Id="rId1" Type="http://schemas.openxmlformats.org/officeDocument/2006/relationships/vmlDrawing" Target="../drawings/vmlDrawing4.vml"/><Relationship Id="rId2" Type="http://schemas.openxmlformats.org/officeDocument/2006/relationships/tags" Target="../tags/tag8.xml"/></Relationships>
</file>

<file path=ppt/slides/_rels/slide90.xml.rels><?xml version="1.0" encoding="UTF-8" standalone="yes"?>
<Relationships xmlns="http://schemas.openxmlformats.org/package/2006/relationships"><Relationship Id="rId11" Type="http://schemas.openxmlformats.org/officeDocument/2006/relationships/image" Target="../media/image217.png"/><Relationship Id="rId12" Type="http://schemas.openxmlformats.org/officeDocument/2006/relationships/image" Target="../media/image218.png"/><Relationship Id="rId13" Type="http://schemas.openxmlformats.org/officeDocument/2006/relationships/image" Target="../media/image219.png"/><Relationship Id="rId1" Type="http://schemas.openxmlformats.org/officeDocument/2006/relationships/vmlDrawing" Target="../drawings/vmlDrawing62.vml"/><Relationship Id="rId2" Type="http://schemas.openxmlformats.org/officeDocument/2006/relationships/tags" Target="../tags/tag89.xml"/><Relationship Id="rId3" Type="http://schemas.openxmlformats.org/officeDocument/2006/relationships/slideLayout" Target="../slideLayouts/slideLayout2.xml"/><Relationship Id="rId4" Type="http://schemas.openxmlformats.org/officeDocument/2006/relationships/notesSlide" Target="../notesSlides/notesSlide90.xml"/><Relationship Id="rId5" Type="http://schemas.openxmlformats.org/officeDocument/2006/relationships/oleObject" Target="../embeddings/oleObject183.bin"/><Relationship Id="rId6" Type="http://schemas.openxmlformats.org/officeDocument/2006/relationships/image" Target="../media/image18.wmf"/><Relationship Id="rId7" Type="http://schemas.openxmlformats.org/officeDocument/2006/relationships/oleObject" Target="../embeddings/oleObject184.bin"/><Relationship Id="rId8" Type="http://schemas.openxmlformats.org/officeDocument/2006/relationships/oleObject" Target="../embeddings/oleObject185.bin"/><Relationship Id="rId9" Type="http://schemas.openxmlformats.org/officeDocument/2006/relationships/image" Target="../media/image215.png"/><Relationship Id="rId10" Type="http://schemas.openxmlformats.org/officeDocument/2006/relationships/image" Target="../media/image216.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1.xml"/><Relationship Id="rId5" Type="http://schemas.openxmlformats.org/officeDocument/2006/relationships/oleObject" Target="../embeddings/oleObject186.bin"/><Relationship Id="rId6" Type="http://schemas.openxmlformats.org/officeDocument/2006/relationships/image" Target="../media/image2.wmf"/><Relationship Id="rId7" Type="http://schemas.openxmlformats.org/officeDocument/2006/relationships/oleObject" Target="../embeddings/oleObject187.bin"/><Relationship Id="rId8" Type="http://schemas.openxmlformats.org/officeDocument/2006/relationships/oleObject" Target="../embeddings/oleObject188.bin"/><Relationship Id="rId1" Type="http://schemas.openxmlformats.org/officeDocument/2006/relationships/vmlDrawing" Target="../drawings/vmlDrawing63.vml"/><Relationship Id="rId2" Type="http://schemas.openxmlformats.org/officeDocument/2006/relationships/tags" Target="../tags/tag90.xml"/></Relationships>
</file>

<file path=ppt/slides/_rels/slide92.xml.rels><?xml version="1.0" encoding="UTF-8" standalone="yes"?>
<Relationships xmlns="http://schemas.openxmlformats.org/package/2006/relationships"><Relationship Id="rId11" Type="http://schemas.openxmlformats.org/officeDocument/2006/relationships/image" Target="../media/image222.png"/><Relationship Id="rId12" Type="http://schemas.openxmlformats.org/officeDocument/2006/relationships/image" Target="../media/image223.png"/><Relationship Id="rId13" Type="http://schemas.openxmlformats.org/officeDocument/2006/relationships/image" Target="../media/image224.png"/><Relationship Id="rId1" Type="http://schemas.openxmlformats.org/officeDocument/2006/relationships/vmlDrawing" Target="../drawings/vmlDrawing64.vml"/><Relationship Id="rId2" Type="http://schemas.openxmlformats.org/officeDocument/2006/relationships/tags" Target="../tags/tag91.xml"/><Relationship Id="rId3" Type="http://schemas.openxmlformats.org/officeDocument/2006/relationships/slideLayout" Target="../slideLayouts/slideLayout2.xml"/><Relationship Id="rId4" Type="http://schemas.openxmlformats.org/officeDocument/2006/relationships/notesSlide" Target="../notesSlides/notesSlide92.xml"/><Relationship Id="rId5" Type="http://schemas.openxmlformats.org/officeDocument/2006/relationships/oleObject" Target="../embeddings/oleObject189.bin"/><Relationship Id="rId6" Type="http://schemas.openxmlformats.org/officeDocument/2006/relationships/image" Target="../media/image18.wmf"/><Relationship Id="rId7" Type="http://schemas.openxmlformats.org/officeDocument/2006/relationships/oleObject" Target="../embeddings/oleObject190.bin"/><Relationship Id="rId8" Type="http://schemas.openxmlformats.org/officeDocument/2006/relationships/oleObject" Target="../embeddings/oleObject191.bin"/><Relationship Id="rId9" Type="http://schemas.openxmlformats.org/officeDocument/2006/relationships/image" Target="../media/image220.png"/><Relationship Id="rId10" Type="http://schemas.openxmlformats.org/officeDocument/2006/relationships/image" Target="../media/image2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smtClean="0">
                <a:solidFill>
                  <a:srgbClr val="4F6228"/>
                </a:solidFill>
                <a:latin typeface="Arial" pitchFamily="34" charset="0"/>
                <a:cs typeface="Arial" pitchFamily="34" charset="0"/>
              </a:rPr>
              <a:t>Student </a:t>
            </a:r>
            <a:r>
              <a:rPr lang="en-US" sz="3200" b="1" dirty="0">
                <a:solidFill>
                  <a:srgbClr val="4F6228"/>
                </a:solidFill>
                <a:latin typeface="Arial" pitchFamily="34" charset="0"/>
                <a:cs typeface="Arial" pitchFamily="34" charset="0"/>
              </a:rPr>
              <a:t>Performance </a:t>
            </a:r>
            <a:r>
              <a:rPr lang="en-US" sz="3200" b="1" dirty="0" smtClean="0">
                <a:solidFill>
                  <a:srgbClr val="4F6228"/>
                </a:solidFill>
                <a:latin typeface="Arial" pitchFamily="34" charset="0"/>
                <a:cs typeface="Arial" pitchFamily="34" charset="0"/>
              </a:rPr>
              <a:t>Analysis</a:t>
            </a:r>
            <a:endParaRPr lang="en-US" sz="3200" b="1" dirty="0">
              <a:solidFill>
                <a:srgbClr val="4F6228"/>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r>
              <a:rPr lang="en-US" sz="2800" b="1" dirty="0" smtClean="0">
                <a:solidFill>
                  <a:srgbClr val="77933C"/>
                </a:solidFill>
                <a:latin typeface="Arial" pitchFamily="34" charset="0"/>
                <a:cs typeface="Arial" pitchFamily="34" charset="0"/>
              </a:rPr>
              <a:t>Algebra I</a:t>
            </a:r>
          </a:p>
          <a:p>
            <a:r>
              <a:rPr lang="en-US" sz="2800" b="1" dirty="0" smtClean="0">
                <a:solidFill>
                  <a:srgbClr val="77933C"/>
                </a:solidFill>
                <a:latin typeface="Arial" pitchFamily="34" charset="0"/>
                <a:cs typeface="Arial" pitchFamily="34" charset="0"/>
              </a:rPr>
              <a:t>Standards of Learning</a:t>
            </a:r>
            <a:endParaRPr lang="en-US" sz="2800" b="1" dirty="0">
              <a:solidFill>
                <a:srgbClr val="77933C"/>
              </a:solidFill>
              <a:latin typeface="Arial" pitchFamily="34" charset="0"/>
              <a:cs typeface="Arial" pitchFamily="34" charset="0"/>
            </a:endParaRPr>
          </a:p>
        </p:txBody>
      </p:sp>
      <p:pic>
        <p:nvPicPr>
          <p:cNvPr id="11" name="Picture 10" descr="SOL Emblem.jpg"/>
          <p:cNvPicPr>
            <a:picLocks noChangeAspect="1"/>
          </p:cNvPicPr>
          <p:nvPr/>
        </p:nvPicPr>
        <p:blipFill>
          <a:blip r:embed="rId3" cstate="print"/>
          <a:srcRect l="20833" t="21111" r="40000" b="38889"/>
          <a:stretch>
            <a:fillRect/>
          </a:stretch>
        </p:blipFill>
        <p:spPr>
          <a:xfrm>
            <a:off x="4876800" y="2133600"/>
            <a:ext cx="3581400" cy="2819400"/>
          </a:xfrm>
          <a:prstGeom prst="rect">
            <a:avLst/>
          </a:prstGeom>
        </p:spPr>
      </p:pic>
    </p:spTree>
  </p:cSld>
  <p:clrMapOvr>
    <a:masterClrMapping/>
  </p:clrMapOvr>
  <p:transition advTm="6077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150937"/>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cs typeface="Arial" pitchFamily="34" charset="0"/>
              </a:rPr>
              <a:t>Simplify:</a:t>
            </a:r>
          </a:p>
          <a:p>
            <a:pPr marL="0" eaLnBrk="1" hangingPunct="1">
              <a:buFont typeface="Wingdings 2" pitchFamily="18" charset="2"/>
              <a:buNone/>
            </a:pPr>
            <a:endParaRPr lang="en-US" sz="2400" b="1" dirty="0" smtClean="0">
              <a:latin typeface="Arial" pitchFamily="34" charset="0"/>
              <a:cs typeface="Arial" pitchFamily="34" charset="0"/>
            </a:endParaRPr>
          </a:p>
          <a:p>
            <a:pPr marL="0" eaLnBrk="1" hangingPunct="1">
              <a:buFont typeface="Wingdings 2" pitchFamily="18" charset="2"/>
              <a:buNone/>
            </a:pPr>
            <a:r>
              <a:rPr lang="en-US" sz="2400" b="1" dirty="0" smtClean="0">
                <a:cs typeface="Arial" pitchFamily="34" charset="0"/>
              </a:rPr>
              <a:t>a.                                                            b.    </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cs typeface="Arial" pitchFamily="34" charset="0"/>
            </a:endParaRPr>
          </a:p>
          <a:p>
            <a:pPr marL="0" eaLnBrk="1" hangingPunct="1">
              <a:buFont typeface="Wingdings 2" pitchFamily="18" charset="2"/>
              <a:buNone/>
            </a:pPr>
            <a:endParaRPr lang="en-US" sz="2400" b="1" dirty="0" smtClean="0">
              <a:cs typeface="Arial" pitchFamily="34" charset="0"/>
            </a:endParaRPr>
          </a:p>
          <a:p>
            <a:pPr marL="0" eaLnBrk="1" hangingPunct="1">
              <a:buFont typeface="Wingdings 2" pitchFamily="18" charset="2"/>
              <a:buNone/>
            </a:pPr>
            <a:r>
              <a:rPr lang="en-US" sz="2400" b="1" dirty="0" smtClean="0">
                <a:cs typeface="Arial" pitchFamily="34" charset="0"/>
              </a:rPr>
              <a:t>c. 			                        d.</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latin typeface="Arial" pitchFamily="34" charset="0"/>
                <a:cs typeface="Arial" pitchFamily="34" charset="0"/>
              </a:rPr>
              <a:t> </a:t>
            </a:r>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0" y="1905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A.2a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6257"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6258"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6259"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2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538787" y="2225433"/>
            <a:ext cx="1166813" cy="966071"/>
          </a:xfrm>
          <a:prstGeom prst="rect">
            <a:avLst/>
          </a:prstGeom>
          <a:noFill/>
        </p:spPr>
      </p:pic>
      <p:sp>
        <p:nvSpPr>
          <p:cNvPr id="86023" name="Rectangle 7"/>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2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24860" y="2482120"/>
            <a:ext cx="1299556" cy="513778"/>
          </a:xfrm>
          <a:prstGeom prst="rect">
            <a:avLst/>
          </a:prstGeom>
          <a:noFill/>
        </p:spPr>
      </p:pic>
      <p:sp>
        <p:nvSpPr>
          <p:cNvPr id="86026"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9" name="Rectangle 13"/>
          <p:cNvSpPr>
            <a:spLocks noChangeArrowheads="1"/>
          </p:cNvSpPr>
          <p:nvPr/>
        </p:nvSpPr>
        <p:spPr bwMode="auto">
          <a:xfrm>
            <a:off x="0" y="771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32" name="Rectangle 16"/>
          <p:cNvSpPr>
            <a:spLocks noChangeArrowheads="1"/>
          </p:cNvSpPr>
          <p:nvPr/>
        </p:nvSpPr>
        <p:spPr bwMode="auto">
          <a:xfrm>
            <a:off x="0" y="771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33"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038415" y="4084260"/>
            <a:ext cx="1247585" cy="945140"/>
          </a:xfrm>
          <a:prstGeom prst="rect">
            <a:avLst/>
          </a:prstGeom>
          <a:noFill/>
        </p:spPr>
      </p:pic>
      <p:sp>
        <p:nvSpPr>
          <p:cNvPr id="86035" name="Rectangle 19"/>
          <p:cNvSpPr>
            <a:spLocks noChangeArrowheads="1"/>
          </p:cNvSpPr>
          <p:nvPr/>
        </p:nvSpPr>
        <p:spPr bwMode="auto">
          <a:xfrm>
            <a:off x="0" y="1171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38" name="Rectangle 22"/>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4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39" name="Picture 2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38786" y="4032443"/>
            <a:ext cx="1166813" cy="1027907"/>
          </a:xfrm>
          <a:prstGeom prst="rect">
            <a:avLst/>
          </a:prstGeom>
          <a:noFill/>
        </p:spPr>
      </p:pic>
      <p:sp>
        <p:nvSpPr>
          <p:cNvPr id="86041" name="Rectangle 25"/>
          <p:cNvSpPr>
            <a:spLocks noChangeArrowheads="1"/>
          </p:cNvSpPr>
          <p:nvPr/>
        </p:nvSpPr>
        <p:spPr bwMode="auto">
          <a:xfrm>
            <a:off x="0" y="1162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44" name="Rectangle 28"/>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TextBox 88"/>
          <p:cNvSpPr txBox="1"/>
          <p:nvPr/>
        </p:nvSpPr>
        <p:spPr>
          <a:xfrm>
            <a:off x="457200" y="6400800"/>
            <a:ext cx="609600" cy="246221"/>
          </a:xfrm>
          <a:prstGeom prst="rect">
            <a:avLst/>
          </a:prstGeom>
          <a:noFill/>
        </p:spPr>
        <p:txBody>
          <a:bodyPr wrap="square" rtlCol="0">
            <a:spAutoFit/>
          </a:bodyPr>
          <a:lstStyle/>
          <a:p>
            <a:r>
              <a:rPr lang="en-US" sz="1000" dirty="0" smtClean="0">
                <a:latin typeface="+mn-lt"/>
              </a:rPr>
              <a:t>7</a:t>
            </a:r>
            <a:endParaRPr lang="en-US" sz="1000" dirty="0">
              <a:latin typeface="+mn-lt"/>
            </a:endParaRPr>
          </a:p>
        </p:txBody>
      </p:sp>
    </p:spTree>
    <p:custDataLst>
      <p:tags r:id="rId2"/>
    </p:custDataLst>
    <p:extLst>
      <p:ext uri="{BB962C8B-B14F-4D97-AF65-F5344CB8AC3E}">
        <p14:creationId xmlns:p14="http://schemas.microsoft.com/office/powerpoint/2010/main" val="920484698"/>
      </p:ext>
    </p:extLst>
  </p:cSld>
  <p:clrMapOvr>
    <a:masterClrMapping/>
  </p:clrMapOvr>
  <mc:AlternateContent xmlns:mc="http://schemas.openxmlformats.org/markup-compatibility/2006" xmlns:p14="http://schemas.microsoft.com/office/powerpoint/2010/main">
    <mc:Choice Requires="p14">
      <p:transition spd="slow" p14:dur="2000" advTm="87110"/>
    </mc:Choice>
    <mc:Fallback xmlns="">
      <p:transition spd="slow" advTm="8711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smtClean="0">
              <a:solidFill>
                <a:srgbClr val="4F6228"/>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304800" y="457200"/>
            <a:ext cx="8839200" cy="476250"/>
          </a:xfrm>
        </p:spPr>
        <p:txBody>
          <a:bodyPr/>
          <a:lstStyle/>
          <a:p>
            <a:pPr algn="l"/>
            <a:r>
              <a:rPr lang="en-US" sz="3200" b="1" dirty="0">
                <a:solidFill>
                  <a:srgbClr val="390BFB"/>
                </a:solidFill>
              </a:rPr>
              <a:t>Practice for SOL </a:t>
            </a:r>
            <a:r>
              <a:rPr lang="en-US" sz="3200" b="1" dirty="0" smtClean="0">
                <a:solidFill>
                  <a:srgbClr val="390BFB"/>
                </a:solidFill>
              </a:rPr>
              <a:t>A.2b</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943" name="Equation" r:id="rId5" imgW="114151" imgH="215619" progId="Equation.3">
                  <p:embed/>
                </p:oleObj>
              </mc:Choice>
              <mc:Fallback>
                <p:oleObj name="Equation" r:id="rId5" imgW="114151" imgH="215619" progId="Equation.3">
                  <p:embed/>
                  <p:pic>
                    <p:nvPicPr>
                      <p:cNvPr id="0" name="Picture 3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944" name="Equation" r:id="rId7" imgW="114151" imgH="215619" progId="Equation.3">
                  <p:embed/>
                </p:oleObj>
              </mc:Choice>
              <mc:Fallback>
                <p:oleObj name="Equation" r:id="rId7" imgW="114151" imgH="215619" progId="Equation.3">
                  <p:embed/>
                  <p:pic>
                    <p:nvPicPr>
                      <p:cNvPr id="0" name="Picture 3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945" name="Equation" r:id="rId8" imgW="114151" imgH="215619" progId="Equation.3">
                  <p:embed/>
                </p:oleObj>
              </mc:Choice>
              <mc:Fallback>
                <p:oleObj name="Equation" r:id="rId8" imgW="114151" imgH="215619" progId="Equation.3">
                  <p:embed/>
                  <p:pic>
                    <p:nvPicPr>
                      <p:cNvPr id="0" name="Picture 3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Box 62"/>
          <p:cNvSpPr txBox="1"/>
          <p:nvPr/>
        </p:nvSpPr>
        <p:spPr>
          <a:xfrm>
            <a:off x="384048" y="1373453"/>
            <a:ext cx="8759952" cy="4462760"/>
          </a:xfrm>
          <a:prstGeom prst="rect">
            <a:avLst/>
          </a:prstGeom>
          <a:noFill/>
        </p:spPr>
        <p:txBody>
          <a:bodyPr wrap="square" rtlCol="0">
            <a:spAutoFit/>
          </a:bodyPr>
          <a:lstStyle/>
          <a:p>
            <a:pPr marL="457200" indent="-457200"/>
            <a:r>
              <a:rPr lang="en-US" sz="2400" b="1" dirty="0" smtClean="0">
                <a:latin typeface="+mn-lt"/>
              </a:rPr>
              <a:t>1.  If            , find the quotient of                             and               .  </a:t>
            </a:r>
          </a:p>
          <a:p>
            <a:pPr marL="342900" indent="-342900">
              <a:buFont typeface="+mj-lt"/>
              <a:buAutoNum type="arabicPeriod"/>
            </a:pPr>
            <a:endParaRPr lang="en-US" sz="2400" b="1" dirty="0" smtClean="0">
              <a:latin typeface="+mn-lt"/>
            </a:endParaRPr>
          </a:p>
          <a:p>
            <a:pPr marL="342900" indent="-342900">
              <a:buFont typeface="+mj-lt"/>
              <a:buAutoNum type="arabicPeriod"/>
            </a:pPr>
            <a:endParaRPr lang="en-US" sz="2400" b="1" dirty="0" smtClean="0">
              <a:latin typeface="+mn-lt"/>
            </a:endParaRPr>
          </a:p>
          <a:p>
            <a:pPr marL="457200" indent="-457200">
              <a:buFont typeface="+mj-lt"/>
              <a:buAutoNum type="arabicPeriod" startAt="2"/>
            </a:pPr>
            <a:r>
              <a:rPr lang="en-US" sz="2400" b="1" dirty="0" smtClean="0">
                <a:latin typeface="+mn-lt"/>
              </a:rPr>
              <a:t>Simplify, if            :</a:t>
            </a:r>
          </a:p>
          <a:p>
            <a:pPr marL="457200" indent="-457200">
              <a:buFont typeface="+mj-lt"/>
              <a:buAutoNum type="arabicPeriod" startAt="2"/>
            </a:pPr>
            <a:endParaRPr lang="en-US" sz="2400" b="1" dirty="0" smtClean="0">
              <a:latin typeface="+mn-lt"/>
            </a:endParaRPr>
          </a:p>
          <a:p>
            <a:pPr marL="457200" indent="-457200">
              <a:buFont typeface="+mj-lt"/>
              <a:buAutoNum type="arabicPeriod" startAt="2"/>
            </a:pPr>
            <a:endParaRPr lang="en-US" sz="2400" b="1" dirty="0" smtClean="0">
              <a:latin typeface="+mn-lt"/>
            </a:endParaRPr>
          </a:p>
          <a:p>
            <a:pPr marL="457200" indent="-457200">
              <a:buFont typeface="+mj-lt"/>
              <a:buAutoNum type="arabicPeriod" startAt="2"/>
            </a:pPr>
            <a:r>
              <a:rPr lang="en-US" sz="2400" b="1" dirty="0" smtClean="0">
                <a:latin typeface="+mn-lt"/>
              </a:rPr>
              <a:t>Which polynomial is equivalent to this expression                         if                </a:t>
            </a:r>
          </a:p>
          <a:p>
            <a:pPr marL="457200" indent="-457200">
              <a:buFont typeface="+mj-lt"/>
              <a:buAutoNum type="arabicPeriod" startAt="2"/>
            </a:pPr>
            <a:endParaRPr lang="en-US" sz="2400" b="1" dirty="0" smtClean="0">
              <a:latin typeface="+mn-lt"/>
            </a:endParaRPr>
          </a:p>
          <a:p>
            <a:pPr marL="457200" indent="-457200"/>
            <a:endParaRPr lang="en-US" sz="2400" b="1" dirty="0" smtClean="0">
              <a:latin typeface="+mn-lt"/>
            </a:endParaRPr>
          </a:p>
          <a:p>
            <a:pPr marL="457200" indent="-457200"/>
            <a:r>
              <a:rPr lang="en-US" sz="2400" b="1" dirty="0" smtClean="0">
                <a:latin typeface="+mn-lt"/>
              </a:rPr>
              <a:t> a.                         b.                         c.                         d.</a:t>
            </a:r>
          </a:p>
          <a:p>
            <a:pPr marL="342900" indent="-3429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a:t>
            </a:r>
            <a:endParaRPr lang="en-US" sz="1000" dirty="0">
              <a:latin typeface="+mn-lt"/>
            </a:endParaRPr>
          </a:p>
        </p:txBody>
      </p: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68" name="Picture 10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38550" y="2322135"/>
            <a:ext cx="1333500" cy="733425"/>
          </a:xfrm>
          <a:prstGeom prst="rect">
            <a:avLst/>
          </a:prstGeom>
          <a:noFill/>
        </p:spPr>
      </p:pic>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77" name="Picture 1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650700" y="1439989"/>
            <a:ext cx="1619250" cy="390525"/>
          </a:xfrm>
          <a:prstGeom prst="rect">
            <a:avLst/>
          </a:prstGeom>
          <a:noFill/>
        </p:spPr>
      </p:pic>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80" name="Picture 1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15461" y="1444751"/>
            <a:ext cx="828675" cy="381000"/>
          </a:xfrm>
          <a:prstGeom prst="rect">
            <a:avLst/>
          </a:prstGeom>
          <a:noFill/>
        </p:spPr>
      </p:pic>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0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65820" y="2520577"/>
            <a:ext cx="714375" cy="381000"/>
          </a:xfrm>
          <a:prstGeom prst="rect">
            <a:avLst/>
          </a:prstGeom>
          <a:noFill/>
        </p:spPr>
      </p:pic>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65" name="Picture 10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223962" y="3996582"/>
            <a:ext cx="923925" cy="381000"/>
          </a:xfrm>
          <a:prstGeom prst="rect">
            <a:avLst/>
          </a:prstGeom>
          <a:noFill/>
        </p:spPr>
      </p:pic>
      <p:sp>
        <p:nvSpPr>
          <p:cNvPr id="23"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0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10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324725" y="3480660"/>
            <a:ext cx="1657350" cy="733425"/>
          </a:xfrm>
          <a:prstGeom prst="rect">
            <a:avLst/>
          </a:prstGeom>
          <a:noFill/>
        </p:spPr>
      </p:pic>
      <p:pic>
        <p:nvPicPr>
          <p:cNvPr id="26" name="Picture 109"/>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813554" y="5106873"/>
            <a:ext cx="1057275" cy="381000"/>
          </a:xfrm>
          <a:prstGeom prst="rect">
            <a:avLst/>
          </a:prstGeom>
          <a:noFill/>
        </p:spPr>
      </p:pic>
      <p:pic>
        <p:nvPicPr>
          <p:cNvPr id="27" name="Picture 10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987114" y="5137413"/>
            <a:ext cx="847725" cy="381000"/>
          </a:xfrm>
          <a:prstGeom prst="rect">
            <a:avLst/>
          </a:prstGeom>
          <a:noFill/>
        </p:spPr>
      </p:pic>
      <p:pic>
        <p:nvPicPr>
          <p:cNvPr id="62571" name="Picture 10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080195" y="5144237"/>
            <a:ext cx="847725" cy="381000"/>
          </a:xfrm>
          <a:prstGeom prst="rect">
            <a:avLst/>
          </a:prstGeom>
          <a:noFill/>
        </p:spPr>
      </p:pic>
      <p:pic>
        <p:nvPicPr>
          <p:cNvPr id="28" name="Picture 106"/>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827425" y="5106873"/>
            <a:ext cx="1057275" cy="381000"/>
          </a:xfrm>
          <a:prstGeom prst="rect">
            <a:avLst/>
          </a:prstGeom>
          <a:noFill/>
        </p:spPr>
      </p:pic>
      <p:sp>
        <p:nvSpPr>
          <p:cNvPr id="29"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1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0" name="Rectangle 113"/>
          <p:cNvSpPr>
            <a:spLocks noChangeArrowheads="1"/>
          </p:cNvSpPr>
          <p:nvPr/>
        </p:nvSpPr>
        <p:spPr bwMode="auto">
          <a:xfrm>
            <a:off x="0" y="2514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1" name="Rectangle 114"/>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73" name="Rectangle 30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772" name="Picture 308"/>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1072406" y="1283144"/>
            <a:ext cx="677143" cy="668571"/>
          </a:xfrm>
          <a:prstGeom prst="rect">
            <a:avLst/>
          </a:prstGeom>
          <a:noFill/>
        </p:spPr>
      </p:pic>
      <p:sp>
        <p:nvSpPr>
          <p:cNvPr id="62774" name="Rectangle 310"/>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7734"/>
    </mc:Choice>
    <mc:Fallback xmlns="">
      <p:transition spd="slow" advTm="2773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
            <a:ext cx="8839200" cy="1143000"/>
          </a:xfrm>
        </p:spPr>
        <p:txBody>
          <a:bodyPr/>
          <a:lstStyle/>
          <a:p>
            <a:pPr algn="l"/>
            <a:r>
              <a:rPr lang="en-US" sz="3200" b="1" smtClean="0">
                <a:solidFill>
                  <a:srgbClr val="0033CC"/>
                </a:solidFill>
              </a:rPr>
              <a:t>Practice </a:t>
            </a:r>
            <a:r>
              <a:rPr lang="en-US" sz="3200" b="1" dirty="0" smtClean="0">
                <a:solidFill>
                  <a:srgbClr val="0033CC"/>
                </a:solidFill>
              </a:rPr>
              <a:t>for SOL A.2b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7278"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7279"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7280"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Box 62"/>
          <p:cNvSpPr txBox="1"/>
          <p:nvPr/>
        </p:nvSpPr>
        <p:spPr>
          <a:xfrm>
            <a:off x="114300" y="1491734"/>
            <a:ext cx="9029700" cy="3785652"/>
          </a:xfrm>
          <a:prstGeom prst="rect">
            <a:avLst/>
          </a:prstGeom>
          <a:noFill/>
        </p:spPr>
        <p:txBody>
          <a:bodyPr wrap="square" rtlCol="0">
            <a:spAutoFit/>
          </a:bodyPr>
          <a:lstStyle/>
          <a:p>
            <a:pPr marL="342900" indent="-342900"/>
            <a:r>
              <a:rPr lang="en-US" sz="2400" b="1" dirty="0" smtClean="0">
                <a:latin typeface="+mn-lt"/>
              </a:rPr>
              <a:t>a.  Find the quotient of                                     and                 .  </a:t>
            </a:r>
          </a:p>
          <a:p>
            <a:pPr marL="342900" indent="-342900">
              <a:buAutoNum type="alphaLcParenR"/>
            </a:pPr>
            <a:endParaRPr lang="en-US" sz="2400" b="1" dirty="0" smtClean="0">
              <a:latin typeface="+mn-lt"/>
            </a:endParaRPr>
          </a:p>
          <a:p>
            <a:pPr marL="342900" indent="-342900">
              <a:buAutoNum type="alphaLcParenR"/>
            </a:pPr>
            <a:endParaRPr lang="en-US" sz="2400" b="1" dirty="0" smtClean="0">
              <a:latin typeface="+mn-lt"/>
            </a:endParaRPr>
          </a:p>
          <a:p>
            <a:pPr marL="342900" indent="-342900"/>
            <a:r>
              <a:rPr lang="en-US" sz="2400" b="1" dirty="0" smtClean="0">
                <a:latin typeface="+mn-lt"/>
              </a:rPr>
              <a:t>b.  Simplify the following expression.  Assume the denominator does not equal zero.</a:t>
            </a:r>
          </a:p>
          <a:p>
            <a:pPr marL="342900" indent="-342900">
              <a:buAutoNum type="alphaLcParenR"/>
            </a:pPr>
            <a:endParaRPr lang="en-US" sz="2400" b="1" dirty="0" smtClean="0">
              <a:latin typeface="+mn-lt"/>
            </a:endParaRPr>
          </a:p>
          <a:p>
            <a:pPr marL="342900" indent="-342900">
              <a:buAutoNum type="alphaLcParenR"/>
            </a:pPr>
            <a:endParaRPr lang="en-US" sz="2400" b="1" dirty="0" smtClean="0">
              <a:latin typeface="+mn-lt"/>
            </a:endParaRPr>
          </a:p>
          <a:p>
            <a:pPr marL="342900" indent="-342900">
              <a:buAutoNum type="alphaLcParenR"/>
            </a:pPr>
            <a:endParaRPr lang="en-US" sz="2400" b="1" dirty="0" smtClean="0">
              <a:latin typeface="+mn-lt"/>
            </a:endParaRPr>
          </a:p>
          <a:p>
            <a:pPr marL="342900" indent="-342900">
              <a:buAutoNum type="alphaLcParenR"/>
            </a:pPr>
            <a:endParaRPr lang="en-US" sz="2400" b="1" dirty="0" smtClean="0">
              <a:latin typeface="+mn-lt"/>
            </a:endParaRPr>
          </a:p>
          <a:p>
            <a:pPr marL="342900" indent="-342900"/>
            <a:r>
              <a:rPr lang="en-US" sz="2400" b="1" dirty="0" smtClean="0">
                <a:latin typeface="+mn-lt"/>
              </a:rPr>
              <a:t>c.  Simplify :  </a:t>
            </a:r>
            <a:endParaRPr lang="en-US" sz="24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1"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00400" y="1544955"/>
            <a:ext cx="2323022" cy="452378"/>
          </a:xfrm>
          <a:prstGeom prst="rect">
            <a:avLst/>
          </a:prstGeom>
          <a:noFill/>
        </p:spPr>
      </p:pic>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3" name="Picture 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48400" y="1550572"/>
            <a:ext cx="1057275" cy="371789"/>
          </a:xfrm>
          <a:prstGeom prst="rect">
            <a:avLst/>
          </a:prstGeom>
          <a:noFill/>
        </p:spPr>
      </p:pic>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5" name="Picture 2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312795" y="3309937"/>
            <a:ext cx="1855636" cy="759124"/>
          </a:xfrm>
          <a:prstGeom prst="rect">
            <a:avLst/>
          </a:prstGeom>
          <a:noFill/>
        </p:spPr>
      </p:pic>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88" name="Picture 2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993189" y="4815940"/>
            <a:ext cx="3218510" cy="472559"/>
          </a:xfrm>
          <a:prstGeom prst="rect">
            <a:avLst/>
          </a:prstGeom>
          <a:noFill/>
        </p:spPr>
      </p:pic>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8</a:t>
            </a:r>
            <a:endParaRPr lang="en-US" sz="1000" dirty="0">
              <a:latin typeface="+mn-lt"/>
            </a:endParaRPr>
          </a:p>
        </p:txBody>
      </p:sp>
    </p:spTree>
    <p:custDataLst>
      <p:tags r:id="rId2"/>
    </p:custDataLst>
    <p:extLst>
      <p:ext uri="{BB962C8B-B14F-4D97-AF65-F5344CB8AC3E}">
        <p14:creationId xmlns:p14="http://schemas.microsoft.com/office/powerpoint/2010/main" val="1950432949"/>
      </p:ext>
    </p:extLst>
  </p:cSld>
  <p:clrMapOvr>
    <a:masterClrMapping/>
  </p:clrMapOvr>
  <mc:AlternateContent xmlns:mc="http://schemas.openxmlformats.org/markup-compatibility/2006" xmlns:p14="http://schemas.microsoft.com/office/powerpoint/2010/main">
    <mc:Choice Requires="p14">
      <p:transition spd="slow" p14:dur="2000" advTm="35371"/>
    </mc:Choice>
    <mc:Fallback xmlns="">
      <p:transition spd="slow" advTm="353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29092" y="1095042"/>
            <a:ext cx="8153400" cy="4525963"/>
          </a:xfrm>
        </p:spPr>
        <p:txBody>
          <a:bodyPr/>
          <a:lstStyle/>
          <a:p>
            <a:pPr marL="0" eaLnBrk="1" hangingPunct="1">
              <a:buFont typeface="Wingdings 2" pitchFamily="18" charset="2"/>
              <a:buNone/>
            </a:pPr>
            <a:endParaRPr lang="en-US" sz="2400" b="1" dirty="0" smtClean="0">
              <a:solidFill>
                <a:srgbClr val="6600FF"/>
              </a:solidFill>
            </a:endParaRPr>
          </a:p>
          <a:p>
            <a:pPr marL="114300" indent="-457200" eaLnBrk="1" hangingPunct="1">
              <a:buFont typeface="Wingdings 2" pitchFamily="18" charset="2"/>
              <a:buAutoNum type="arabicPeriod"/>
            </a:pPr>
            <a:r>
              <a:rPr lang="en-US" sz="2400" b="1" dirty="0" smtClean="0"/>
              <a:t>Identify one of the factors of                               when it is </a:t>
            </a:r>
          </a:p>
          <a:p>
            <a:pPr marL="114300" indent="-457200" eaLnBrk="1" hangingPunct="1">
              <a:buNone/>
            </a:pPr>
            <a:r>
              <a:rPr lang="en-US" sz="2400" b="1" dirty="0" smtClean="0"/>
              <a:t>       completely factored.</a:t>
            </a:r>
          </a:p>
          <a:p>
            <a:pPr marL="0" eaLnBrk="1" hangingPunct="1">
              <a:buFont typeface="Wingdings 2" pitchFamily="18" charset="2"/>
              <a:buNone/>
            </a:pPr>
            <a:r>
              <a:rPr lang="en-US" sz="2400" b="1" dirty="0" smtClean="0"/>
              <a:t>       a.                       b.                       c.                       d.</a:t>
            </a:r>
          </a:p>
          <a:p>
            <a:pPr marL="114300" indent="-457200" eaLnBrk="1" hangingPunct="1">
              <a:buFont typeface="+mj-lt"/>
              <a:buAutoNum type="alphaLcPeriod"/>
            </a:pPr>
            <a:endParaRPr lang="en-US" sz="2400" b="1" dirty="0" smtClean="0">
              <a:solidFill>
                <a:srgbClr val="6600FF"/>
              </a:solidFill>
            </a:endParaRPr>
          </a:p>
          <a:p>
            <a:pPr marL="114300" indent="-457200" eaLnBrk="1" hangingPunct="1">
              <a:buFont typeface="+mj-lt"/>
              <a:buAutoNum type="alphaLcPeriod"/>
            </a:pPr>
            <a:endParaRPr lang="en-US" sz="2400" b="1" dirty="0" smtClean="0">
              <a:solidFill>
                <a:srgbClr val="6600FF"/>
              </a:solidFill>
            </a:endParaRPr>
          </a:p>
          <a:p>
            <a:pPr marL="114300" indent="-457200" eaLnBrk="1" hangingPunct="1">
              <a:buAutoNum type="arabicPeriod" startAt="2"/>
            </a:pPr>
            <a:r>
              <a:rPr lang="en-US" sz="2400" b="1" dirty="0" smtClean="0"/>
              <a:t>Identify one of the factors of                              when it is</a:t>
            </a:r>
          </a:p>
          <a:p>
            <a:pPr marL="114300" indent="-457200" eaLnBrk="1" hangingPunct="1">
              <a:buNone/>
            </a:pPr>
            <a:r>
              <a:rPr lang="en-US" sz="2400" b="1" dirty="0" smtClean="0"/>
              <a:t>       completely factored.</a:t>
            </a:r>
          </a:p>
          <a:p>
            <a:pPr marL="0" eaLnBrk="1" hangingPunct="1">
              <a:buNone/>
            </a:pPr>
            <a:r>
              <a:rPr lang="en-US" sz="2400" b="1" dirty="0" smtClean="0"/>
              <a:t>       a.                       b.                       c.                       d.</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19336" y="0"/>
            <a:ext cx="8839200" cy="1143000"/>
          </a:xfrm>
        </p:spPr>
        <p:txBody>
          <a:bodyPr/>
          <a:lstStyle/>
          <a:p>
            <a:pPr algn="l"/>
            <a:r>
              <a:rPr lang="en-US" sz="3200" b="1" dirty="0" smtClean="0">
                <a:solidFill>
                  <a:srgbClr val="390BFB"/>
                </a:solidFill>
              </a:rPr>
              <a:t>Practice for SOL A.2c</a:t>
            </a:r>
            <a:endParaRPr lang="en-US" sz="3200" b="1" dirty="0">
              <a:solidFill>
                <a:srgbClr val="390BFB"/>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4687" name="Equation" r:id="rId5" imgW="114151" imgH="215619" progId="Equation.3">
                  <p:embed/>
                </p:oleObj>
              </mc:Choice>
              <mc:Fallback>
                <p:oleObj name="Equation" r:id="rId5" imgW="114151" imgH="215619" progId="Equation.3">
                  <p:embed/>
                  <p:pic>
                    <p:nvPicPr>
                      <p:cNvPr id="0" name="Picture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4688" name="Equation" r:id="rId7" imgW="114151" imgH="215619" progId="Equation.3">
                  <p:embed/>
                </p:oleObj>
              </mc:Choice>
              <mc:Fallback>
                <p:oleObj name="Equation" r:id="rId7" imgW="114151" imgH="215619" progId="Equation.3">
                  <p:embed/>
                  <p:pic>
                    <p:nvPicPr>
                      <p:cNvPr id="0" name="Picture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4689" name="Equation" r:id="rId8" imgW="114151" imgH="215619" progId="Equation.3">
                  <p:embed/>
                </p:oleObj>
              </mc:Choice>
              <mc:Fallback>
                <p:oleObj name="Equation" r:id="rId8" imgW="114151" imgH="215619" progId="Equation.3">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3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5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5" name="Rectangle 7"/>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 name="TextBox 10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5</a:t>
            </a:r>
            <a:endParaRPr lang="en-US" sz="1000" dirty="0">
              <a:latin typeface="+mn-lt"/>
            </a:endParaRPr>
          </a:p>
        </p:txBody>
      </p:sp>
      <p:sp>
        <p:nvSpPr>
          <p:cNvPr id="3543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1" name="Rectangle 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1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6800" y="2515486"/>
            <a:ext cx="1057275" cy="381000"/>
          </a:xfrm>
          <a:prstGeom prst="rect">
            <a:avLst/>
          </a:prstGeom>
          <a:noFill/>
        </p:spPr>
      </p:pic>
      <p:sp>
        <p:nvSpPr>
          <p:cNvPr id="35431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1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2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4323"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2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24"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438936" y="3776209"/>
            <a:ext cx="1619250" cy="390525"/>
          </a:xfrm>
          <a:prstGeom prst="rect">
            <a:avLst/>
          </a:prstGeom>
          <a:noFill/>
        </p:spPr>
      </p:pic>
      <p:sp>
        <p:nvSpPr>
          <p:cNvPr id="354326" name="Rectangle 22"/>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2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27" name="Picture 2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710112" y="4724400"/>
            <a:ext cx="895350" cy="381000"/>
          </a:xfrm>
          <a:prstGeom prst="rect">
            <a:avLst/>
          </a:prstGeom>
          <a:noFill/>
        </p:spPr>
      </p:pic>
      <p:sp>
        <p:nvSpPr>
          <p:cNvPr id="354329" name="Rectangle 2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3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30" name="Picture 2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910392" y="4724400"/>
            <a:ext cx="1057275" cy="381000"/>
          </a:xfrm>
          <a:prstGeom prst="rect">
            <a:avLst/>
          </a:prstGeom>
          <a:noFill/>
        </p:spPr>
      </p:pic>
      <p:sp>
        <p:nvSpPr>
          <p:cNvPr id="354332" name="Rectangle 2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3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33" name="Picture 2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066800" y="4724400"/>
            <a:ext cx="895350" cy="381000"/>
          </a:xfrm>
          <a:prstGeom prst="rect">
            <a:avLst/>
          </a:prstGeom>
          <a:noFill/>
        </p:spPr>
      </p:pic>
      <p:sp>
        <p:nvSpPr>
          <p:cNvPr id="354335" name="Rectangle 3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433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4336" name="Picture 3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465502" y="4724400"/>
            <a:ext cx="1057275" cy="381000"/>
          </a:xfrm>
          <a:prstGeom prst="rect">
            <a:avLst/>
          </a:prstGeom>
          <a:noFill/>
        </p:spPr>
      </p:pic>
      <p:sp>
        <p:nvSpPr>
          <p:cNvPr id="354338" name="Rectangle 3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505544" y="1586779"/>
            <a:ext cx="1757143" cy="385714"/>
          </a:xfrm>
          <a:prstGeom prst="rect">
            <a:avLst/>
          </a:prstGeom>
          <a:noFill/>
        </p:spPr>
      </p:pic>
      <p:sp>
        <p:nvSpPr>
          <p:cNvPr id="19" name="Rectangle 10"/>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910392" y="2477386"/>
            <a:ext cx="895350" cy="381000"/>
          </a:xfrm>
          <a:prstGeom prst="rect">
            <a:avLst/>
          </a:prstGeom>
          <a:noFill/>
        </p:spPr>
      </p:pic>
      <p:sp>
        <p:nvSpPr>
          <p:cNvPr id="22"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1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506303" y="2477386"/>
            <a:ext cx="895350" cy="381000"/>
          </a:xfrm>
          <a:prstGeom prst="rect">
            <a:avLst/>
          </a:prstGeom>
          <a:noFill/>
        </p:spPr>
      </p:pic>
      <p:sp>
        <p:nvSpPr>
          <p:cNvPr id="25"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629150" y="2505528"/>
            <a:ext cx="1057275" cy="381000"/>
          </a:xfrm>
          <a:prstGeom prst="rect">
            <a:avLst/>
          </a:prstGeom>
          <a:noFill/>
        </p:spPr>
      </p:pic>
      <p:sp>
        <p:nvSpPr>
          <p:cNvPr id="28"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54618"/>
    </mc:Choice>
    <mc:Fallback xmlns="">
      <p:transition spd="slow" advTm="5461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t>Identify all of the factors of                              when it is completely factored.</a:t>
            </a: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9525" y="19050"/>
            <a:ext cx="8839200" cy="1143000"/>
          </a:xfrm>
        </p:spPr>
        <p:txBody>
          <a:bodyPr/>
          <a:lstStyle/>
          <a:p>
            <a:pPr algn="l"/>
            <a:r>
              <a:rPr lang="en-US" sz="3200" b="1" dirty="0" smtClean="0">
                <a:solidFill>
                  <a:srgbClr val="0033CC"/>
                </a:solidFill>
              </a:rPr>
              <a:t>Practice for SOL A.2c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8302"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8303"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8304"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7" name="Rectangle 2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3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5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5" name="Rectangle 7"/>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0536"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343400" y="2025650"/>
            <a:ext cx="1345126" cy="471487"/>
          </a:xfrm>
          <a:prstGeom prst="rect">
            <a:avLst/>
          </a:prstGeom>
          <a:noFill/>
        </p:spPr>
      </p:pic>
      <p:sp>
        <p:nvSpPr>
          <p:cNvPr id="15053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1" name="Rectangle 13"/>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0550" name="Picture 2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171698" y="3432678"/>
            <a:ext cx="5219701" cy="423556"/>
          </a:xfrm>
          <a:prstGeom prst="rect">
            <a:avLst/>
          </a:prstGeom>
          <a:noFill/>
        </p:spPr>
      </p:pic>
      <p:sp>
        <p:nvSpPr>
          <p:cNvPr id="1505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0552" name="Picture 2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57449" y="4609523"/>
            <a:ext cx="4648200" cy="438997"/>
          </a:xfrm>
          <a:prstGeom prst="rect">
            <a:avLst/>
          </a:prstGeom>
          <a:noFill/>
        </p:spPr>
      </p:pic>
      <p:sp>
        <p:nvSpPr>
          <p:cNvPr id="106" name="TextBox 10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9</a:t>
            </a:r>
            <a:endParaRPr lang="en-US" sz="1000" dirty="0">
              <a:latin typeface="+mn-lt"/>
            </a:endParaRPr>
          </a:p>
        </p:txBody>
      </p:sp>
    </p:spTree>
    <p:custDataLst>
      <p:tags r:id="rId2"/>
    </p:custDataLst>
    <p:extLst>
      <p:ext uri="{BB962C8B-B14F-4D97-AF65-F5344CB8AC3E}">
        <p14:creationId xmlns:p14="http://schemas.microsoft.com/office/powerpoint/2010/main" val="1295947335"/>
      </p:ext>
    </p:extLst>
  </p:cSld>
  <p:clrMapOvr>
    <a:masterClrMapping/>
  </p:clrMapOvr>
  <mc:AlternateContent xmlns:mc="http://schemas.openxmlformats.org/markup-compatibility/2006" xmlns:p14="http://schemas.microsoft.com/office/powerpoint/2010/main">
    <mc:Choice Requires="p14">
      <p:transition spd="slow" p14:dur="2000" advTm="51098"/>
    </mc:Choice>
    <mc:Fallback xmlns="">
      <p:transition spd="slow" advTm="5109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2"/>
            <a:ext cx="8229600" cy="1143000"/>
          </a:xfrm>
        </p:spPr>
        <p:txBody>
          <a:bodyPr/>
          <a:lstStyle/>
          <a:p>
            <a:pPr algn="l"/>
            <a:r>
              <a:rPr lang="en-US" sz="3200" b="1" smtClean="0">
                <a:solidFill>
                  <a:srgbClr val="0033CC"/>
                </a:solidFill>
              </a:rPr>
              <a:t>Practice </a:t>
            </a:r>
            <a:r>
              <a:rPr lang="en-US" sz="3200" b="1" dirty="0">
                <a:solidFill>
                  <a:srgbClr val="0033CC"/>
                </a:solidFill>
              </a:rPr>
              <a:t>for SOL A.2c</a:t>
            </a:r>
            <a:endParaRPr lang="en-US" sz="3200" dirty="0"/>
          </a:p>
        </p:txBody>
      </p:sp>
      <p:sp>
        <p:nvSpPr>
          <p:cNvPr id="3" name="Content Placeholder 2"/>
          <p:cNvSpPr>
            <a:spLocks noGrp="1"/>
          </p:cNvSpPr>
          <p:nvPr>
            <p:ph idx="1"/>
          </p:nvPr>
        </p:nvSpPr>
        <p:spPr>
          <a:xfrm>
            <a:off x="468086" y="1371600"/>
            <a:ext cx="8229600" cy="4525963"/>
          </a:xfrm>
        </p:spPr>
        <p:txBody>
          <a:bodyPr/>
          <a:lstStyle/>
          <a:p>
            <a:pPr marL="0" indent="0">
              <a:buNone/>
            </a:pPr>
            <a:r>
              <a:rPr lang="en-US" sz="2400" b="1" dirty="0" smtClean="0">
                <a:cs typeface="Arial" pitchFamily="34" charset="0"/>
              </a:rPr>
              <a:t>Using </a:t>
            </a:r>
            <a:r>
              <a:rPr lang="en-US" sz="2400" b="1" dirty="0">
                <a:cs typeface="Arial" pitchFamily="34" charset="0"/>
              </a:rPr>
              <a:t>two of the factors shown, create a possible equation for the graphed relation.</a:t>
            </a:r>
          </a:p>
          <a:p>
            <a:pPr marL="0" indent="0">
              <a:buNone/>
            </a:pPr>
            <a:endParaRPr lang="en-US" sz="2400" dirty="0"/>
          </a:p>
        </p:txBody>
      </p:sp>
      <p:pic>
        <p:nvPicPr>
          <p:cNvPr id="6" name="Picture 5"/>
          <p:cNvPicPr>
            <a:picLocks noChangeAspect="1" noChangeArrowheads="1"/>
          </p:cNvPicPr>
          <p:nvPr/>
        </p:nvPicPr>
        <p:blipFill>
          <a:blip r:embed="rId4" cstate="print"/>
          <a:srcRect/>
          <a:stretch>
            <a:fillRect/>
          </a:stretch>
        </p:blipFill>
        <p:spPr bwMode="auto">
          <a:xfrm>
            <a:off x="874731" y="2478046"/>
            <a:ext cx="4397693" cy="2974658"/>
          </a:xfrm>
          <a:prstGeom prst="rect">
            <a:avLst/>
          </a:prstGeom>
          <a:noFill/>
          <a:ln w="9525">
            <a:noFill/>
            <a:miter lim="800000"/>
            <a:headEnd/>
            <a:tailEnd/>
          </a:ln>
        </p:spPr>
      </p:pic>
      <p:pic>
        <p:nvPicPr>
          <p:cNvPr id="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02255" y="3048000"/>
            <a:ext cx="2743664" cy="414138"/>
          </a:xfrm>
          <a:prstGeom prst="rect">
            <a:avLst/>
          </a:prstGeom>
          <a:noFill/>
        </p:spPr>
      </p:pic>
      <p:pic>
        <p:nvPicPr>
          <p:cNvPr id="8"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04937" y="5897563"/>
            <a:ext cx="6150602" cy="350837"/>
          </a:xfrm>
          <a:prstGeom prst="rect">
            <a:avLst/>
          </a:prstGeom>
          <a:noFill/>
        </p:spPr>
      </p:pic>
    </p:spTree>
    <p:custDataLst>
      <p:tags r:id="rId1"/>
    </p:custDataLst>
    <p:extLst>
      <p:ext uri="{BB962C8B-B14F-4D97-AF65-F5344CB8AC3E}">
        <p14:creationId xmlns:p14="http://schemas.microsoft.com/office/powerpoint/2010/main" val="518051652"/>
      </p:ext>
    </p:extLst>
  </p:cSld>
  <p:clrMapOvr>
    <a:masterClrMapping/>
  </p:clrMapOvr>
  <mc:AlternateContent xmlns:mc="http://schemas.openxmlformats.org/markup-compatibility/2006" xmlns:p14="http://schemas.microsoft.com/office/powerpoint/2010/main">
    <mc:Choice Requires="p14">
      <p:transition spd="slow" p14:dur="2000" advTm="42493"/>
    </mc:Choice>
    <mc:Fallback xmlns="">
      <p:transition spd="slow" advTm="4249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1074737"/>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t>A polynomial function has zeros at              and             .  Which function could be this polynomial function?</a:t>
            </a:r>
          </a:p>
          <a:p>
            <a:pPr marL="114300" indent="-457200" eaLnBrk="1" hangingPunct="1">
              <a:lnSpc>
                <a:spcPct val="150000"/>
              </a:lnSpc>
              <a:buFont typeface="+mj-lt"/>
              <a:buAutoNum type="alphaLcPeriod"/>
            </a:pPr>
            <a:r>
              <a:rPr lang="en-US" sz="2400" b="1" dirty="0" smtClean="0"/>
              <a:t> </a:t>
            </a:r>
          </a:p>
          <a:p>
            <a:pPr marL="114300" indent="-457200" eaLnBrk="1" hangingPunct="1">
              <a:lnSpc>
                <a:spcPct val="150000"/>
              </a:lnSpc>
              <a:buFont typeface="+mj-lt"/>
              <a:buAutoNum type="alphaLcPeriod"/>
            </a:pPr>
            <a:r>
              <a:rPr lang="en-US" sz="2400" b="1" dirty="0" smtClean="0"/>
              <a:t> </a:t>
            </a:r>
          </a:p>
          <a:p>
            <a:pPr marL="114300" indent="-457200" eaLnBrk="1" hangingPunct="1">
              <a:lnSpc>
                <a:spcPct val="150000"/>
              </a:lnSpc>
              <a:buFont typeface="+mj-lt"/>
              <a:buAutoNum type="alphaLcPeriod"/>
            </a:pPr>
            <a:r>
              <a:rPr lang="en-US" sz="2400" b="1" dirty="0" smtClean="0"/>
              <a:t> </a:t>
            </a:r>
          </a:p>
          <a:p>
            <a:pPr marL="114300" indent="-457200" eaLnBrk="1" hangingPunct="1">
              <a:lnSpc>
                <a:spcPct val="150000"/>
              </a:lnSpc>
              <a:buFont typeface="+mj-lt"/>
              <a:buAutoNum type="alphaLcPeriod"/>
            </a:pPr>
            <a:r>
              <a:rPr lang="en-US" sz="2400" b="1" dirty="0" smtClean="0"/>
              <a:t> </a:t>
            </a:r>
          </a:p>
          <a:p>
            <a:pPr marL="114300" indent="-457200" eaLnBrk="1" hangingPunct="1">
              <a:buFont typeface="+mj-lt"/>
              <a:buAutoNum type="alphaLcPeriod"/>
            </a:pPr>
            <a:endParaRPr lang="en-US" sz="2400" b="1" dirty="0" smtClean="0"/>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0" y="18550"/>
            <a:ext cx="8839200" cy="1143000"/>
          </a:xfrm>
        </p:spPr>
        <p:txBody>
          <a:bodyPr/>
          <a:lstStyle/>
          <a:p>
            <a:pPr algn="l"/>
            <a:r>
              <a:rPr lang="en-US" sz="3200" b="1" dirty="0" smtClean="0">
                <a:solidFill>
                  <a:srgbClr val="390BFB"/>
                </a:solidFill>
              </a:rPr>
              <a:t>Practice for SOL A.2c</a:t>
            </a:r>
            <a:endParaRPr lang="en-US" sz="3200" b="1" dirty="0">
              <a:solidFill>
                <a:srgbClr val="390BFB"/>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6607" name="Equation" r:id="rId5" imgW="114151" imgH="215619" progId="Equation.3">
                  <p:embed/>
                </p:oleObj>
              </mc:Choice>
              <mc:Fallback>
                <p:oleObj name="Equation" r:id="rId5" imgW="114151" imgH="215619" progId="Equation.3">
                  <p:embed/>
                  <p:pic>
                    <p:nvPicPr>
                      <p:cNvPr id="0" name="Picture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6608" name="Equation" r:id="rId7" imgW="114151" imgH="215619" progId="Equation.3">
                  <p:embed/>
                </p:oleObj>
              </mc:Choice>
              <mc:Fallback>
                <p:oleObj name="Equation" r:id="rId7" imgW="114151" imgH="215619" progId="Equation.3">
                  <p:embed/>
                  <p:pic>
                    <p:nvPicPr>
                      <p:cNvPr id="0" name="Picture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6609" name="Equation" r:id="rId8" imgW="114151" imgH="215619" progId="Equation.3">
                  <p:embed/>
                </p:oleObj>
              </mc:Choice>
              <mc:Fallback>
                <p:oleObj name="Equation" r:id="rId8" imgW="114151" imgH="215619" progId="Equation.3">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3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4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85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5" name="Rectangle 7"/>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3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 name="TextBox 10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6</a:t>
            </a:r>
            <a:endParaRPr lang="en-US" sz="1000" dirty="0">
              <a:latin typeface="+mn-lt"/>
            </a:endParaRPr>
          </a:p>
        </p:txBody>
      </p:sp>
      <p:sp>
        <p:nvSpPr>
          <p:cNvPr id="4362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29"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14400" y="3760069"/>
            <a:ext cx="2705100" cy="381000"/>
          </a:xfrm>
          <a:prstGeom prst="rect">
            <a:avLst/>
          </a:prstGeom>
          <a:noFill/>
        </p:spPr>
      </p:pic>
      <p:sp>
        <p:nvSpPr>
          <p:cNvPr id="43623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62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3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20496" y="4350619"/>
            <a:ext cx="2705100" cy="381000"/>
          </a:xfrm>
          <a:prstGeom prst="rect">
            <a:avLst/>
          </a:prstGeom>
          <a:noFill/>
        </p:spPr>
      </p:pic>
      <p:sp>
        <p:nvSpPr>
          <p:cNvPr id="43623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62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35"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3128954"/>
            <a:ext cx="2705100" cy="381000"/>
          </a:xfrm>
          <a:prstGeom prst="rect">
            <a:avLst/>
          </a:prstGeom>
          <a:noFill/>
        </p:spPr>
      </p:pic>
      <p:sp>
        <p:nvSpPr>
          <p:cNvPr id="43623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62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38"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43100" y="2524196"/>
            <a:ext cx="2705100" cy="381000"/>
          </a:xfrm>
          <a:prstGeom prst="rect">
            <a:avLst/>
          </a:prstGeom>
          <a:noFill/>
        </p:spPr>
      </p:pic>
      <p:sp>
        <p:nvSpPr>
          <p:cNvPr id="43624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62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41"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876800" y="1585974"/>
            <a:ext cx="695325" cy="381000"/>
          </a:xfrm>
          <a:prstGeom prst="rect">
            <a:avLst/>
          </a:prstGeom>
          <a:noFill/>
        </p:spPr>
      </p:pic>
      <p:sp>
        <p:nvSpPr>
          <p:cNvPr id="436243"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62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6244" name="Picture 2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248400" y="1585974"/>
            <a:ext cx="695325" cy="381000"/>
          </a:xfrm>
          <a:prstGeom prst="rect">
            <a:avLst/>
          </a:prstGeom>
          <a:noFill/>
        </p:spPr>
      </p:pic>
      <p:sp>
        <p:nvSpPr>
          <p:cNvPr id="436246" name="Rectangle 2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9404"/>
    </mc:Choice>
    <mc:Fallback xmlns="">
      <p:transition spd="slow" advTm="3940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29600" cy="4525963"/>
          </a:xfrm>
        </p:spPr>
        <p:txBody>
          <a:bodyPr/>
          <a:lstStyle/>
          <a:p>
            <a:pPr eaLnBrk="1" hangingPunct="1">
              <a:buFont typeface="Wingdings 2" pitchFamily="18" charset="2"/>
              <a:buNone/>
            </a:pPr>
            <a:endParaRPr lang="en-US" sz="2400" b="1" dirty="0" smtClean="0"/>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t>Suggested Practice for SOL A.3</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356" name="Equation" r:id="rId5" imgW="114151" imgH="215619" progId="Equation.3">
                  <p:embed/>
                </p:oleObj>
              </mc:Choice>
              <mc:Fallback>
                <p:oleObj name="Equation" r:id="rId5" imgW="114151" imgH="215619" progId="Equation.3">
                  <p:embed/>
                  <p:pic>
                    <p:nvPicPr>
                      <p:cNvPr id="0" name="Picture 3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357" name="Equation" r:id="rId7" imgW="114151" imgH="215619" progId="Equation.3">
                  <p:embed/>
                </p:oleObj>
              </mc:Choice>
              <mc:Fallback>
                <p:oleObj name="Equation" r:id="rId7" imgW="114151" imgH="215619"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358" name="Equation" r:id="rId8" imgW="114151" imgH="215619" progId="Equation.3">
                  <p:embed/>
                </p:oleObj>
              </mc:Choice>
              <mc:Fallback>
                <p:oleObj name="Equation" r:id="rId8" imgW="114151" imgH="215619" progId="Equation.3">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Box 60"/>
          <p:cNvSpPr txBox="1"/>
          <p:nvPr/>
        </p:nvSpPr>
        <p:spPr>
          <a:xfrm>
            <a:off x="432816" y="2167727"/>
            <a:ext cx="7772400" cy="1384995"/>
          </a:xfrm>
          <a:prstGeom prst="rect">
            <a:avLst/>
          </a:prstGeom>
          <a:noFill/>
        </p:spPr>
        <p:txBody>
          <a:bodyPr wrap="square" rtlCol="0">
            <a:spAutoFit/>
          </a:bodyPr>
          <a:lstStyle/>
          <a:p>
            <a:r>
              <a:rPr lang="en-US" sz="2400" b="1" dirty="0" smtClean="0">
                <a:latin typeface="+mn-lt"/>
              </a:rPr>
              <a:t>Identify each expression that is in simplest radical form.</a:t>
            </a:r>
          </a:p>
          <a:p>
            <a:endParaRPr lang="en-US" sz="2000" b="1" dirty="0" smtClean="0"/>
          </a:p>
          <a:p>
            <a:endParaRPr lang="en-US" sz="2000" b="1" dirty="0" smtClean="0"/>
          </a:p>
          <a:p>
            <a:endParaRPr lang="en-US" sz="2000" b="1" dirty="0">
              <a:latin typeface="+mn-lt"/>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8</a:t>
            </a:r>
            <a:endParaRPr lang="en-US" sz="1000" dirty="0">
              <a:latin typeface="+mn-lt"/>
            </a:endParaRPr>
          </a:p>
        </p:txBody>
      </p:sp>
      <p:sp>
        <p:nvSpPr>
          <p:cNvPr id="122983" name="Rectangle 10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82" name="Picture 10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14400" y="3407392"/>
            <a:ext cx="514350" cy="409575"/>
          </a:xfrm>
          <a:prstGeom prst="rect">
            <a:avLst/>
          </a:prstGeom>
          <a:noFill/>
        </p:spPr>
      </p:pic>
      <p:sp>
        <p:nvSpPr>
          <p:cNvPr id="122984" name="Rectangle 10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86" name="Rectangle 10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85" name="Picture 10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461658" y="3352800"/>
            <a:ext cx="1000125" cy="457200"/>
          </a:xfrm>
          <a:prstGeom prst="rect">
            <a:avLst/>
          </a:prstGeom>
          <a:noFill/>
        </p:spPr>
      </p:pic>
      <p:sp>
        <p:nvSpPr>
          <p:cNvPr id="122987" name="Rectangle 107"/>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89" name="Rectangle 10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88" name="Picture 10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781800" y="3352800"/>
            <a:ext cx="1304925" cy="428625"/>
          </a:xfrm>
          <a:prstGeom prst="rect">
            <a:avLst/>
          </a:prstGeom>
          <a:noFill/>
        </p:spPr>
      </p:pic>
      <p:sp>
        <p:nvSpPr>
          <p:cNvPr id="122990" name="Rectangle 110"/>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92" name="Rectangle 1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91" name="Picture 1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104572" y="3352800"/>
            <a:ext cx="504825" cy="466725"/>
          </a:xfrm>
          <a:prstGeom prst="rect">
            <a:avLst/>
          </a:prstGeom>
          <a:noFill/>
        </p:spPr>
      </p:pic>
      <p:sp>
        <p:nvSpPr>
          <p:cNvPr id="122993" name="Rectangle 11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95" name="Rectangle 1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94" name="Picture 1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304972" y="3352800"/>
            <a:ext cx="819150" cy="428625"/>
          </a:xfrm>
          <a:prstGeom prst="rect">
            <a:avLst/>
          </a:prstGeom>
          <a:noFill/>
        </p:spPr>
      </p:pic>
      <p:sp>
        <p:nvSpPr>
          <p:cNvPr id="122996" name="Rectangle 11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98" name="Rectangle 1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99" name="Rectangle 11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4361"/>
    </mc:Choice>
    <mc:Fallback xmlns="">
      <p:transition spd="slow" advTm="3436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 y="-19050"/>
            <a:ext cx="8839200" cy="1143000"/>
          </a:xfrm>
        </p:spPr>
        <p:txBody>
          <a:bodyPr/>
          <a:lstStyle/>
          <a:p>
            <a:pPr algn="l"/>
            <a:r>
              <a:rPr lang="en-US" sz="3200" b="1" smtClean="0">
                <a:solidFill>
                  <a:srgbClr val="3E009A"/>
                </a:solidFill>
              </a:rPr>
              <a:t>Practice </a:t>
            </a:r>
            <a:r>
              <a:rPr lang="en-US" sz="3200" b="1" dirty="0" smtClean="0">
                <a:solidFill>
                  <a:srgbClr val="3E009A"/>
                </a:solidFill>
              </a:rPr>
              <a:t>for SOL A.3</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293370" y="960437"/>
            <a:ext cx="8229600" cy="4525963"/>
          </a:xfrm>
        </p:spPr>
        <p:txBody>
          <a:bodyPr/>
          <a:lstStyle/>
          <a:p>
            <a:pPr marL="514350" indent="-514350" eaLnBrk="1" hangingPunct="1">
              <a:buFont typeface="Wingdings 2" pitchFamily="18" charset="2"/>
              <a:buNone/>
            </a:pPr>
            <a:endParaRPr lang="en-US" sz="18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Completely simplify:</a:t>
            </a:r>
          </a:p>
          <a:p>
            <a:pPr marL="514350" indent="-514350" eaLnBrk="1" hangingPunct="1">
              <a:buFont typeface="Wingdings 2" pitchFamily="18" charset="2"/>
              <a:buNone/>
            </a:pPr>
            <a:endParaRPr lang="en-US" sz="24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a)</a:t>
            </a:r>
          </a:p>
          <a:p>
            <a:pPr marL="514350" indent="-514350" eaLnBrk="1" hangingPunct="1">
              <a:buFont typeface="Wingdings 2" pitchFamily="18" charset="2"/>
              <a:buNone/>
            </a:pPr>
            <a:endParaRPr lang="en-US" sz="28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b)</a:t>
            </a:r>
          </a:p>
          <a:p>
            <a:pPr marL="514350" indent="-514350" eaLnBrk="1" hangingPunct="1">
              <a:buFont typeface="Wingdings 2" pitchFamily="18" charset="2"/>
              <a:buNone/>
            </a:pPr>
            <a:endParaRPr lang="en-US" sz="28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c)  </a:t>
            </a:r>
          </a:p>
          <a:p>
            <a:pPr marL="514350" indent="-514350" eaLnBrk="1" hangingPunct="1">
              <a:buFont typeface="Wingdings 2" pitchFamily="18" charset="2"/>
              <a:buNone/>
            </a:pPr>
            <a:endParaRPr lang="en-US" sz="28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d)  </a:t>
            </a:r>
          </a:p>
          <a:p>
            <a:pPr marL="514350" indent="-514350" eaLnBrk="1" hangingPunct="1">
              <a:buFont typeface="Wingdings 2" pitchFamily="18" charset="2"/>
              <a:buNone/>
            </a:pPr>
            <a:endParaRPr lang="en-US" sz="2400" u="sng" dirty="0" smtClean="0">
              <a:solidFill>
                <a:srgbClr val="6600FF"/>
              </a:solidFill>
            </a:endParaRP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170832"/>
            <a:ext cx="1173480" cy="533400"/>
          </a:xfrm>
          <a:prstGeom prst="rect">
            <a:avLst/>
          </a:prstGeom>
          <a:noFill/>
        </p:spPr>
      </p:pic>
      <p:sp>
        <p:nvSpPr>
          <p:cNvPr id="33795" name="Rectangle 3"/>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5" name="Picture 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3171827"/>
            <a:ext cx="1143000" cy="541421"/>
          </a:xfrm>
          <a:prstGeom prst="rect">
            <a:avLst/>
          </a:prstGeom>
          <a:noFill/>
        </p:spPr>
      </p:pic>
      <p:sp>
        <p:nvSpPr>
          <p:cNvPr id="31747"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1"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2201780"/>
            <a:ext cx="1509957" cy="503319"/>
          </a:xfrm>
          <a:prstGeom prst="rect">
            <a:avLst/>
          </a:prstGeom>
          <a:noFill/>
        </p:spPr>
      </p:pic>
      <p:sp>
        <p:nvSpPr>
          <p:cNvPr id="31753" name="Rectangle 9"/>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6"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496" y="5056640"/>
            <a:ext cx="762000" cy="580571"/>
          </a:xfrm>
          <a:prstGeom prst="rect">
            <a:avLst/>
          </a:prstGeom>
          <a:noFill/>
        </p:spPr>
      </p:pic>
      <p:sp>
        <p:nvSpPr>
          <p:cNvPr id="40963"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9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6" name="Rectangle 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697875987"/>
      </p:ext>
    </p:extLst>
  </p:cSld>
  <p:clrMapOvr>
    <a:masterClrMapping/>
  </p:clrMapOvr>
  <mc:AlternateContent xmlns:mc="http://schemas.openxmlformats.org/markup-compatibility/2006" xmlns:p14="http://schemas.microsoft.com/office/powerpoint/2010/main">
    <mc:Choice Requires="p14">
      <p:transition spd="slow" p14:dur="2000" advTm="22143"/>
    </mc:Choice>
    <mc:Fallback xmlns="">
      <p:transition spd="slow" advTm="2214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17462"/>
            <a:ext cx="8839200" cy="1143000"/>
          </a:xfrm>
        </p:spPr>
        <p:txBody>
          <a:bodyPr/>
          <a:lstStyle/>
          <a:p>
            <a:pPr algn="l"/>
            <a:r>
              <a:rPr lang="en-US" sz="3200" b="1" smtClean="0">
                <a:solidFill>
                  <a:srgbClr val="0033CC"/>
                </a:solidFill>
              </a:rPr>
              <a:t>Practice </a:t>
            </a:r>
            <a:r>
              <a:rPr lang="en-US" sz="3200" b="1" dirty="0" smtClean="0">
                <a:solidFill>
                  <a:srgbClr val="0033CC"/>
                </a:solidFill>
              </a:rPr>
              <a:t>for SOL A.3</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9317"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9318"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9319"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Box 60"/>
          <p:cNvSpPr txBox="1"/>
          <p:nvPr/>
        </p:nvSpPr>
        <p:spPr>
          <a:xfrm>
            <a:off x="371856" y="1560512"/>
            <a:ext cx="7772400" cy="3416320"/>
          </a:xfrm>
          <a:prstGeom prst="rect">
            <a:avLst/>
          </a:prstGeom>
          <a:noFill/>
        </p:spPr>
        <p:txBody>
          <a:bodyPr wrap="square" rtlCol="0">
            <a:spAutoFit/>
          </a:bodyPr>
          <a:lstStyle/>
          <a:p>
            <a:r>
              <a:rPr lang="en-US" sz="2400" b="1" dirty="0" smtClean="0">
                <a:latin typeface="+mn-lt"/>
              </a:rPr>
              <a:t>Write each expression in simplest radical form.</a:t>
            </a:r>
          </a:p>
          <a:p>
            <a:endParaRPr lang="en-US" sz="2400" b="1" dirty="0" smtClean="0"/>
          </a:p>
          <a:p>
            <a:r>
              <a:rPr lang="en-US" sz="2400" b="1" dirty="0" smtClean="0">
                <a:latin typeface="+mn-lt"/>
              </a:rPr>
              <a:t>a. </a:t>
            </a:r>
          </a:p>
          <a:p>
            <a:endParaRPr lang="en-US" sz="2400" b="1" dirty="0" smtClean="0">
              <a:latin typeface="+mn-lt"/>
            </a:endParaRPr>
          </a:p>
          <a:p>
            <a:endParaRPr lang="en-US" sz="2400" b="1" dirty="0" smtClean="0">
              <a:latin typeface="+mn-lt"/>
            </a:endParaRPr>
          </a:p>
          <a:p>
            <a:r>
              <a:rPr lang="en-US" sz="2400" b="1" dirty="0" smtClean="0">
                <a:latin typeface="+mn-lt"/>
              </a:rPr>
              <a:t>b. </a:t>
            </a:r>
          </a:p>
          <a:p>
            <a:endParaRPr lang="en-US" sz="2400" b="1" dirty="0" smtClean="0">
              <a:latin typeface="+mn-lt"/>
            </a:endParaRPr>
          </a:p>
          <a:p>
            <a:endParaRPr lang="en-US" sz="2400" b="1" dirty="0" smtClean="0">
              <a:latin typeface="+mn-lt"/>
            </a:endParaRPr>
          </a:p>
          <a:p>
            <a:r>
              <a:rPr lang="en-US" sz="2400" b="1" dirty="0" smtClean="0">
                <a:latin typeface="+mn-lt"/>
              </a:rPr>
              <a:t>c.</a:t>
            </a:r>
            <a:endParaRPr lang="en-US" sz="2400" b="1" dirty="0">
              <a:latin typeface="+mn-lt"/>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3000" y="2264578"/>
            <a:ext cx="962501" cy="447675"/>
          </a:xfrm>
          <a:prstGeom prst="rect">
            <a:avLst/>
          </a:prstGeom>
          <a:noFill/>
        </p:spPr>
      </p:pic>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8"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43000" y="3268672"/>
            <a:ext cx="1284514" cy="685800"/>
          </a:xfrm>
          <a:prstGeom prst="rect">
            <a:avLst/>
          </a:prstGeom>
          <a:noFill/>
        </p:spPr>
      </p:pic>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43000" y="4512980"/>
            <a:ext cx="1284514" cy="463852"/>
          </a:xfrm>
          <a:prstGeom prst="rect">
            <a:avLst/>
          </a:prstGeom>
          <a:noFill/>
        </p:spPr>
      </p:pic>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3644561"/>
      </p:ext>
    </p:extLst>
  </p:cSld>
  <p:clrMapOvr>
    <a:masterClrMapping/>
  </p:clrMapOvr>
  <mc:AlternateContent xmlns:mc="http://schemas.openxmlformats.org/markup-compatibility/2006" xmlns:p14="http://schemas.microsoft.com/office/powerpoint/2010/main">
    <mc:Choice Requires="p14">
      <p:transition spd="slow" p14:dur="2000" advTm="27691"/>
    </mc:Choice>
    <mc:Fallback xmlns="">
      <p:transition spd="slow" advTm="276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8288" y="1150144"/>
            <a:ext cx="9144000" cy="4525963"/>
          </a:xfrm>
        </p:spPr>
        <p:txBody>
          <a:bodyPr/>
          <a:lstStyle/>
          <a:p>
            <a:pPr marL="0"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r>
              <a:rPr lang="en-US" sz="2400" b="1" dirty="0" smtClean="0">
                <a:latin typeface="Arial" pitchFamily="34" charset="0"/>
                <a:cs typeface="Arial" pitchFamily="34" charset="0"/>
              </a:rPr>
              <a:t>Select each phrase that verbally translates this algebraic expression:</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0" y="-1905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216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216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2166"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90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57600" y="2122717"/>
            <a:ext cx="1220343" cy="761074"/>
          </a:xfrm>
          <a:prstGeom prst="rect">
            <a:avLst/>
          </a:prstGeom>
          <a:noFill/>
        </p:spPr>
      </p:pic>
      <p:sp>
        <p:nvSpPr>
          <p:cNvPr id="80903"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Box 77"/>
          <p:cNvSpPr txBox="1"/>
          <p:nvPr/>
        </p:nvSpPr>
        <p:spPr>
          <a:xfrm>
            <a:off x="351282" y="3182113"/>
            <a:ext cx="8382000" cy="2954655"/>
          </a:xfrm>
          <a:prstGeom prst="rect">
            <a:avLst/>
          </a:prstGeom>
          <a:noFill/>
        </p:spPr>
        <p:txBody>
          <a:bodyPr wrap="square" rtlCol="0">
            <a:spAutoFit/>
          </a:bodyPr>
          <a:lstStyle/>
          <a:p>
            <a:pPr lvl="1"/>
            <a:r>
              <a:rPr lang="en-US" sz="2400" b="1" dirty="0" smtClean="0">
                <a:latin typeface="Arial" pitchFamily="34" charset="0"/>
                <a:cs typeface="Arial" pitchFamily="34" charset="0"/>
              </a:rPr>
              <a:t>One fourth times the cube root of </a:t>
            </a:r>
            <a:r>
              <a:rPr lang="en-US" sz="2400" b="1" i="1" dirty="0" smtClean="0">
                <a:latin typeface="Times New Roman" pitchFamily="18" charset="0"/>
                <a:ea typeface="Cambria Math" pitchFamily="18" charset="0"/>
                <a:cs typeface="Times New Roman" pitchFamily="18" charset="0"/>
              </a:rPr>
              <a:t>x</a:t>
            </a:r>
            <a:r>
              <a:rPr lang="en-US" sz="2400" b="1" dirty="0" smtClean="0">
                <a:latin typeface="Arial" pitchFamily="34" charset="0"/>
                <a:cs typeface="Arial" pitchFamily="34" charset="0"/>
              </a:rPr>
              <a:t> less five.</a:t>
            </a:r>
          </a:p>
          <a:p>
            <a:pPr lvl="1"/>
            <a:endParaRPr lang="en-US" sz="2400" b="1" dirty="0" smtClean="0">
              <a:latin typeface="+mn-lt"/>
            </a:endParaRPr>
          </a:p>
          <a:p>
            <a:pPr lvl="1"/>
            <a:r>
              <a:rPr lang="en-US" sz="2400" b="1" dirty="0" smtClean="0">
                <a:latin typeface="Arial" pitchFamily="34" charset="0"/>
                <a:cs typeface="Arial" pitchFamily="34" charset="0"/>
              </a:rPr>
              <a:t>One fourth times the cube root of </a:t>
            </a:r>
            <a:r>
              <a:rPr lang="en-US" sz="2400" b="1" i="1" dirty="0" smtClean="0">
                <a:latin typeface="Times New Roman" pitchFamily="18" charset="0"/>
                <a:ea typeface="Cambria Math" pitchFamily="18" charset="0"/>
                <a:cs typeface="Times New Roman" pitchFamily="18" charset="0"/>
              </a:rPr>
              <a:t>x</a:t>
            </a:r>
            <a:r>
              <a:rPr lang="en-US" sz="2400" b="1" dirty="0" smtClean="0">
                <a:latin typeface="Arial" pitchFamily="34" charset="0"/>
                <a:cs typeface="Arial" pitchFamily="34" charset="0"/>
              </a:rPr>
              <a:t> less than five.</a:t>
            </a:r>
          </a:p>
          <a:p>
            <a:pPr lvl="1"/>
            <a:endParaRPr lang="en-US" sz="2400" b="1" dirty="0" smtClean="0">
              <a:latin typeface="+mn-lt"/>
            </a:endParaRPr>
          </a:p>
          <a:p>
            <a:pPr lvl="1"/>
            <a:r>
              <a:rPr lang="en-US" sz="2400" b="1" dirty="0" smtClean="0">
                <a:latin typeface="Arial" pitchFamily="34" charset="0"/>
                <a:cs typeface="Arial" pitchFamily="34" charset="0"/>
              </a:rPr>
              <a:t>Five subtract one fourth times the cube root of </a:t>
            </a:r>
            <a:r>
              <a:rPr lang="en-US" sz="2400" b="1" i="1" dirty="0" smtClean="0">
                <a:latin typeface="Times New Roman" pitchFamily="18" charset="0"/>
                <a:ea typeface="Cambria Math" pitchFamily="18" charset="0"/>
                <a:cs typeface="Times New Roman" pitchFamily="18" charset="0"/>
              </a:rPr>
              <a:t>x</a:t>
            </a:r>
            <a:r>
              <a:rPr lang="en-US" sz="2400" b="1" dirty="0" smtClean="0">
                <a:latin typeface="Arial" pitchFamily="34" charset="0"/>
                <a:cs typeface="Arial" pitchFamily="34" charset="0"/>
              </a:rPr>
              <a:t>.</a:t>
            </a:r>
          </a:p>
          <a:p>
            <a:pPr lvl="1"/>
            <a:endParaRPr lang="en-US" sz="2400" b="1" dirty="0" smtClean="0">
              <a:latin typeface="+mn-lt"/>
            </a:endParaRPr>
          </a:p>
          <a:p>
            <a:pPr lvl="1"/>
            <a:r>
              <a:rPr lang="en-US" sz="2400" b="1" dirty="0" smtClean="0">
                <a:latin typeface="Arial" pitchFamily="34" charset="0"/>
                <a:cs typeface="Arial" pitchFamily="34" charset="0"/>
              </a:rPr>
              <a:t>Five less than one fourth times the cube root of </a:t>
            </a:r>
            <a:r>
              <a:rPr lang="en-US" sz="2400" b="1" i="1" dirty="0" smtClean="0">
                <a:latin typeface="Times New Roman" pitchFamily="18" charset="0"/>
                <a:ea typeface="Cambria Math" pitchFamily="18" charset="0"/>
                <a:cs typeface="Times New Roman" pitchFamily="18" charset="0"/>
              </a:rPr>
              <a:t>x</a:t>
            </a:r>
            <a:r>
              <a:rPr lang="en-US" sz="2400" b="1" dirty="0" smtClean="0">
                <a:latin typeface="Arial" pitchFamily="34" charset="0"/>
                <a:cs typeface="Arial" pitchFamily="34" charset="0"/>
              </a:rPr>
              <a:t>.</a:t>
            </a:r>
            <a:endParaRPr lang="en-US" dirty="0" smtClean="0"/>
          </a:p>
          <a:p>
            <a:endParaRPr lang="en-US" dirty="0"/>
          </a:p>
        </p:txBody>
      </p:sp>
    </p:spTree>
    <p:custDataLst>
      <p:tags r:id="rId2"/>
    </p:custDataLst>
    <p:extLst>
      <p:ext uri="{BB962C8B-B14F-4D97-AF65-F5344CB8AC3E}">
        <p14:creationId xmlns:p14="http://schemas.microsoft.com/office/powerpoint/2010/main" val="1330005538"/>
      </p:ext>
    </p:extLst>
  </p:cSld>
  <p:clrMapOvr>
    <a:masterClrMapping/>
  </p:clrMapOvr>
  <mc:AlternateContent xmlns:mc="http://schemas.openxmlformats.org/markup-compatibility/2006" xmlns:p14="http://schemas.microsoft.com/office/powerpoint/2010/main">
    <mc:Choice Requires="p14">
      <p:transition spd="slow" p14:dur="2000" advTm="41932"/>
    </mc:Choice>
    <mc:Fallback xmlns="">
      <p:transition spd="slow" advTm="419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621"/>
            <a:ext cx="8839200" cy="1143000"/>
          </a:xfrm>
        </p:spPr>
        <p:txBody>
          <a:bodyPr/>
          <a:lstStyle/>
          <a:p>
            <a:pPr algn="l"/>
            <a:r>
              <a:rPr lang="en-US" sz="3200" b="1" smtClean="0">
                <a:solidFill>
                  <a:srgbClr val="3E009A"/>
                </a:solidFill>
              </a:rPr>
              <a:t>Practice </a:t>
            </a:r>
            <a:r>
              <a:rPr lang="en-US" sz="3200" b="1" dirty="0" smtClean="0">
                <a:solidFill>
                  <a:srgbClr val="3E009A"/>
                </a:solidFill>
              </a:rPr>
              <a:t>for SOL A.3</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304800" y="960221"/>
            <a:ext cx="8229600" cy="4525963"/>
          </a:xfrm>
        </p:spPr>
        <p:txBody>
          <a:bodyPr/>
          <a:lstStyle/>
          <a:p>
            <a:pPr marL="514350" indent="-514350" eaLnBrk="1" hangingPunct="1">
              <a:buFont typeface="Wingdings 2" pitchFamily="18" charset="2"/>
              <a:buNone/>
            </a:pPr>
            <a:endParaRPr lang="en-US" sz="18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Completely simplify:</a:t>
            </a:r>
          </a:p>
          <a:p>
            <a:pPr marL="514350" indent="-514350" eaLnBrk="1" hangingPunct="1">
              <a:buFont typeface="Wingdings 2" pitchFamily="18" charset="2"/>
              <a:buNone/>
            </a:pPr>
            <a:endParaRPr lang="en-US" sz="24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a)</a:t>
            </a:r>
          </a:p>
          <a:p>
            <a:pPr marL="514350" indent="-514350" eaLnBrk="1" hangingPunct="1">
              <a:buFont typeface="Wingdings 2" pitchFamily="18" charset="2"/>
              <a:buNone/>
            </a:pPr>
            <a:endParaRPr lang="en-US" sz="24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b)</a:t>
            </a:r>
          </a:p>
          <a:p>
            <a:pPr marL="514350" indent="-514350" eaLnBrk="1" hangingPunct="1">
              <a:buFont typeface="Wingdings 2" pitchFamily="18" charset="2"/>
              <a:buNone/>
            </a:pPr>
            <a:endParaRPr lang="en-US" sz="24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c)  </a:t>
            </a:r>
          </a:p>
          <a:p>
            <a:pPr marL="514350" indent="-514350" eaLnBrk="1" hangingPunct="1">
              <a:buFont typeface="Wingdings 2" pitchFamily="18" charset="2"/>
              <a:buNone/>
            </a:pPr>
            <a:endParaRPr lang="en-US" sz="2400" b="1"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d)  </a:t>
            </a:r>
          </a:p>
          <a:p>
            <a:pPr marL="514350" indent="-514350" eaLnBrk="1" hangingPunct="1">
              <a:buFont typeface="Wingdings 2" pitchFamily="18" charset="2"/>
              <a:buNone/>
            </a:pPr>
            <a:endParaRPr lang="en-US" sz="2400" u="sng" dirty="0" smtClean="0">
              <a:solidFill>
                <a:srgbClr val="6600FF"/>
              </a:solidFill>
            </a:endParaRP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297" y="3905250"/>
            <a:ext cx="1068705" cy="485775"/>
          </a:xfrm>
          <a:prstGeom prst="rect">
            <a:avLst/>
          </a:prstGeom>
          <a:noFill/>
        </p:spPr>
      </p:pic>
      <p:sp>
        <p:nvSpPr>
          <p:cNvPr id="33795" name="Rectangle 3"/>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5" name="Picture 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2133600"/>
            <a:ext cx="1126067" cy="533400"/>
          </a:xfrm>
          <a:prstGeom prst="rect">
            <a:avLst/>
          </a:prstGeom>
          <a:noFill/>
        </p:spPr>
      </p:pic>
      <p:sp>
        <p:nvSpPr>
          <p:cNvPr id="31747"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1"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862" y="2981325"/>
            <a:ext cx="1685925" cy="561975"/>
          </a:xfrm>
          <a:prstGeom prst="rect">
            <a:avLst/>
          </a:prstGeom>
          <a:noFill/>
        </p:spPr>
      </p:pic>
      <p:sp>
        <p:nvSpPr>
          <p:cNvPr id="31753" name="Rectangle 9"/>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6"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345" y="4830646"/>
            <a:ext cx="609600" cy="464457"/>
          </a:xfrm>
          <a:prstGeom prst="rect">
            <a:avLst/>
          </a:prstGeom>
          <a:noFill/>
        </p:spPr>
      </p:pic>
      <p:sp>
        <p:nvSpPr>
          <p:cNvPr id="40963"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9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6" name="Rectangle 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1926372160"/>
      </p:ext>
    </p:extLst>
  </p:cSld>
  <p:clrMapOvr>
    <a:masterClrMapping/>
  </p:clrMapOvr>
  <mc:AlternateContent xmlns:mc="http://schemas.openxmlformats.org/markup-compatibility/2006" xmlns:p14="http://schemas.microsoft.com/office/powerpoint/2010/main">
    <mc:Choice Requires="p14">
      <p:transition spd="slow" p14:dur="2000" advTm="22143"/>
    </mc:Choice>
    <mc:Fallback xmlns="">
      <p:transition spd="slow" advTm="2214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743" y="-19028"/>
            <a:ext cx="8839200" cy="1143000"/>
          </a:xfrm>
        </p:spPr>
        <p:txBody>
          <a:bodyPr/>
          <a:lstStyle/>
          <a:p>
            <a:pPr algn="l"/>
            <a:r>
              <a:rPr lang="en-US" sz="3200" b="1" smtClean="0">
                <a:solidFill>
                  <a:srgbClr val="3E009A"/>
                </a:solidFill>
              </a:rPr>
              <a:t>Practice </a:t>
            </a:r>
            <a:r>
              <a:rPr lang="en-US" sz="3200" b="1" dirty="0" smtClean="0">
                <a:solidFill>
                  <a:srgbClr val="3E009A"/>
                </a:solidFill>
              </a:rPr>
              <a:t>for SOL A.4</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400" b="1" dirty="0" smtClean="0"/>
              <a:t>Solve each equation:</a:t>
            </a:r>
          </a:p>
          <a:p>
            <a:pPr marL="514350" indent="-514350" eaLnBrk="1" hangingPunct="1">
              <a:buFont typeface="Wingdings 2" pitchFamily="18" charset="2"/>
              <a:buNone/>
            </a:pPr>
            <a:endParaRPr lang="en-US" sz="2400" b="1" dirty="0" smtClean="0"/>
          </a:p>
          <a:p>
            <a:pPr marL="514350" indent="-514350" eaLnBrk="1" hangingPunct="1">
              <a:buFont typeface="Wingdings 2" pitchFamily="18" charset="2"/>
              <a:buNone/>
            </a:pPr>
            <a:r>
              <a:rPr lang="en-US" sz="2400" b="1" dirty="0" smtClean="0"/>
              <a:t>a)</a:t>
            </a:r>
          </a:p>
          <a:p>
            <a:pPr marL="514350" indent="-514350" eaLnBrk="1" hangingPunct="1">
              <a:buFont typeface="Wingdings 2" pitchFamily="18" charset="2"/>
              <a:buNone/>
            </a:pPr>
            <a:endParaRPr lang="en-US" sz="2800" dirty="0" smtClean="0"/>
          </a:p>
          <a:p>
            <a:pPr marL="514350" indent="-514350" eaLnBrk="1" hangingPunct="1">
              <a:buFont typeface="Wingdings 2" pitchFamily="18" charset="2"/>
              <a:buNone/>
            </a:pPr>
            <a:r>
              <a:rPr lang="en-US" sz="2400" b="1" dirty="0" smtClean="0"/>
              <a:t>b)    </a:t>
            </a:r>
          </a:p>
          <a:p>
            <a:pPr marL="514350" indent="-514350" eaLnBrk="1" hangingPunct="1">
              <a:buFont typeface="Wingdings 2" pitchFamily="18" charset="2"/>
              <a:buNone/>
            </a:pPr>
            <a:endParaRPr lang="en-US" sz="2400" dirty="0" smtClean="0">
              <a:solidFill>
                <a:srgbClr val="002060"/>
              </a:solidFill>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2362200"/>
            <a:ext cx="3042642" cy="725768"/>
          </a:xfrm>
          <a:prstGeom prst="rect">
            <a:avLst/>
          </a:prstGeom>
          <a:noFill/>
        </p:spPr>
      </p:pic>
      <p:sp>
        <p:nvSpPr>
          <p:cNvPr id="26627"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3423168"/>
            <a:ext cx="2737413" cy="426800"/>
          </a:xfrm>
          <a:prstGeom prst="rect">
            <a:avLst/>
          </a:prstGeom>
          <a:noFill/>
        </p:spPr>
      </p:pic>
      <p:sp>
        <p:nvSpPr>
          <p:cNvPr id="26630"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3" name="Rectangle 9"/>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8" name="Rectangle 1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41" name="Rectangle 1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44" name="Rectangle 20"/>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873729882"/>
      </p:ext>
    </p:extLst>
  </p:cSld>
  <p:clrMapOvr>
    <a:masterClrMapping/>
  </p:clrMapOvr>
  <mc:AlternateContent xmlns:mc="http://schemas.openxmlformats.org/markup-compatibility/2006" xmlns:p14="http://schemas.microsoft.com/office/powerpoint/2010/main">
    <mc:Choice Requires="p14">
      <p:transition spd="slow" p14:dur="2000" advTm="9966"/>
    </mc:Choice>
    <mc:Fallback xmlns="">
      <p:transition spd="slow" advTm="996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9821"/>
            <a:ext cx="8839200" cy="1143000"/>
          </a:xfrm>
        </p:spPr>
        <p:txBody>
          <a:bodyPr/>
          <a:lstStyle/>
          <a:p>
            <a:pPr algn="l"/>
            <a:r>
              <a:rPr lang="en-US" sz="3200" b="1" smtClean="0">
                <a:solidFill>
                  <a:srgbClr val="3E009A"/>
                </a:solidFill>
              </a:rPr>
              <a:t>Practice </a:t>
            </a:r>
            <a:r>
              <a:rPr lang="en-US" sz="3200" b="1" dirty="0" smtClean="0">
                <a:solidFill>
                  <a:srgbClr val="3E009A"/>
                </a:solidFill>
              </a:rPr>
              <a:t>for SOL A.4</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r>
              <a:rPr lang="en-US" sz="2400" b="1" dirty="0" smtClean="0"/>
              <a:t>Solve each equation:</a:t>
            </a:r>
          </a:p>
          <a:p>
            <a:pPr marL="514350" indent="-514350" eaLnBrk="1" hangingPunct="1">
              <a:buFont typeface="Wingdings 2" pitchFamily="18" charset="2"/>
              <a:buNone/>
            </a:pPr>
            <a:endParaRPr lang="en-US" sz="2400" b="1" dirty="0" smtClean="0"/>
          </a:p>
          <a:p>
            <a:pPr marL="514350" indent="-514350" eaLnBrk="1" hangingPunct="1">
              <a:buFont typeface="Wingdings 2" pitchFamily="18" charset="2"/>
              <a:buNone/>
            </a:pPr>
            <a:r>
              <a:rPr lang="en-US" sz="2400" b="1" dirty="0" smtClean="0"/>
              <a:t>a)</a:t>
            </a:r>
          </a:p>
          <a:p>
            <a:pPr marL="514350" indent="-514350" eaLnBrk="1" hangingPunct="1">
              <a:buFont typeface="Wingdings 2" pitchFamily="18" charset="2"/>
              <a:buNone/>
            </a:pPr>
            <a:endParaRPr lang="en-US" sz="2800" dirty="0" smtClean="0"/>
          </a:p>
          <a:p>
            <a:pPr marL="514350" indent="-514350" eaLnBrk="1" hangingPunct="1">
              <a:buFont typeface="Wingdings 2" pitchFamily="18" charset="2"/>
              <a:buNone/>
            </a:pPr>
            <a:r>
              <a:rPr lang="en-US" sz="2400" b="1" dirty="0" smtClean="0"/>
              <a:t>b)    </a:t>
            </a:r>
          </a:p>
          <a:p>
            <a:pPr marL="514350" indent="-514350" eaLnBrk="1" hangingPunct="1">
              <a:buFont typeface="Wingdings 2" pitchFamily="18" charset="2"/>
              <a:buNone/>
            </a:pPr>
            <a:endParaRPr lang="en-US" sz="2400" dirty="0" smtClean="0">
              <a:solidFill>
                <a:srgbClr val="002060"/>
              </a:solidFill>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2876819"/>
            <a:ext cx="2968002" cy="707964"/>
          </a:xfrm>
          <a:prstGeom prst="rect">
            <a:avLst/>
          </a:prstGeom>
          <a:noFill/>
        </p:spPr>
      </p:pic>
      <p:sp>
        <p:nvSpPr>
          <p:cNvPr id="26627"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3962400"/>
            <a:ext cx="2737413" cy="426800"/>
          </a:xfrm>
          <a:prstGeom prst="rect">
            <a:avLst/>
          </a:prstGeom>
          <a:noFill/>
        </p:spPr>
      </p:pic>
      <p:sp>
        <p:nvSpPr>
          <p:cNvPr id="26630"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3" name="Rectangle 9"/>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8" name="Rectangle 1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41" name="Rectangle 1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44" name="Rectangle 20"/>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1247419813"/>
      </p:ext>
    </p:extLst>
  </p:cSld>
  <p:clrMapOvr>
    <a:masterClrMapping/>
  </p:clrMapOvr>
  <mc:AlternateContent xmlns:mc="http://schemas.openxmlformats.org/markup-compatibility/2006" xmlns:p14="http://schemas.microsoft.com/office/powerpoint/2010/main">
    <mc:Choice Requires="p14">
      <p:transition spd="slow" p14:dur="2000" advTm="9966"/>
    </mc:Choice>
    <mc:Fallback xmlns="">
      <p:transition spd="slow" advTm="996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6" y="9525"/>
            <a:ext cx="8839200" cy="638176"/>
          </a:xfrm>
        </p:spPr>
        <p:txBody>
          <a:bodyPr/>
          <a:lstStyle/>
          <a:p>
            <a:pPr algn="l"/>
            <a:r>
              <a:rPr lang="en-US" sz="3200" b="1" smtClean="0">
                <a:solidFill>
                  <a:srgbClr val="3E009A"/>
                </a:solidFill>
              </a:rPr>
              <a:t>Practice </a:t>
            </a:r>
            <a:r>
              <a:rPr lang="en-US" sz="3200" b="1" dirty="0" smtClean="0">
                <a:solidFill>
                  <a:srgbClr val="3E009A"/>
                </a:solidFill>
              </a:rPr>
              <a:t>for SOL A.4</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91440" y="767334"/>
            <a:ext cx="8229600" cy="4525963"/>
          </a:xfrm>
        </p:spPr>
        <p:txBody>
          <a:bodyPr/>
          <a:lstStyle/>
          <a:p>
            <a:pPr marL="514350" indent="-514350" eaLnBrk="1" hangingPunct="1">
              <a:buFont typeface="Wingdings 2" pitchFamily="18" charset="2"/>
              <a:buNone/>
            </a:pPr>
            <a:r>
              <a:rPr lang="en-US" sz="2400" b="1" dirty="0" smtClean="0"/>
              <a:t>Solve for </a:t>
            </a:r>
            <a:r>
              <a:rPr lang="en-US" sz="2400" b="1" i="1" dirty="0" smtClean="0"/>
              <a:t>x</a:t>
            </a:r>
            <a:r>
              <a:rPr lang="en-US" sz="2400" b="1" dirty="0" smtClean="0"/>
              <a:t>:   </a:t>
            </a:r>
          </a:p>
          <a:p>
            <a:pPr marL="514350" indent="-514350" eaLnBrk="1" hangingPunct="1">
              <a:buFont typeface="Wingdings 2" pitchFamily="18" charset="2"/>
              <a:buNone/>
            </a:pPr>
            <a:endParaRPr lang="en-US" sz="1400" dirty="0" smtClean="0"/>
          </a:p>
          <a:p>
            <a:pPr marL="514350" indent="-514350" eaLnBrk="1" hangingPunct="1">
              <a:buFont typeface="Wingdings 2" pitchFamily="18" charset="2"/>
              <a:buNone/>
            </a:pPr>
            <a:r>
              <a:rPr lang="en-US" sz="2400" b="1" dirty="0" smtClean="0"/>
              <a:t>What property justifies the work between each step?</a:t>
            </a:r>
            <a:br>
              <a:rPr lang="en-US" sz="2400" b="1" dirty="0" smtClean="0"/>
            </a:br>
            <a:endParaRPr lang="en-US" sz="2400" b="1" dirty="0" smtClean="0"/>
          </a:p>
          <a:p>
            <a:pPr marL="514350" indent="-514350" eaLnBrk="1" hangingPunct="1">
              <a:buFont typeface="Wingdings 2" pitchFamily="18" charset="2"/>
              <a:buNone/>
            </a:pPr>
            <a:endParaRPr lang="en-US" sz="2400" dirty="0" smtClean="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2037048"/>
            <a:ext cx="3535625" cy="782351"/>
          </a:xfrm>
          <a:prstGeom prst="rect">
            <a:avLst/>
          </a:prstGeom>
          <a:noFill/>
        </p:spPr>
      </p:pic>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1" name="Rectangle 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9" name="Rectangle 2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80" name="Picture 32" descr="C:\Documents and Settings\rgl48695\Desktop\steps.jpg"/>
          <p:cNvPicPr>
            <a:picLocks noChangeAspect="1" noChangeArrowheads="1"/>
          </p:cNvPicPr>
          <p:nvPr/>
        </p:nvPicPr>
        <p:blipFill>
          <a:blip r:embed="rId5" cstate="print"/>
          <a:srcRect b="6997"/>
          <a:stretch>
            <a:fillRect/>
          </a:stretch>
        </p:blipFill>
        <p:spPr bwMode="auto">
          <a:xfrm>
            <a:off x="91440" y="2529681"/>
            <a:ext cx="4175760" cy="4102797"/>
          </a:xfrm>
          <a:prstGeom prst="rect">
            <a:avLst/>
          </a:prstGeom>
          <a:noFill/>
        </p:spPr>
      </p:pic>
    </p:spTree>
    <p:custDataLst>
      <p:tags r:id="rId1"/>
    </p:custDataLst>
    <p:extLst>
      <p:ext uri="{BB962C8B-B14F-4D97-AF65-F5344CB8AC3E}">
        <p14:creationId xmlns:p14="http://schemas.microsoft.com/office/powerpoint/2010/main" val="1061311401"/>
      </p:ext>
    </p:extLst>
  </p:cSld>
  <p:clrMapOvr>
    <a:masterClrMapping/>
  </p:clrMapOvr>
  <mc:AlternateContent xmlns:mc="http://schemas.openxmlformats.org/markup-compatibility/2006" xmlns:p14="http://schemas.microsoft.com/office/powerpoint/2010/main">
    <mc:Choice Requires="p14">
      <p:transition spd="slow" p14:dur="2000" advTm="76393"/>
    </mc:Choice>
    <mc:Fallback xmlns="">
      <p:transition spd="slow" advTm="7639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4859"/>
            <a:ext cx="8839200" cy="1143000"/>
          </a:xfrm>
        </p:spPr>
        <p:txBody>
          <a:bodyPr/>
          <a:lstStyle/>
          <a:p>
            <a:pPr algn="l"/>
            <a:r>
              <a:rPr lang="en-US" sz="3200" b="1" smtClean="0">
                <a:solidFill>
                  <a:srgbClr val="3E009A"/>
                </a:solidFill>
              </a:rPr>
              <a:t>Practice </a:t>
            </a:r>
            <a:r>
              <a:rPr lang="en-US" sz="3200" b="1" dirty="0" smtClean="0">
                <a:solidFill>
                  <a:srgbClr val="3E009A"/>
                </a:solidFill>
              </a:rPr>
              <a:t>for SOL A.4</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0" y="1164716"/>
            <a:ext cx="8229600" cy="4525963"/>
          </a:xfrm>
        </p:spPr>
        <p:txBody>
          <a:bodyPr/>
          <a:lstStyle/>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r>
              <a:rPr lang="en-US" sz="2400" b="1" dirty="0" smtClean="0"/>
              <a:t>Find the solutions or roots of the function.</a:t>
            </a: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r>
              <a:rPr lang="en-US" sz="2400" b="1" dirty="0" smtClean="0"/>
              <a:t>a)  </a:t>
            </a:r>
          </a:p>
          <a:p>
            <a:pPr marL="514350" indent="-514350" eaLnBrk="1" hangingPunct="1">
              <a:buFont typeface="Wingdings 2" pitchFamily="18" charset="2"/>
              <a:buNone/>
            </a:pPr>
            <a:endParaRPr lang="en-US" sz="2800" dirty="0" smtClean="0">
              <a:solidFill>
                <a:srgbClr val="6600FF"/>
              </a:solidFill>
            </a:endParaRPr>
          </a:p>
          <a:p>
            <a:pPr marL="514350" indent="-514350" eaLnBrk="1" hangingPunct="1">
              <a:buFont typeface="Wingdings 2" pitchFamily="18" charset="2"/>
              <a:buNone/>
            </a:pPr>
            <a:r>
              <a:rPr lang="en-US" sz="2400" b="1" dirty="0" smtClean="0"/>
              <a:t>b)  </a:t>
            </a: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endParaRPr lang="en-US" sz="2400" dirty="0" smtClean="0">
              <a:solidFill>
                <a:srgbClr val="002060"/>
              </a:solidFill>
            </a:endParaRPr>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3"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798" y="2434400"/>
            <a:ext cx="4169002" cy="546546"/>
          </a:xfrm>
          <a:prstGeom prst="rect">
            <a:avLst/>
          </a:prstGeom>
          <a:noFill/>
        </p:spPr>
      </p:pic>
      <p:sp>
        <p:nvSpPr>
          <p:cNvPr id="3584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9"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0"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798" y="3407314"/>
            <a:ext cx="3899747" cy="533400"/>
          </a:xfrm>
          <a:prstGeom prst="rect">
            <a:avLst/>
          </a:prstGeom>
          <a:noFill/>
        </p:spPr>
      </p:pic>
      <p:sp>
        <p:nvSpPr>
          <p:cNvPr id="358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54" name="Rectangle 14"/>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57" name="Rectangle 17"/>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1514963682"/>
      </p:ext>
    </p:extLst>
  </p:cSld>
  <p:clrMapOvr>
    <a:masterClrMapping/>
  </p:clrMapOvr>
  <mc:AlternateContent xmlns:mc="http://schemas.openxmlformats.org/markup-compatibility/2006" xmlns:p14="http://schemas.microsoft.com/office/powerpoint/2010/main">
    <mc:Choice Requires="p14">
      <p:transition spd="slow" p14:dur="2000" advTm="36837"/>
    </mc:Choice>
    <mc:Fallback xmlns="">
      <p:transition spd="slow" advTm="3683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621"/>
            <a:ext cx="8839200" cy="1143000"/>
          </a:xfrm>
        </p:spPr>
        <p:txBody>
          <a:bodyPr/>
          <a:lstStyle/>
          <a:p>
            <a:pPr algn="l"/>
            <a:r>
              <a:rPr lang="en-US" sz="3200" b="1" smtClean="0">
                <a:solidFill>
                  <a:srgbClr val="3E009A"/>
                </a:solidFill>
              </a:rPr>
              <a:t>Practice </a:t>
            </a:r>
            <a:r>
              <a:rPr lang="en-US" sz="3200" b="1" dirty="0" smtClean="0">
                <a:solidFill>
                  <a:srgbClr val="3E009A"/>
                </a:solidFill>
              </a:rPr>
              <a:t>for SOL A.4</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91440" y="1115949"/>
            <a:ext cx="8900160" cy="4525963"/>
          </a:xfrm>
        </p:spPr>
        <p:txBody>
          <a:bodyPr/>
          <a:lstStyle/>
          <a:p>
            <a:pPr marL="514350" indent="-514350" eaLnBrk="1" hangingPunct="1">
              <a:buFont typeface="Wingdings 2" pitchFamily="18" charset="2"/>
              <a:buNone/>
            </a:pPr>
            <a:r>
              <a:rPr lang="en-US" sz="2400" b="1" dirty="0" smtClean="0"/>
              <a:t>Find the x-value of the solution to this equation:</a:t>
            </a: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r>
              <a:rPr lang="en-US" sz="2400" b="1" dirty="0" smtClean="0"/>
              <a:t>Identify whether this system of equations has one real solution, </a:t>
            </a:r>
          </a:p>
          <a:p>
            <a:pPr marL="514350" indent="-514350" eaLnBrk="1" hangingPunct="1">
              <a:buFont typeface="Wingdings 2" pitchFamily="18" charset="2"/>
              <a:buNone/>
            </a:pPr>
            <a:r>
              <a:rPr lang="en-US" sz="2400" b="1" dirty="0" smtClean="0"/>
              <a:t>no real solution or infinitely many solutions:</a:t>
            </a:r>
          </a:p>
          <a:p>
            <a:pPr marL="514350" indent="-514350" eaLnBrk="1" hangingPunct="1">
              <a:buFont typeface="Wingdings 2" pitchFamily="18" charset="2"/>
              <a:buNone/>
            </a:pPr>
            <a:endParaRPr lang="en-US" sz="2400" dirty="0" smtClean="0">
              <a:solidFill>
                <a:srgbClr val="6600FF"/>
              </a:solidFill>
            </a:endParaRPr>
          </a:p>
        </p:txBody>
      </p:sp>
      <p:pic>
        <p:nvPicPr>
          <p:cNvPr id="3174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682306"/>
            <a:ext cx="3281896" cy="1565212"/>
          </a:xfrm>
          <a:prstGeom prst="rect">
            <a:avLst/>
          </a:prstGeom>
          <a:noFill/>
          <a:ln w="9525">
            <a:noFill/>
            <a:miter lim="800000"/>
            <a:headEnd/>
            <a:tailEnd/>
          </a:ln>
        </p:spPr>
      </p:pic>
      <p:sp>
        <p:nvSpPr>
          <p:cNvPr id="317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505200"/>
            <a:ext cx="628650" cy="342900"/>
          </a:xfrm>
          <a:prstGeom prst="rect">
            <a:avLst/>
          </a:prstGeom>
          <a:noFill/>
        </p:spPr>
      </p:pic>
      <p:sp>
        <p:nvSpPr>
          <p:cNvPr id="31748" name="Rectangle 4"/>
          <p:cNvSpPr>
            <a:spLocks noChangeArrowheads="1"/>
          </p:cNvSpPr>
          <p:nvPr/>
        </p:nvSpPr>
        <p:spPr bwMode="auto">
          <a:xfrm>
            <a:off x="274320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17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4832" y="4327462"/>
            <a:ext cx="3289841" cy="173945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08603956"/>
      </p:ext>
    </p:extLst>
  </p:cSld>
  <p:clrMapOvr>
    <a:masterClrMapping/>
  </p:clrMapOvr>
  <mc:AlternateContent xmlns:mc="http://schemas.openxmlformats.org/markup-compatibility/2006" xmlns:p14="http://schemas.microsoft.com/office/powerpoint/2010/main">
    <mc:Choice Requires="p14">
      <p:transition spd="slow" p14:dur="2000" advTm="29210"/>
    </mc:Choice>
    <mc:Fallback xmlns="">
      <p:transition spd="slow" advTm="292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778"/>
            <a:ext cx="8839200" cy="1143000"/>
          </a:xfrm>
        </p:spPr>
        <p:txBody>
          <a:bodyPr/>
          <a:lstStyle/>
          <a:p>
            <a:pPr algn="l"/>
            <a:r>
              <a:rPr lang="en-US" sz="3200" b="1" dirty="0" smtClean="0">
                <a:solidFill>
                  <a:srgbClr val="3E009A"/>
                </a:solidFill>
              </a:rPr>
              <a:t>Practice for SOL A.4</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91440" y="910590"/>
            <a:ext cx="8229600" cy="4525963"/>
          </a:xfrm>
        </p:spPr>
        <p:txBody>
          <a:bodyPr/>
          <a:lstStyle/>
          <a:p>
            <a:pPr marL="514350" indent="-514350" eaLnBrk="1" hangingPunct="1">
              <a:buFont typeface="Wingdings 2" pitchFamily="18" charset="2"/>
              <a:buNone/>
            </a:pPr>
            <a:r>
              <a:rPr lang="en-US" sz="2400" b="1" dirty="0">
                <a:solidFill>
                  <a:srgbClr val="6600FF"/>
                </a:solidFill>
              </a:rPr>
              <a:t>S</a:t>
            </a:r>
            <a:r>
              <a:rPr lang="en-US" sz="2400" b="1" dirty="0" smtClean="0"/>
              <a:t>olve for </a:t>
            </a:r>
            <a:r>
              <a:rPr lang="en-US" sz="2400" b="1" i="1" dirty="0" smtClean="0"/>
              <a:t>x</a:t>
            </a:r>
            <a:r>
              <a:rPr lang="en-US" sz="2400" b="1" dirty="0" smtClean="0"/>
              <a:t>:   </a:t>
            </a:r>
          </a:p>
          <a:p>
            <a:pPr marL="514350" indent="-514350" eaLnBrk="1" hangingPunct="1">
              <a:buFont typeface="Wingdings 2" pitchFamily="18" charset="2"/>
              <a:buNone/>
            </a:pPr>
            <a:endParaRPr lang="en-US" sz="1200" dirty="0" smtClean="0"/>
          </a:p>
          <a:p>
            <a:pPr marL="514350" indent="-514350" eaLnBrk="1" hangingPunct="1">
              <a:buFont typeface="Wingdings 2" pitchFamily="18" charset="2"/>
              <a:buNone/>
            </a:pPr>
            <a:r>
              <a:rPr lang="en-US" sz="2400" b="1" dirty="0" smtClean="0"/>
              <a:t>What property justifies the work between each step?</a:t>
            </a:r>
            <a:br>
              <a:rPr lang="en-US" sz="2400" b="1" dirty="0" smtClean="0"/>
            </a:br>
            <a:endParaRPr lang="en-US" sz="2400" b="1" dirty="0" smtClean="0"/>
          </a:p>
          <a:p>
            <a:pPr marL="514350" indent="-514350" eaLnBrk="1" hangingPunct="1">
              <a:buFont typeface="Wingdings 2" pitchFamily="18" charset="2"/>
              <a:buNone/>
            </a:pPr>
            <a:endParaRPr lang="en-US" sz="2400" dirty="0" smtClean="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4056" y="2255046"/>
            <a:ext cx="2667000" cy="590145"/>
          </a:xfrm>
          <a:prstGeom prst="rect">
            <a:avLst/>
          </a:prstGeom>
          <a:noFill/>
        </p:spPr>
      </p:pic>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1" name="Rectangle 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9" name="Rectangle 2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80" name="Picture 32" descr="C:\Documents and Settings\rgl48695\Desktop\steps.jpg"/>
          <p:cNvPicPr>
            <a:picLocks noChangeAspect="1" noChangeArrowheads="1"/>
          </p:cNvPicPr>
          <p:nvPr/>
        </p:nvPicPr>
        <p:blipFill>
          <a:blip r:embed="rId5" cstate="print"/>
          <a:srcRect b="6997"/>
          <a:stretch>
            <a:fillRect/>
          </a:stretch>
        </p:blipFill>
        <p:spPr bwMode="auto">
          <a:xfrm>
            <a:off x="318516" y="2823855"/>
            <a:ext cx="3810000" cy="3743428"/>
          </a:xfrm>
          <a:prstGeom prst="rect">
            <a:avLst/>
          </a:prstGeom>
          <a:noFill/>
        </p:spPr>
      </p:pic>
    </p:spTree>
    <p:custDataLst>
      <p:tags r:id="rId1"/>
    </p:custDataLst>
    <p:extLst>
      <p:ext uri="{BB962C8B-B14F-4D97-AF65-F5344CB8AC3E}">
        <p14:creationId xmlns:p14="http://schemas.microsoft.com/office/powerpoint/2010/main" val="232029848"/>
      </p:ext>
    </p:extLst>
  </p:cSld>
  <p:clrMapOvr>
    <a:masterClrMapping/>
  </p:clrMapOvr>
  <mc:AlternateContent xmlns:mc="http://schemas.openxmlformats.org/markup-compatibility/2006" xmlns:p14="http://schemas.microsoft.com/office/powerpoint/2010/main">
    <mc:Choice Requires="p14">
      <p:transition spd="slow" p14:dur="2000" advTm="76393"/>
    </mc:Choice>
    <mc:Fallback xmlns="">
      <p:transition spd="slow" advTm="7639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074420"/>
            <a:ext cx="8534400" cy="4525963"/>
          </a:xfrm>
        </p:spPr>
        <p:txBody>
          <a:bodyPr/>
          <a:lstStyle/>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r>
              <a:rPr lang="en-US" sz="2400" b="1" dirty="0" smtClean="0">
                <a:cs typeface="Arial" pitchFamily="34" charset="0"/>
              </a:rPr>
              <a:t>The formula for the surface area (</a:t>
            </a:r>
            <a:r>
              <a:rPr lang="en-US" sz="2400" b="1" i="1" dirty="0" smtClean="0">
                <a:latin typeface="Times New Roman" pitchFamily="18" charset="0"/>
                <a:cs typeface="Times New Roman" pitchFamily="18" charset="0"/>
              </a:rPr>
              <a:t>S</a:t>
            </a:r>
            <a:r>
              <a:rPr lang="en-US" sz="2400" b="1" dirty="0" smtClean="0">
                <a:cs typeface="Arial" pitchFamily="34" charset="0"/>
              </a:rPr>
              <a:t>) of a triangular prism is </a:t>
            </a: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latin typeface="Arial" pitchFamily="34" charset="0"/>
              <a:cs typeface="Arial" pitchFamily="34" charset="0"/>
            </a:endParaRPr>
          </a:p>
          <a:p>
            <a:pPr marL="0" eaLnBrk="1" hangingPunct="1">
              <a:buFont typeface="Wingdings 2" pitchFamily="18" charset="2"/>
              <a:buNone/>
            </a:pPr>
            <a:r>
              <a:rPr lang="en-US" sz="2400" b="1" dirty="0" smtClean="0">
                <a:cs typeface="Arial" pitchFamily="34" charset="0"/>
              </a:rPr>
              <a:t>where </a:t>
            </a:r>
            <a:r>
              <a:rPr lang="en-US" sz="2400" b="1" i="1" dirty="0" smtClean="0">
                <a:latin typeface="Times New Roman" pitchFamily="18" charset="0"/>
                <a:cs typeface="Times New Roman" pitchFamily="18" charset="0"/>
              </a:rPr>
              <a:t>h</a:t>
            </a:r>
            <a:r>
              <a:rPr lang="en-US" sz="2400" b="1" dirty="0" smtClean="0">
                <a:cs typeface="Arial" pitchFamily="34" charset="0"/>
              </a:rPr>
              <a:t> is the height of the prism, </a:t>
            </a:r>
            <a:r>
              <a:rPr lang="en-US" sz="2400" b="1" i="1" dirty="0" smtClean="0">
                <a:latin typeface="Times New Roman" pitchFamily="18" charset="0"/>
                <a:ea typeface="Cambria Math" pitchFamily="18" charset="0"/>
                <a:cs typeface="Times New Roman" pitchFamily="18" charset="0"/>
              </a:rPr>
              <a:t>p</a:t>
            </a:r>
            <a:r>
              <a:rPr lang="en-US" sz="2400" b="1" dirty="0" smtClean="0">
                <a:cs typeface="Arial" pitchFamily="34" charset="0"/>
              </a:rPr>
              <a:t> is the perimeter of the base, and </a:t>
            </a:r>
            <a:r>
              <a:rPr lang="en-US" sz="2400" b="1" i="1" dirty="0" smtClean="0">
                <a:latin typeface="Times New Roman" pitchFamily="18" charset="0"/>
                <a:cs typeface="Times New Roman" pitchFamily="18" charset="0"/>
              </a:rPr>
              <a:t>B</a:t>
            </a:r>
            <a:r>
              <a:rPr lang="en-US" sz="2400" b="1" dirty="0" smtClean="0">
                <a:cs typeface="Arial" pitchFamily="34" charset="0"/>
              </a:rPr>
              <a:t> is the area of the base. Solve the equation for the given variable:</a:t>
            </a:r>
          </a:p>
          <a:p>
            <a:pPr marL="0" eaLnBrk="1" hangingPunct="1">
              <a:buFont typeface="Wingdings 2" pitchFamily="18" charset="2"/>
              <a:buNone/>
            </a:pPr>
            <a:endParaRPr lang="en-US" sz="2400" b="1" dirty="0" smtClean="0">
              <a:latin typeface="Arial" pitchFamily="34" charset="0"/>
              <a:cs typeface="Arial" pitchFamily="34" charset="0"/>
            </a:endParaRPr>
          </a:p>
          <a:p>
            <a:pPr marL="457200" indent="-457200" eaLnBrk="1" hangingPunct="1">
              <a:buNone/>
            </a:pPr>
            <a:r>
              <a:rPr lang="en-US" sz="2400" b="1" dirty="0" smtClean="0">
                <a:cs typeface="Arial" pitchFamily="34" charset="0"/>
              </a:rPr>
              <a:t>a.  Solve for </a:t>
            </a:r>
            <a:r>
              <a:rPr lang="en-US" sz="2400" b="1" i="1" dirty="0" smtClean="0">
                <a:latin typeface="Times New Roman" pitchFamily="18" charset="0"/>
                <a:cs typeface="Times New Roman" pitchFamily="18" charset="0"/>
              </a:rPr>
              <a:t>h</a:t>
            </a:r>
            <a:r>
              <a:rPr lang="en-US" sz="2400" b="1" dirty="0" smtClean="0"/>
              <a:t>:</a:t>
            </a:r>
          </a:p>
          <a:p>
            <a:pPr marL="457200" indent="-457200" eaLnBrk="1" hangingPunct="1">
              <a:buFont typeface="Wingdings 2" pitchFamily="18" charset="2"/>
              <a:buAutoNum type="alphaLcParenR"/>
            </a:pPr>
            <a:endParaRPr lang="en-US" sz="2400" b="1" dirty="0" smtClean="0"/>
          </a:p>
          <a:p>
            <a:pPr marL="457200" indent="-457200" eaLnBrk="1" hangingPunct="1">
              <a:buNone/>
            </a:pPr>
            <a:r>
              <a:rPr lang="en-US" sz="2400" b="1" dirty="0" smtClean="0">
                <a:cs typeface="Arial" pitchFamily="34" charset="0"/>
              </a:rPr>
              <a:t>b.  Solve for </a:t>
            </a:r>
            <a:r>
              <a:rPr lang="en-US" sz="2400" b="1" i="1" dirty="0" smtClean="0">
                <a:latin typeface="Times New Roman" pitchFamily="18" charset="0"/>
                <a:ea typeface="Cambria Math" pitchFamily="18" charset="0"/>
                <a:cs typeface="Times New Roman" pitchFamily="18" charset="0"/>
              </a:rPr>
              <a:t>B</a:t>
            </a:r>
            <a:r>
              <a:rPr lang="en-US" sz="2400" b="1" dirty="0" smtClean="0"/>
              <a:t>:</a:t>
            </a: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1905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A.4a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0341"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0342"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0343"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6984"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90925" y="2276474"/>
            <a:ext cx="1635470" cy="387667"/>
          </a:xfrm>
          <a:prstGeom prst="rect">
            <a:avLst/>
          </a:prstGeom>
          <a:noFill/>
        </p:spPr>
      </p:pic>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TextBox 78"/>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14</a:t>
            </a:r>
            <a:endParaRPr lang="en-US" sz="1000" dirty="0">
              <a:latin typeface="+mn-lt"/>
            </a:endParaRPr>
          </a:p>
        </p:txBody>
      </p:sp>
    </p:spTree>
    <p:custDataLst>
      <p:tags r:id="rId2"/>
    </p:custDataLst>
    <p:extLst>
      <p:ext uri="{BB962C8B-B14F-4D97-AF65-F5344CB8AC3E}">
        <p14:creationId xmlns:p14="http://schemas.microsoft.com/office/powerpoint/2010/main" val="2137319609"/>
      </p:ext>
    </p:extLst>
  </p:cSld>
  <p:clrMapOvr>
    <a:masterClrMapping/>
  </p:clrMapOvr>
  <mc:AlternateContent xmlns:mc="http://schemas.openxmlformats.org/markup-compatibility/2006" xmlns:p14="http://schemas.microsoft.com/office/powerpoint/2010/main">
    <mc:Choice Requires="p14">
      <p:transition spd="slow" p14:dur="2000" advTm="19653"/>
    </mc:Choice>
    <mc:Fallback xmlns="">
      <p:transition spd="slow" advTm="1965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solidFill>
                  <a:srgbClr val="4F6228"/>
                </a:solidFill>
              </a:rPr>
              <a:t>Students need additional practice justifying steps used to solve an equation using the axioms of equality.</a:t>
            </a: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r>
              <a:rPr lang="en-US" sz="2400" b="1" dirty="0" smtClean="0">
                <a:cs typeface="Arial" pitchFamily="34" charset="0"/>
              </a:rPr>
              <a:t>What property justifies the work between step 1 and step 2?</a:t>
            </a:r>
          </a:p>
          <a:p>
            <a:pPr eaLnBrk="1" hangingPunct="1">
              <a:buFont typeface="Wingdings 2" pitchFamily="18" charset="2"/>
              <a:buNone/>
            </a:pPr>
            <a:endParaRPr lang="en-US" sz="1800" b="1" dirty="0" smtClean="0">
              <a:latin typeface="Arial" pitchFamily="34" charset="0"/>
              <a:cs typeface="Arial" pitchFamily="34" charset="0"/>
            </a:endParaRPr>
          </a:p>
          <a:p>
            <a:pPr marL="0" eaLnBrk="1" hangingPunct="1">
              <a:buFont typeface="Wingdings 2" pitchFamily="18" charset="2"/>
              <a:buNone/>
            </a:pPr>
            <a:endParaRPr lang="en-US" sz="1800" b="1" dirty="0" smtClean="0">
              <a:latin typeface="Arial" pitchFamily="34" charset="0"/>
              <a:cs typeface="Arial" pitchFamily="34" charset="0"/>
            </a:endParaRPr>
          </a:p>
          <a:p>
            <a:pPr marL="457200" indent="-457200" eaLnBrk="1" hangingPunct="1">
              <a:buNone/>
            </a:pPr>
            <a:endParaRPr lang="en-US" sz="2400" b="1" dirty="0" smtClean="0"/>
          </a:p>
          <a:p>
            <a:pPr marL="457200" indent="-457200" eaLnBrk="1" hangingPunct="1">
              <a:buFont typeface="Wingdings 2" pitchFamily="18" charset="2"/>
              <a:buAutoNum type="alphaLcParenR"/>
            </a:pPr>
            <a:endParaRPr lang="en-US" sz="2400" b="1" dirty="0" smtClean="0"/>
          </a:p>
          <a:p>
            <a:pPr marL="457200" indent="-457200" eaLnBrk="1" hangingPunct="1">
              <a:buAutoNum type="alphaLcPeriod"/>
            </a:pPr>
            <a:r>
              <a:rPr lang="en-US" sz="2400" b="1" dirty="0" smtClean="0"/>
              <a:t>Commutative property of addition</a:t>
            </a:r>
          </a:p>
          <a:p>
            <a:pPr marL="457200" indent="-457200" eaLnBrk="1" hangingPunct="1">
              <a:buAutoNum type="alphaLcPeriod"/>
            </a:pPr>
            <a:r>
              <a:rPr lang="en-US" sz="2400" b="1" dirty="0" smtClean="0"/>
              <a:t>Inverse property of addition</a:t>
            </a:r>
          </a:p>
          <a:p>
            <a:pPr marL="457200" indent="-457200" eaLnBrk="1" hangingPunct="1">
              <a:buAutoNum type="alphaLcPeriod"/>
            </a:pPr>
            <a:r>
              <a:rPr lang="en-US" sz="2400" b="1" dirty="0" smtClean="0"/>
              <a:t>Addition property of equality</a:t>
            </a:r>
          </a:p>
          <a:p>
            <a:pPr marL="457200" indent="-457200" eaLnBrk="1" hangingPunct="1">
              <a:buAutoNum type="alphaLcPeriod"/>
            </a:pPr>
            <a:r>
              <a:rPr lang="en-US" sz="2400" b="1" dirty="0" smtClean="0"/>
              <a:t>Associative property of addition</a:t>
            </a: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12192" y="-19050"/>
            <a:ext cx="8839200" cy="1143000"/>
          </a:xfrm>
        </p:spPr>
        <p:txBody>
          <a:bodyPr/>
          <a:lstStyle/>
          <a:p>
            <a:pPr algn="l"/>
            <a:r>
              <a:rPr lang="en-US" sz="3200" b="1" dirty="0" smtClean="0"/>
              <a:t>Practice for SOL A.4b</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8652"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8653"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8654"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8278" name="Picture 6"/>
          <p:cNvPicPr>
            <a:picLocks noChangeAspect="1" noChangeArrowheads="1"/>
          </p:cNvPicPr>
          <p:nvPr/>
        </p:nvPicPr>
        <p:blipFill>
          <a:blip r:embed="rId9" cstate="print"/>
          <a:srcRect/>
          <a:stretch>
            <a:fillRect/>
          </a:stretch>
        </p:blipFill>
        <p:spPr bwMode="auto">
          <a:xfrm>
            <a:off x="1219200" y="3352800"/>
            <a:ext cx="5661660" cy="1143000"/>
          </a:xfrm>
          <a:prstGeom prst="rect">
            <a:avLst/>
          </a:prstGeom>
          <a:noFill/>
          <a:ln w="9525">
            <a:noFill/>
            <a:miter lim="800000"/>
            <a:headEnd/>
            <a:tailEnd/>
          </a:ln>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56650"/>
    </mc:Choice>
    <mc:Fallback xmlns="">
      <p:transition spd="slow" advTm="5665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8288" y="1221867"/>
            <a:ext cx="8229600" cy="4525963"/>
          </a:xfrm>
        </p:spPr>
        <p:txBody>
          <a:bodyPr/>
          <a:lstStyle/>
          <a:p>
            <a:pPr eaLnBrk="1" fontAlgn="auto" hangingPunct="1">
              <a:spcAft>
                <a:spcPts val="0"/>
              </a:spcAft>
              <a:buClr>
                <a:schemeClr val="accent3"/>
              </a:buClr>
              <a:buNone/>
              <a:defRPr/>
            </a:pPr>
            <a:endParaRPr lang="en-US" sz="2200" b="1" dirty="0" smtClean="0">
              <a:latin typeface="+mj-lt"/>
            </a:endParaRPr>
          </a:p>
          <a:p>
            <a:pPr eaLnBrk="1" fontAlgn="auto" hangingPunct="1">
              <a:spcAft>
                <a:spcPts val="0"/>
              </a:spcAft>
              <a:buClr>
                <a:schemeClr val="accent3"/>
              </a:buClr>
              <a:buNone/>
              <a:defRPr/>
            </a:pPr>
            <a:endParaRPr lang="en-US" sz="2200" b="1" dirty="0">
              <a:latin typeface="+mj-lt"/>
            </a:endParaRPr>
          </a:p>
          <a:p>
            <a:pPr eaLnBrk="1" fontAlgn="auto" hangingPunct="1">
              <a:spcAft>
                <a:spcPts val="0"/>
              </a:spcAft>
              <a:buClr>
                <a:schemeClr val="accent3"/>
              </a:buClr>
              <a:buNone/>
              <a:defRPr/>
            </a:pPr>
            <a:r>
              <a:rPr lang="en-US" sz="2400" b="1" dirty="0" smtClean="0">
                <a:latin typeface="+mj-lt"/>
              </a:rPr>
              <a:t>Identify the solutions to the equation</a:t>
            </a:r>
            <a:r>
              <a:rPr lang="en-US" sz="2200" b="1" dirty="0" smtClean="0">
                <a:latin typeface="+mj-lt"/>
              </a:rPr>
              <a:t>: </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200" b="1" dirty="0" smtClean="0">
                <a:latin typeface="+mj-lt"/>
              </a:rPr>
              <a:t>a.  </a:t>
            </a:r>
          </a:p>
          <a:p>
            <a:pPr eaLnBrk="1" fontAlgn="auto" hangingPunct="1">
              <a:spcAft>
                <a:spcPts val="0"/>
              </a:spcAft>
              <a:buClr>
                <a:schemeClr val="accent3"/>
              </a:buClr>
              <a:buNone/>
              <a:defRPr/>
            </a:pPr>
            <a:endParaRPr lang="en-US" sz="2800" b="1" dirty="0" smtClean="0">
              <a:latin typeface="+mj-lt"/>
            </a:endParaRPr>
          </a:p>
          <a:p>
            <a:pPr eaLnBrk="1" fontAlgn="auto" hangingPunct="1">
              <a:spcAft>
                <a:spcPts val="0"/>
              </a:spcAft>
              <a:buClr>
                <a:schemeClr val="accent3"/>
              </a:buClr>
              <a:buNone/>
              <a:defRPr/>
            </a:pPr>
            <a:r>
              <a:rPr lang="en-US" sz="2200" b="1" dirty="0" smtClean="0">
                <a:latin typeface="+mj-lt"/>
              </a:rPr>
              <a:t>b.</a:t>
            </a:r>
          </a:p>
          <a:p>
            <a:pPr eaLnBrk="1" fontAlgn="auto" hangingPunct="1">
              <a:spcAft>
                <a:spcPts val="0"/>
              </a:spcAft>
              <a:buClr>
                <a:schemeClr val="accent3"/>
              </a:buClr>
              <a:buNone/>
              <a:defRPr/>
            </a:pPr>
            <a:endParaRPr lang="en-US" sz="2800" b="1" dirty="0" smtClean="0">
              <a:latin typeface="+mj-lt"/>
            </a:endParaRPr>
          </a:p>
          <a:p>
            <a:pPr eaLnBrk="1" fontAlgn="auto" hangingPunct="1">
              <a:spcAft>
                <a:spcPts val="0"/>
              </a:spcAft>
              <a:buClr>
                <a:schemeClr val="accent3"/>
              </a:buClr>
              <a:buNone/>
              <a:defRPr/>
            </a:pPr>
            <a:r>
              <a:rPr lang="en-US" sz="2200" b="1" dirty="0" smtClean="0">
                <a:latin typeface="+mj-lt"/>
              </a:rPr>
              <a:t>c.</a:t>
            </a:r>
          </a:p>
          <a:p>
            <a:pPr eaLnBrk="1" fontAlgn="auto" hangingPunct="1">
              <a:spcAft>
                <a:spcPts val="0"/>
              </a:spcAft>
              <a:buClr>
                <a:schemeClr val="accent3"/>
              </a:buClr>
              <a:buNone/>
              <a:defRPr/>
            </a:pPr>
            <a:endParaRPr lang="en-US" sz="2800" b="1" dirty="0" smtClean="0">
              <a:latin typeface="+mj-lt"/>
            </a:endParaRPr>
          </a:p>
          <a:p>
            <a:pPr eaLnBrk="1" fontAlgn="auto" hangingPunct="1">
              <a:spcAft>
                <a:spcPts val="0"/>
              </a:spcAft>
              <a:buClr>
                <a:schemeClr val="accent3"/>
              </a:buClr>
              <a:buNone/>
              <a:defRPr/>
            </a:pPr>
            <a:r>
              <a:rPr lang="en-US" sz="2200" b="1" dirty="0" smtClean="0">
                <a:latin typeface="+mj-lt"/>
              </a:rPr>
              <a:t>d.</a:t>
            </a: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18288" y="0"/>
            <a:ext cx="8839200" cy="1143000"/>
          </a:xfrm>
        </p:spPr>
        <p:txBody>
          <a:bodyPr/>
          <a:lstStyle/>
          <a:p>
            <a:pPr algn="l"/>
            <a:r>
              <a:rPr lang="en-US" sz="3200" b="1" smtClean="0"/>
              <a:t>Practice </a:t>
            </a:r>
            <a:r>
              <a:rPr lang="en-US" sz="3200" b="1" dirty="0" smtClean="0"/>
              <a:t>for SOL A.4c</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1663" name="Equation" r:id="rId5" imgW="114151" imgH="215619" progId="Equation.3">
                  <p:embed/>
                </p:oleObj>
              </mc:Choice>
              <mc:Fallback>
                <p:oleObj name="Equation" r:id="rId5" imgW="114151" imgH="215619" progId="Equation.3">
                  <p:embed/>
                  <p:pic>
                    <p:nvPicPr>
                      <p:cNvPr id="0" name="Picture 3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1664" name="Equation" r:id="rId7" imgW="114151" imgH="215619" progId="Equation.3">
                  <p:embed/>
                </p:oleObj>
              </mc:Choice>
              <mc:Fallback>
                <p:oleObj name="Equation" r:id="rId7" imgW="114151" imgH="215619" progId="Equation.3">
                  <p:embed/>
                  <p:pic>
                    <p:nvPicPr>
                      <p:cNvPr id="0" name="Picture 3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1665" name="Equation" r:id="rId8" imgW="114151" imgH="215619" progId="Equation.3">
                  <p:embed/>
                </p:oleObj>
              </mc:Choice>
              <mc:Fallback>
                <p:oleObj name="Equation" r:id="rId8" imgW="114151" imgH="215619" progId="Equation.3">
                  <p:embed/>
                  <p:pic>
                    <p:nvPicPr>
                      <p:cNvPr id="0" name="Picture 3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28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290" name="Rectangle 10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29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291" name="Picture 10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81600" y="2058640"/>
            <a:ext cx="1905000" cy="448880"/>
          </a:xfrm>
          <a:prstGeom prst="rect">
            <a:avLst/>
          </a:prstGeom>
          <a:noFill/>
        </p:spPr>
      </p:pic>
      <p:sp>
        <p:nvSpPr>
          <p:cNvPr id="221293" name="Rectangle 109"/>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29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294" name="Picture 1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2000" y="4588796"/>
            <a:ext cx="990600" cy="685800"/>
          </a:xfrm>
          <a:prstGeom prst="rect">
            <a:avLst/>
          </a:prstGeom>
          <a:noFill/>
        </p:spPr>
      </p:pic>
      <p:sp>
        <p:nvSpPr>
          <p:cNvPr id="221296" name="Rectangle 1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29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299" name="Rectangle 115"/>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30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300" name="Picture 1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62000" y="3581019"/>
            <a:ext cx="914400" cy="685800"/>
          </a:xfrm>
          <a:prstGeom prst="rect">
            <a:avLst/>
          </a:prstGeom>
          <a:noFill/>
        </p:spPr>
      </p:pic>
      <p:sp>
        <p:nvSpPr>
          <p:cNvPr id="221302" name="Rectangle 118"/>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30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303" name="Picture 1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2000" y="5455031"/>
            <a:ext cx="914400" cy="685800"/>
          </a:xfrm>
          <a:prstGeom prst="rect">
            <a:avLst/>
          </a:prstGeom>
          <a:noFill/>
        </p:spPr>
      </p:pic>
      <p:sp>
        <p:nvSpPr>
          <p:cNvPr id="221305" name="Rectangle 121"/>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30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306" name="Picture 12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0" y="2683415"/>
            <a:ext cx="914400" cy="685800"/>
          </a:xfrm>
          <a:prstGeom prst="rect">
            <a:avLst/>
          </a:prstGeom>
          <a:noFill/>
        </p:spPr>
      </p:pic>
      <p:sp>
        <p:nvSpPr>
          <p:cNvPr id="221308" name="Rectangle 124"/>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8817"/>
    </mc:Choice>
    <mc:Fallback xmlns="">
      <p:transition spd="slow" advTm="2881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5344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cs typeface="Arial" pitchFamily="34" charset="0"/>
              </a:rPr>
              <a:t>Evaluate the following expressions:</a:t>
            </a:r>
          </a:p>
          <a:p>
            <a:pPr marL="0" eaLnBrk="1" hangingPunct="1">
              <a:buFont typeface="Wingdings 2" pitchFamily="18" charset="2"/>
              <a:buNone/>
            </a:pPr>
            <a:endParaRPr lang="en-US" sz="2400" b="1" dirty="0" smtClean="0">
              <a:cs typeface="Arial" pitchFamily="34" charset="0"/>
            </a:endParaRPr>
          </a:p>
          <a:p>
            <a:pPr marL="0" eaLnBrk="1" hangingPunct="1">
              <a:buFont typeface="Wingdings 2" pitchFamily="18" charset="2"/>
              <a:buNone/>
            </a:pPr>
            <a:r>
              <a:rPr lang="en-US" sz="2400" b="1" dirty="0" smtClean="0"/>
              <a:t>a. </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b.</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c. </a:t>
            </a:r>
          </a:p>
        </p:txBody>
      </p:sp>
      <p:sp>
        <p:nvSpPr>
          <p:cNvPr id="7" name="Title 6"/>
          <p:cNvSpPr>
            <a:spLocks noGrp="1"/>
          </p:cNvSpPr>
          <p:nvPr>
            <p:ph type="title"/>
          </p:nvPr>
        </p:nvSpPr>
        <p:spPr>
          <a:xfrm>
            <a:off x="0" y="-17773"/>
            <a:ext cx="8839200" cy="1143000"/>
          </a:xfrm>
        </p:spPr>
        <p:txBody>
          <a:bodyPr/>
          <a:lstStyle/>
          <a:p>
            <a:pPr algn="l"/>
            <a:r>
              <a:rPr lang="en-US" sz="3200" b="1" smtClean="0">
                <a:solidFill>
                  <a:srgbClr val="0033CC"/>
                </a:solidFill>
              </a:rPr>
              <a:t>Practice </a:t>
            </a:r>
            <a:r>
              <a:rPr lang="en-US" sz="3200" b="1" dirty="0" smtClean="0">
                <a:solidFill>
                  <a:srgbClr val="0033CC"/>
                </a:solidFill>
              </a:rPr>
              <a:t>for SOL A.1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314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3144"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52144" y="4569105"/>
            <a:ext cx="4958751" cy="466706"/>
          </a:xfrm>
          <a:prstGeom prst="rect">
            <a:avLst/>
          </a:prstGeom>
          <a:noFill/>
        </p:spPr>
      </p:pic>
      <p:sp>
        <p:nvSpPr>
          <p:cNvPr id="22"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72134" y="2809513"/>
            <a:ext cx="5490965" cy="495319"/>
          </a:xfrm>
          <a:prstGeom prst="rect">
            <a:avLst/>
          </a:prstGeom>
          <a:noFill/>
        </p:spPr>
      </p:pic>
      <p:sp>
        <p:nvSpPr>
          <p:cNvPr id="25"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52144" y="3717070"/>
            <a:ext cx="4100460" cy="439797"/>
          </a:xfrm>
          <a:prstGeom prst="rect">
            <a:avLst/>
          </a:prstGeom>
          <a:noFill/>
        </p:spPr>
      </p:pic>
      <p:sp>
        <p:nvSpPr>
          <p:cNvPr id="28"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9"/>
          <p:cNvSpPr>
            <a:spLocks noChangeArrowheads="1"/>
          </p:cNvSpPr>
          <p:nvPr/>
        </p:nvSpPr>
        <p:spPr bwMode="auto">
          <a:xfrm>
            <a:off x="0" y="1562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12"/>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4"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6" name="Rectangle 18"/>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8"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9" name="Rectangle 22"/>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9" name="Rectangle 23"/>
          <p:cNvSpPr>
            <a:spLocks noChangeArrowheads="1"/>
          </p:cNvSpPr>
          <p:nvPr/>
        </p:nvSpPr>
        <p:spPr bwMode="auto">
          <a:xfrm>
            <a:off x="0" y="1562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25"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28"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TextBox 9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a:t>
            </a:r>
            <a:endParaRPr lang="en-US" sz="1000" dirty="0">
              <a:latin typeface="+mn-lt"/>
            </a:endParaRPr>
          </a:p>
        </p:txBody>
      </p:sp>
    </p:spTree>
    <p:custDataLst>
      <p:tags r:id="rId2"/>
    </p:custDataLst>
    <p:extLst>
      <p:ext uri="{BB962C8B-B14F-4D97-AF65-F5344CB8AC3E}">
        <p14:creationId xmlns:p14="http://schemas.microsoft.com/office/powerpoint/2010/main" val="2107047534"/>
      </p:ext>
    </p:extLst>
  </p:cSld>
  <p:clrMapOvr>
    <a:masterClrMapping/>
  </p:clrMapOvr>
  <mc:AlternateContent xmlns:mc="http://schemas.openxmlformats.org/markup-compatibility/2006" xmlns:p14="http://schemas.microsoft.com/office/powerpoint/2010/main">
    <mc:Choice Requires="p14">
      <p:transition spd="slow" p14:dur="2000" advTm="60686"/>
    </mc:Choice>
    <mc:Fallback xmlns="">
      <p:transition spd="slow" advTm="6068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latin typeface="+mj-lt"/>
              </a:rPr>
              <a:t>Identify the solutions to the equation: </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a.  </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b.</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c.</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d.</a:t>
            </a:r>
          </a:p>
          <a:p>
            <a:pPr eaLnBrk="1" fontAlgn="auto" hangingPunct="1">
              <a:spcAft>
                <a:spcPts val="0"/>
              </a:spcAft>
              <a:buClr>
                <a:schemeClr val="accent3"/>
              </a:buClr>
              <a:buNone/>
              <a:defRPr/>
            </a:pPr>
            <a:r>
              <a:rPr lang="en-US" sz="2400" b="1" dirty="0" smtClean="0">
                <a:latin typeface="+mj-lt"/>
              </a:rPr>
              <a:t> </a:t>
            </a:r>
          </a:p>
        </p:txBody>
      </p:sp>
      <p:sp>
        <p:nvSpPr>
          <p:cNvPr id="7" name="Title 6"/>
          <p:cNvSpPr>
            <a:spLocks noGrp="1"/>
          </p:cNvSpPr>
          <p:nvPr>
            <p:ph type="title"/>
          </p:nvPr>
        </p:nvSpPr>
        <p:spPr>
          <a:xfrm>
            <a:off x="-9144" y="0"/>
            <a:ext cx="8839200" cy="1143000"/>
          </a:xfrm>
        </p:spPr>
        <p:txBody>
          <a:bodyPr/>
          <a:lstStyle/>
          <a:p>
            <a:pPr algn="l"/>
            <a:r>
              <a:rPr lang="en-US" sz="3200" b="1" dirty="0" smtClean="0">
                <a:solidFill>
                  <a:srgbClr val="0033CC"/>
                </a:solidFill>
              </a:rPr>
              <a:t>Practice for SOL A.4c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1362"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1363"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1364"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89"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650286" y="1631823"/>
            <a:ext cx="2176743" cy="400050"/>
          </a:xfrm>
          <a:prstGeom prst="rect">
            <a:avLst/>
          </a:prstGeom>
          <a:noFill/>
        </p:spPr>
      </p:pic>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31454" y="5149930"/>
            <a:ext cx="1045813" cy="752475"/>
          </a:xfrm>
          <a:prstGeom prst="rect">
            <a:avLst/>
          </a:prstGeom>
          <a:noFill/>
        </p:spPr>
      </p:pic>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31454" y="4195390"/>
            <a:ext cx="933450" cy="706071"/>
          </a:xfrm>
          <a:prstGeom prst="rect">
            <a:avLst/>
          </a:prstGeom>
          <a:noFill/>
        </p:spPr>
      </p:pic>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6"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31454" y="2342011"/>
            <a:ext cx="933450" cy="730568"/>
          </a:xfrm>
          <a:prstGeom prst="rect">
            <a:avLst/>
          </a:prstGeom>
          <a:noFill/>
        </p:spPr>
      </p:pic>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1198"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35264" y="3305651"/>
            <a:ext cx="1146229" cy="676275"/>
          </a:xfrm>
          <a:prstGeom prst="rect">
            <a:avLst/>
          </a:prstGeom>
          <a:noFill/>
        </p:spPr>
      </p:pic>
      <p:sp>
        <p:nvSpPr>
          <p:cNvPr id="85" name="TextBox 8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15</a:t>
            </a:r>
            <a:endParaRPr lang="en-US" sz="1000" dirty="0">
              <a:latin typeface="+mn-lt"/>
            </a:endParaRPr>
          </a:p>
        </p:txBody>
      </p:sp>
    </p:spTree>
    <p:custDataLst>
      <p:tags r:id="rId2"/>
    </p:custDataLst>
    <p:extLst>
      <p:ext uri="{BB962C8B-B14F-4D97-AF65-F5344CB8AC3E}">
        <p14:creationId xmlns:p14="http://schemas.microsoft.com/office/powerpoint/2010/main" val="186655232"/>
      </p:ext>
    </p:extLst>
  </p:cSld>
  <p:clrMapOvr>
    <a:masterClrMapping/>
  </p:clrMapOvr>
  <mc:AlternateContent xmlns:mc="http://schemas.openxmlformats.org/markup-compatibility/2006" xmlns:p14="http://schemas.microsoft.com/office/powerpoint/2010/main">
    <mc:Choice Requires="p14">
      <p:transition spd="slow" p14:dur="2000" advTm="24722"/>
    </mc:Choice>
    <mc:Fallback xmlns="">
      <p:transition spd="slow" advTm="2472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91440" y="1084327"/>
            <a:ext cx="8229600" cy="4525963"/>
          </a:xfrm>
        </p:spPr>
        <p:txBody>
          <a:bodyPr/>
          <a:lstStyle/>
          <a:p>
            <a:pPr eaLnBrk="1" fontAlgn="auto" hangingPunct="1">
              <a:spcAft>
                <a:spcPts val="0"/>
              </a:spcAft>
              <a:buClr>
                <a:schemeClr val="accent3"/>
              </a:buClr>
              <a:buNone/>
              <a:defRPr/>
            </a:pPr>
            <a:r>
              <a:rPr lang="en-US" sz="2400" b="1" dirty="0" smtClean="0">
                <a:latin typeface="+mj-lt"/>
              </a:rPr>
              <a:t>The graph of                                  is shown.</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Plot the solutions to                                  .</a:t>
            </a:r>
          </a:p>
          <a:p>
            <a:pPr eaLnBrk="1" fontAlgn="auto" hangingPunct="1">
              <a:spcAft>
                <a:spcPts val="0"/>
              </a:spcAft>
              <a:buClr>
                <a:schemeClr val="accent3"/>
              </a:buClr>
              <a:buNone/>
              <a:defRPr/>
            </a:pPr>
            <a:endParaRPr lang="en-US" sz="2000" b="1" dirty="0" smtClean="0">
              <a:latin typeface="+mj-lt"/>
            </a:endParaRPr>
          </a:p>
        </p:txBody>
      </p:sp>
      <p:sp>
        <p:nvSpPr>
          <p:cNvPr id="7" name="Title 6"/>
          <p:cNvSpPr>
            <a:spLocks noGrp="1"/>
          </p:cNvSpPr>
          <p:nvPr>
            <p:ph type="title"/>
          </p:nvPr>
        </p:nvSpPr>
        <p:spPr>
          <a:xfrm>
            <a:off x="0" y="75819"/>
            <a:ext cx="8839200" cy="1143000"/>
          </a:xfrm>
        </p:spPr>
        <p:txBody>
          <a:bodyPr/>
          <a:lstStyle/>
          <a:p>
            <a:pPr algn="l"/>
            <a:r>
              <a:rPr lang="en-US" sz="3200" b="1" dirty="0" smtClean="0">
                <a:solidFill>
                  <a:srgbClr val="0033CC"/>
                </a:solidFill>
              </a:rPr>
              <a:t>Practice for SOL A.4c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38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384"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38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8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877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72056" y="1161341"/>
            <a:ext cx="1952625" cy="353134"/>
          </a:xfrm>
          <a:prstGeom prst="rect">
            <a:avLst/>
          </a:prstGeom>
          <a:noFill/>
        </p:spPr>
      </p:pic>
      <p:sp>
        <p:nvSpPr>
          <p:cNvPr id="288775"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7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8776"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11792" y="2054569"/>
            <a:ext cx="1910144" cy="345452"/>
          </a:xfrm>
          <a:prstGeom prst="rect">
            <a:avLst/>
          </a:prstGeom>
          <a:noFill/>
        </p:spPr>
      </p:pic>
      <p:sp>
        <p:nvSpPr>
          <p:cNvPr id="288778"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5"/>
          <p:cNvPicPr>
            <a:picLocks noChangeAspect="1" noChangeArrowheads="1"/>
          </p:cNvPicPr>
          <p:nvPr/>
        </p:nvPicPr>
        <p:blipFill>
          <a:blip r:embed="rId11" cstate="print"/>
          <a:srcRect/>
          <a:stretch>
            <a:fillRect/>
          </a:stretch>
        </p:blipFill>
        <p:spPr bwMode="auto">
          <a:xfrm>
            <a:off x="1819275" y="2399585"/>
            <a:ext cx="6115050" cy="4124325"/>
          </a:xfrm>
          <a:prstGeom prst="rect">
            <a:avLst/>
          </a:prstGeom>
          <a:noFill/>
          <a:ln w="9525">
            <a:noFill/>
            <a:miter lim="800000"/>
            <a:headEnd/>
            <a:tailEnd/>
          </a:ln>
        </p:spPr>
      </p:pic>
      <p:sp>
        <p:nvSpPr>
          <p:cNvPr id="90" name="TextBox 8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16</a:t>
            </a:r>
            <a:endParaRPr lang="en-US" sz="1000" dirty="0">
              <a:latin typeface="+mn-lt"/>
            </a:endParaRPr>
          </a:p>
        </p:txBody>
      </p:sp>
    </p:spTree>
    <p:custDataLst>
      <p:tags r:id="rId2"/>
    </p:custDataLst>
    <p:extLst>
      <p:ext uri="{BB962C8B-B14F-4D97-AF65-F5344CB8AC3E}">
        <p14:creationId xmlns:p14="http://schemas.microsoft.com/office/powerpoint/2010/main" val="446003627"/>
      </p:ext>
    </p:extLst>
  </p:cSld>
  <p:clrMapOvr>
    <a:masterClrMapping/>
  </p:clrMapOvr>
  <mc:AlternateContent xmlns:mc="http://schemas.openxmlformats.org/markup-compatibility/2006" xmlns:p14="http://schemas.microsoft.com/office/powerpoint/2010/main">
    <mc:Choice Requires="p14">
      <p:transition spd="slow" p14:dur="2000" advTm="34354"/>
    </mc:Choice>
    <mc:Fallback xmlns="">
      <p:transition spd="slow" advTm="3435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endParaRPr lang="en-US" sz="2400" b="1" dirty="0" smtClean="0">
              <a:solidFill>
                <a:srgbClr val="4F6228"/>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200" b="1" dirty="0" smtClean="0">
                <a:latin typeface="+mj-lt"/>
              </a:rPr>
              <a:t>1.  What is the solution to                                                                ?   </a:t>
            </a:r>
            <a:r>
              <a:rPr lang="en-US" sz="2000" b="1" dirty="0" smtClean="0">
                <a:latin typeface="+mj-lt"/>
              </a:rPr>
              <a:t>                                                     </a:t>
            </a:r>
          </a:p>
          <a:p>
            <a:pPr marL="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r>
              <a:rPr lang="en-US" sz="2000" b="1" dirty="0" smtClean="0">
                <a:latin typeface="+mj-lt"/>
              </a:rPr>
              <a:t> </a:t>
            </a:r>
          </a:p>
          <a:p>
            <a:pPr marL="0" eaLnBrk="1" fontAlgn="auto" hangingPunct="1">
              <a:spcAft>
                <a:spcPts val="0"/>
              </a:spcAft>
              <a:buClr>
                <a:schemeClr val="accent3"/>
              </a:buClr>
              <a:buNone/>
              <a:defRPr/>
            </a:pPr>
            <a:r>
              <a:rPr lang="en-US" sz="2000" b="1" dirty="0" smtClean="0">
                <a:latin typeface="+mj-lt"/>
              </a:rPr>
              <a:t>2.  </a:t>
            </a:r>
            <a:r>
              <a:rPr lang="en-US" sz="2200" b="1" dirty="0" smtClean="0">
                <a:latin typeface="+mj-lt"/>
              </a:rPr>
              <a:t>What describes the solution to </a:t>
            </a:r>
            <a:r>
              <a:rPr lang="en-US" sz="2000" b="1" dirty="0" smtClean="0">
                <a:latin typeface="+mj-lt"/>
              </a:rPr>
              <a:t>                                                 ?</a:t>
            </a:r>
          </a:p>
          <a:p>
            <a:pPr marL="182880" eaLnBrk="1" fontAlgn="auto" hangingPunct="1">
              <a:spcAft>
                <a:spcPts val="0"/>
              </a:spcAft>
              <a:buClr>
                <a:schemeClr val="accent3"/>
              </a:buClr>
              <a:buNone/>
              <a:defRPr/>
            </a:pPr>
            <a:r>
              <a:rPr lang="en-US" sz="2200" b="1" dirty="0" smtClean="0">
                <a:latin typeface="+mj-lt"/>
              </a:rPr>
              <a:t>      a.  There is an infinite number of real solutions.</a:t>
            </a:r>
          </a:p>
          <a:p>
            <a:pPr marL="182880" eaLnBrk="1" fontAlgn="auto" hangingPunct="1">
              <a:spcAft>
                <a:spcPts val="0"/>
              </a:spcAft>
              <a:buClr>
                <a:schemeClr val="accent3"/>
              </a:buClr>
              <a:buNone/>
              <a:defRPr/>
            </a:pPr>
            <a:r>
              <a:rPr lang="en-US" sz="2200" b="1" dirty="0" smtClean="0">
                <a:latin typeface="+mj-lt"/>
              </a:rPr>
              <a:t>      b.</a:t>
            </a:r>
            <a:r>
              <a:rPr lang="en-US" sz="2200" b="1" dirty="0" smtClean="0">
                <a:solidFill>
                  <a:srgbClr val="6600FF"/>
                </a:solidFill>
                <a:latin typeface="+mj-lt"/>
              </a:rPr>
              <a:t>  </a:t>
            </a:r>
            <a:r>
              <a:rPr lang="en-US" sz="2200" b="1" dirty="0" smtClean="0">
                <a:latin typeface="+mj-lt"/>
              </a:rPr>
              <a:t>There are no real solutions.</a:t>
            </a:r>
          </a:p>
          <a:p>
            <a:pPr marL="182880" eaLnBrk="1" fontAlgn="auto" hangingPunct="1">
              <a:spcAft>
                <a:spcPts val="0"/>
              </a:spcAft>
              <a:buClr>
                <a:schemeClr val="accent3"/>
              </a:buClr>
              <a:buNone/>
              <a:defRPr/>
            </a:pPr>
            <a:r>
              <a:rPr lang="en-US" sz="2200" b="1" dirty="0" smtClean="0">
                <a:latin typeface="+mj-lt"/>
              </a:rPr>
              <a:t>      c.  The only solution is </a:t>
            </a:r>
            <a:r>
              <a:rPr lang="en-US" sz="2200" b="1" dirty="0" smtClean="0">
                <a:latin typeface="Cambria Math" pitchFamily="18" charset="0"/>
                <a:ea typeface="Cambria Math" pitchFamily="18" charset="0"/>
              </a:rPr>
              <a:t>0</a:t>
            </a:r>
            <a:r>
              <a:rPr lang="en-US" sz="2200" b="1" dirty="0" smtClean="0">
                <a:latin typeface="+mj-lt"/>
              </a:rPr>
              <a:t>.</a:t>
            </a:r>
          </a:p>
          <a:p>
            <a:pPr marL="182880" eaLnBrk="1" fontAlgn="auto" hangingPunct="1">
              <a:spcAft>
                <a:spcPts val="0"/>
              </a:spcAft>
              <a:buClr>
                <a:schemeClr val="accent3"/>
              </a:buClr>
              <a:buNone/>
              <a:defRPr/>
            </a:pPr>
            <a:r>
              <a:rPr lang="en-US" sz="2200" b="1" dirty="0" smtClean="0">
                <a:latin typeface="+mj-lt"/>
              </a:rPr>
              <a:t>      d.  The only solution is </a:t>
            </a:r>
            <a:r>
              <a:rPr lang="en-US" sz="2200" b="1" dirty="0" smtClean="0">
                <a:latin typeface="Cambria Math" pitchFamily="18" charset="0"/>
                <a:ea typeface="Cambria Math" pitchFamily="18" charset="0"/>
              </a:rPr>
              <a:t>5</a:t>
            </a:r>
            <a:r>
              <a:rPr lang="en-US" sz="2200" b="1" dirty="0" smtClean="0">
                <a:latin typeface="+mj-lt"/>
              </a:rPr>
              <a:t>.</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0" y="17843"/>
            <a:ext cx="8839200" cy="1143000"/>
          </a:xfrm>
        </p:spPr>
        <p:txBody>
          <a:bodyPr/>
          <a:lstStyle/>
          <a:p>
            <a:pPr algn="l"/>
            <a:r>
              <a:rPr lang="en-US" sz="3200" b="1" smtClean="0"/>
              <a:t>Practice </a:t>
            </a:r>
            <a:r>
              <a:rPr lang="en-US" sz="3200" b="1" dirty="0" smtClean="0"/>
              <a:t>for SOL A.4d</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1295" name="Equation" r:id="rId5" imgW="114151" imgH="215619" progId="Equation.3">
                  <p:embed/>
                </p:oleObj>
              </mc:Choice>
              <mc:Fallback>
                <p:oleObj name="Equation" r:id="rId5" imgW="114151" imgH="215619" progId="Equation.3">
                  <p:embed/>
                  <p:pic>
                    <p:nvPicPr>
                      <p:cNvPr id="0" name="Picture 3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1296" name="Equation" r:id="rId7" imgW="114151" imgH="215619" progId="Equation.3">
                  <p:embed/>
                </p:oleObj>
              </mc:Choice>
              <mc:Fallback>
                <p:oleObj name="Equation" r:id="rId7" imgW="114151" imgH="215619" progId="Equation.3">
                  <p:embed/>
                  <p:pic>
                    <p:nvPicPr>
                      <p:cNvPr id="0" name="Picture 3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1297" name="Equation" r:id="rId8" imgW="114151" imgH="215619" progId="Equation.3">
                  <p:embed/>
                </p:oleObj>
              </mc:Choice>
              <mc:Fallback>
                <p:oleObj name="Equation" r:id="rId8" imgW="114151" imgH="215619" progId="Equation.3">
                  <p:embed/>
                  <p:pic>
                    <p:nvPicPr>
                      <p:cNvPr id="0" name="Picture 3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TextBox 9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12</a:t>
            </a:r>
            <a:endParaRPr lang="en-US" sz="1000" dirty="0">
              <a:latin typeface="+mn-lt"/>
            </a:endParaRPr>
          </a:p>
        </p:txBody>
      </p:sp>
      <p:sp>
        <p:nvSpPr>
          <p:cNvPr id="290921"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920" name="Picture 10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57600" y="2495550"/>
            <a:ext cx="3981450" cy="381000"/>
          </a:xfrm>
          <a:prstGeom prst="rect">
            <a:avLst/>
          </a:prstGeom>
          <a:noFill/>
        </p:spPr>
      </p:pic>
      <p:sp>
        <p:nvSpPr>
          <p:cNvPr id="290922"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924"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925"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927"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926" name="Picture 1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470654" y="3641725"/>
            <a:ext cx="2743200" cy="381000"/>
          </a:xfrm>
          <a:prstGeom prst="rect">
            <a:avLst/>
          </a:prstGeom>
          <a:noFill/>
        </p:spPr>
      </p:pic>
      <p:sp>
        <p:nvSpPr>
          <p:cNvPr id="290928"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1294"/>
    </mc:Choice>
    <mc:Fallback xmlns="">
      <p:transition spd="slow" advTm="3129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latin typeface="+mj-lt"/>
              </a:rPr>
              <a:t>Describe the solution to each equation.</a:t>
            </a:r>
          </a:p>
          <a:p>
            <a:pPr marL="0" eaLnBrk="1" fontAlgn="auto" hangingPunct="1">
              <a:spcAft>
                <a:spcPts val="0"/>
              </a:spcAft>
              <a:buClr>
                <a:schemeClr val="accent3"/>
              </a:buClr>
              <a:buNone/>
              <a:defRPr/>
            </a:pPr>
            <a:endParaRPr lang="en-US" sz="2400" b="1" dirty="0" smtClean="0">
              <a:latin typeface="+mj-lt"/>
            </a:endParaRPr>
          </a:p>
          <a:p>
            <a:pPr marL="0" eaLnBrk="1" fontAlgn="auto" hangingPunct="1">
              <a:spcAft>
                <a:spcPts val="0"/>
              </a:spcAft>
              <a:buClr>
                <a:schemeClr val="accent3"/>
              </a:buClr>
              <a:buNone/>
              <a:defRPr/>
            </a:pPr>
            <a:r>
              <a:rPr lang="en-US" sz="2400" b="1" dirty="0" smtClean="0">
                <a:latin typeface="+mj-lt"/>
              </a:rPr>
              <a:t>a.</a:t>
            </a:r>
          </a:p>
          <a:p>
            <a:pPr marL="0" eaLnBrk="1" fontAlgn="auto" hangingPunct="1">
              <a:spcAft>
                <a:spcPts val="0"/>
              </a:spcAft>
              <a:buClr>
                <a:schemeClr val="accent3"/>
              </a:buClr>
              <a:buNone/>
              <a:defRPr/>
            </a:pPr>
            <a:endParaRPr lang="en-US" sz="28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latin typeface="+mj-lt"/>
              </a:rPr>
              <a:t>b.</a:t>
            </a:r>
            <a:r>
              <a:rPr lang="en-US" sz="2400" b="1" dirty="0" smtClean="0">
                <a:solidFill>
                  <a:srgbClr val="6600FF"/>
                </a:solidFill>
                <a:latin typeface="+mj-lt"/>
              </a:rPr>
              <a:t>  </a:t>
            </a:r>
          </a:p>
          <a:p>
            <a:pPr marL="0" eaLnBrk="1" fontAlgn="auto" hangingPunct="1">
              <a:spcAft>
                <a:spcPts val="0"/>
              </a:spcAft>
              <a:buClr>
                <a:schemeClr val="accent3"/>
              </a:buClr>
              <a:buNone/>
              <a:defRPr/>
            </a:pPr>
            <a:endParaRPr lang="en-US" sz="28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latin typeface="+mj-lt"/>
              </a:rPr>
              <a:t>c.</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A.4d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340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340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3406"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82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01142" y="3833018"/>
            <a:ext cx="2971800" cy="457200"/>
          </a:xfrm>
          <a:prstGeom prst="rect">
            <a:avLst/>
          </a:prstGeom>
          <a:noFill/>
        </p:spPr>
      </p:pic>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82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01142" y="2924175"/>
            <a:ext cx="3237508" cy="412750"/>
          </a:xfrm>
          <a:prstGeom prst="rect">
            <a:avLst/>
          </a:prstGeom>
          <a:noFill/>
        </p:spPr>
      </p:pic>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082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201142" y="4797403"/>
            <a:ext cx="3524250" cy="395705"/>
          </a:xfrm>
          <a:prstGeom prst="rect">
            <a:avLst/>
          </a:prstGeom>
          <a:noFill/>
        </p:spPr>
      </p:pic>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579304464"/>
      </p:ext>
    </p:extLst>
  </p:cSld>
  <p:clrMapOvr>
    <a:masterClrMapping/>
  </p:clrMapOvr>
  <mc:AlternateContent xmlns:mc="http://schemas.openxmlformats.org/markup-compatibility/2006" xmlns:p14="http://schemas.microsoft.com/office/powerpoint/2010/main">
    <mc:Choice Requires="p14">
      <p:transition spd="slow" p14:dur="2000" advTm="31316"/>
    </mc:Choice>
    <mc:Fallback xmlns="">
      <p:transition spd="slow" advTm="3131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endParaRPr lang="en-US" sz="2200" b="1" dirty="0" smtClean="0">
              <a:solidFill>
                <a:srgbClr val="6600FF"/>
              </a:solidFill>
              <a:latin typeface="+mj-lt"/>
            </a:endParaRPr>
          </a:p>
          <a:p>
            <a:pPr marL="0" eaLnBrk="1" fontAlgn="auto" hangingPunct="1">
              <a:spcAft>
                <a:spcPts val="0"/>
              </a:spcAft>
              <a:buClr>
                <a:schemeClr val="accent3"/>
              </a:buClr>
              <a:buNone/>
              <a:defRPr/>
            </a:pPr>
            <a:r>
              <a:rPr lang="en-US" sz="2200" b="1" dirty="0" smtClean="0">
                <a:latin typeface="+mj-lt"/>
              </a:rPr>
              <a:t>Find the solution to the equation shown:</a:t>
            </a:r>
          </a:p>
          <a:p>
            <a:pPr marL="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None/>
              <a:defRPr/>
            </a:pPr>
            <a:r>
              <a:rPr lang="en-US" sz="2000" b="1" dirty="0" smtClean="0">
                <a:latin typeface="+mj-lt"/>
              </a:rPr>
              <a:t>a.</a:t>
            </a:r>
            <a:endParaRPr lang="en-US" sz="2200" b="1" dirty="0" smtClean="0">
              <a:latin typeface="+mj-lt"/>
            </a:endParaRPr>
          </a:p>
          <a:p>
            <a:pPr marL="114300" indent="-457200" eaLnBrk="1" fontAlgn="auto" hangingPunct="1">
              <a:spcAft>
                <a:spcPts val="0"/>
              </a:spcAft>
              <a:buNone/>
              <a:defRPr/>
            </a:pPr>
            <a:endParaRPr lang="en-US" sz="2200" b="1" dirty="0" smtClean="0">
              <a:latin typeface="+mj-lt"/>
            </a:endParaRPr>
          </a:p>
          <a:p>
            <a:pPr marL="114300" indent="-457200" eaLnBrk="1" fontAlgn="auto" hangingPunct="1">
              <a:spcAft>
                <a:spcPts val="0"/>
              </a:spcAft>
              <a:buNone/>
              <a:defRPr/>
            </a:pPr>
            <a:r>
              <a:rPr lang="en-US" sz="2200" b="1" dirty="0" smtClean="0">
                <a:latin typeface="+mj-lt"/>
              </a:rPr>
              <a:t>b.</a:t>
            </a:r>
          </a:p>
          <a:p>
            <a:pPr marL="114300" indent="-457200" eaLnBrk="1" fontAlgn="auto" hangingPunct="1">
              <a:spcAft>
                <a:spcPts val="0"/>
              </a:spcAft>
              <a:buNone/>
              <a:defRPr/>
            </a:pPr>
            <a:endParaRPr lang="en-US" sz="2200" b="1" dirty="0" smtClean="0">
              <a:latin typeface="+mj-lt"/>
            </a:endParaRPr>
          </a:p>
          <a:p>
            <a:pPr marL="114300" indent="-457200" eaLnBrk="1" fontAlgn="auto" hangingPunct="1">
              <a:spcAft>
                <a:spcPts val="0"/>
              </a:spcAft>
              <a:buNone/>
              <a:defRPr/>
            </a:pPr>
            <a:r>
              <a:rPr lang="en-US" sz="2200" b="1" dirty="0" smtClean="0">
                <a:latin typeface="+mj-lt"/>
              </a:rPr>
              <a:t>c.</a:t>
            </a:r>
          </a:p>
          <a:p>
            <a:pPr marL="114300" indent="-457200" eaLnBrk="1" fontAlgn="auto" hangingPunct="1">
              <a:spcAft>
                <a:spcPts val="0"/>
              </a:spcAft>
              <a:buNone/>
              <a:defRPr/>
            </a:pPr>
            <a:endParaRPr lang="en-US" sz="2200" b="1" dirty="0" smtClean="0">
              <a:latin typeface="+mj-lt"/>
            </a:endParaRPr>
          </a:p>
          <a:p>
            <a:pPr marL="114300" indent="-457200" eaLnBrk="1" fontAlgn="auto" hangingPunct="1">
              <a:spcAft>
                <a:spcPts val="0"/>
              </a:spcAft>
              <a:buNone/>
              <a:defRPr/>
            </a:pPr>
            <a:r>
              <a:rPr lang="en-US" sz="2200" b="1" dirty="0" smtClean="0">
                <a:latin typeface="+mj-lt"/>
              </a:rPr>
              <a:t>d</a:t>
            </a:r>
            <a:r>
              <a:rPr lang="en-US" sz="2000" b="1" dirty="0" smtClean="0">
                <a:latin typeface="+mj-lt"/>
              </a:rPr>
              <a:t>.</a:t>
            </a: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12192" y="0"/>
            <a:ext cx="8839200" cy="1143000"/>
          </a:xfrm>
        </p:spPr>
        <p:txBody>
          <a:bodyPr/>
          <a:lstStyle/>
          <a:p>
            <a:pPr algn="l"/>
            <a:r>
              <a:rPr lang="en-US" sz="3200" b="1" dirty="0" smtClean="0"/>
              <a:t>Practice for SOL A.4d</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6732"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6733"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6734"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57"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566232" y="1851619"/>
            <a:ext cx="2085975" cy="695325"/>
          </a:xfrm>
          <a:prstGeom prst="rect">
            <a:avLst/>
          </a:prstGeom>
          <a:noFill/>
        </p:spPr>
      </p:pic>
      <p:sp>
        <p:nvSpPr>
          <p:cNvPr id="356359" name="Rectangle 7"/>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42988" y="3162014"/>
            <a:ext cx="962025" cy="381000"/>
          </a:xfrm>
          <a:prstGeom prst="rect">
            <a:avLst/>
          </a:prstGeom>
          <a:noFill/>
        </p:spPr>
      </p:pic>
      <p:sp>
        <p:nvSpPr>
          <p:cNvPr id="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0"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042987" y="3883928"/>
            <a:ext cx="962025" cy="381000"/>
          </a:xfrm>
          <a:prstGeom prst="rect">
            <a:avLst/>
          </a:prstGeom>
          <a:noFill/>
        </p:spPr>
      </p:pic>
      <p:sp>
        <p:nvSpPr>
          <p:cNvPr id="356362"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5"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6366"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042987" y="5522800"/>
            <a:ext cx="695325" cy="381000"/>
          </a:xfrm>
          <a:prstGeom prst="rect">
            <a:avLst/>
          </a:prstGeom>
          <a:noFill/>
        </p:spPr>
      </p:pic>
      <p:sp>
        <p:nvSpPr>
          <p:cNvPr id="356368"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042987" y="4741464"/>
            <a:ext cx="904875" cy="381000"/>
          </a:xfrm>
          <a:prstGeom prst="rect">
            <a:avLst/>
          </a:prstGeom>
          <a:noFill/>
        </p:spPr>
      </p:pic>
      <p:sp>
        <p:nvSpPr>
          <p:cNvPr id="19"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4732"/>
    </mc:Choice>
    <mc:Fallback xmlns="">
      <p:transition spd="slow" advTm="2473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Aft>
                <a:spcPts val="0"/>
              </a:spcAft>
              <a:buClr>
                <a:schemeClr val="accent3"/>
              </a:buClr>
              <a:buNone/>
              <a:defRPr/>
            </a:pPr>
            <a:r>
              <a:rPr lang="en-US" sz="2400" b="1" dirty="0" smtClean="0">
                <a:latin typeface="+mj-lt"/>
              </a:rPr>
              <a:t>Find the solution to the equation shown.</a:t>
            </a:r>
          </a:p>
          <a:p>
            <a:pPr marL="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None/>
              <a:defRPr/>
            </a:pPr>
            <a:endParaRPr lang="en-US" sz="2000" b="1" dirty="0" smtClean="0">
              <a:latin typeface="+mj-lt"/>
            </a:endParaRPr>
          </a:p>
        </p:txBody>
      </p:sp>
      <p:sp>
        <p:nvSpPr>
          <p:cNvPr id="7" name="Title 6"/>
          <p:cNvSpPr>
            <a:spLocks noGrp="1"/>
          </p:cNvSpPr>
          <p:nvPr>
            <p:ph type="title"/>
          </p:nvPr>
        </p:nvSpPr>
        <p:spPr>
          <a:xfrm>
            <a:off x="-38100" y="38100"/>
            <a:ext cx="8839200" cy="1143000"/>
          </a:xfrm>
        </p:spPr>
        <p:txBody>
          <a:bodyPr/>
          <a:lstStyle/>
          <a:p>
            <a:pPr algn="l"/>
            <a:r>
              <a:rPr lang="en-US" sz="3200" b="1" dirty="0" smtClean="0"/>
              <a:t>Practice for SOL A.4d</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1388"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1389"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1390"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TextBox 90"/>
          <p:cNvSpPr txBox="1"/>
          <p:nvPr/>
        </p:nvSpPr>
        <p:spPr>
          <a:xfrm>
            <a:off x="457200" y="6496336"/>
            <a:ext cx="609600" cy="246221"/>
          </a:xfrm>
          <a:prstGeom prst="rect">
            <a:avLst/>
          </a:prstGeom>
          <a:noFill/>
        </p:spPr>
        <p:txBody>
          <a:bodyPr wrap="square" rtlCol="0">
            <a:spAutoFit/>
          </a:bodyPr>
          <a:lstStyle/>
          <a:p>
            <a:r>
              <a:rPr lang="en-US" sz="1000" dirty="0" smtClean="0">
                <a:latin typeface="+mn-lt"/>
              </a:rPr>
              <a:t>14</a:t>
            </a:r>
            <a:endParaRPr lang="en-US" sz="1000" dirty="0">
              <a:latin typeface="+mn-lt"/>
            </a:endParaRPr>
          </a:p>
        </p:txBody>
      </p:sp>
      <p:sp>
        <p:nvSpPr>
          <p:cNvPr id="3563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59" name="Rectangle 7"/>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2"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5"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3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6368"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0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15"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0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18"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0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21" name="Rectangle 1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0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24"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02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1027" name="Rectangle 1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02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1028"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43200" y="2776632"/>
            <a:ext cx="3276600" cy="409575"/>
          </a:xfrm>
          <a:prstGeom prst="rect">
            <a:avLst/>
          </a:prstGeom>
          <a:noFill/>
        </p:spPr>
      </p:pic>
      <p:sp>
        <p:nvSpPr>
          <p:cNvPr id="811030" name="Rectangle 2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3688"/>
    </mc:Choice>
    <mc:Fallback xmlns="">
      <p:transition spd="slow" advTm="2368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13"/>
            <a:ext cx="8839200" cy="1143000"/>
          </a:xfrm>
        </p:spPr>
        <p:txBody>
          <a:bodyPr/>
          <a:lstStyle/>
          <a:p>
            <a:pPr algn="l"/>
            <a:r>
              <a:rPr lang="en-US" sz="3200" b="1" smtClean="0"/>
              <a:t>Practice </a:t>
            </a:r>
            <a:r>
              <a:rPr lang="en-US" sz="3200" b="1" dirty="0" smtClean="0"/>
              <a:t>for SOL A.4e</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3346" name="Equation" r:id="rId5" imgW="114151" imgH="215619" progId="Equation.3">
                  <p:embed/>
                </p:oleObj>
              </mc:Choice>
              <mc:Fallback>
                <p:oleObj name="Equation" r:id="rId5" imgW="114151" imgH="215619" progId="Equation.3">
                  <p:embed/>
                  <p:pic>
                    <p:nvPicPr>
                      <p:cNvPr id="0" name="Picture 3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3347" name="Equation" r:id="rId7" imgW="114151" imgH="215619" progId="Equation.3">
                  <p:embed/>
                </p:oleObj>
              </mc:Choice>
              <mc:Fallback>
                <p:oleObj name="Equation" r:id="rId7" imgW="114151" imgH="215619" progId="Equation.3">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3348" name="Equation" r:id="rId8" imgW="114151" imgH="215619" progId="Equation.3">
                  <p:embed/>
                </p:oleObj>
              </mc:Choice>
              <mc:Fallback>
                <p:oleObj name="Equation" r:id="rId8" imgW="114151" imgH="215619" progId="Equation.3">
                  <p:embed/>
                  <p:pic>
                    <p:nvPicPr>
                      <p:cNvPr id="0" name="Picture 3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0" name="Content Placeholder 139"/>
          <p:cNvSpPr>
            <a:spLocks noGrp="1"/>
          </p:cNvSpPr>
          <p:nvPr>
            <p:ph idx="1"/>
          </p:nvPr>
        </p:nvSpPr>
        <p:spPr>
          <a:xfrm>
            <a:off x="609600" y="1175712"/>
            <a:ext cx="8229600" cy="2590800"/>
          </a:xfrm>
        </p:spPr>
        <p:txBody>
          <a:bodyPr/>
          <a:lstStyle/>
          <a:p>
            <a:pPr>
              <a:buNone/>
            </a:pPr>
            <a:endParaRPr lang="en-US" sz="2000" b="1" dirty="0" smtClean="0">
              <a:solidFill>
                <a:srgbClr val="4F6228"/>
              </a:solidFill>
            </a:endParaRPr>
          </a:p>
          <a:p>
            <a:pPr>
              <a:buNone/>
            </a:pPr>
            <a:r>
              <a:rPr lang="en-US" sz="2200" b="1" dirty="0" smtClean="0"/>
              <a:t>What is the </a:t>
            </a:r>
            <a:r>
              <a:rPr lang="en-US" sz="2200" b="1" i="1" dirty="0" smtClean="0">
                <a:latin typeface="Times New Roman" pitchFamily="18" charset="0"/>
                <a:cs typeface="Times New Roman" pitchFamily="18" charset="0"/>
              </a:rPr>
              <a:t>x</a:t>
            </a:r>
            <a:r>
              <a:rPr lang="en-US" sz="2200" b="1" dirty="0" smtClean="0"/>
              <a:t>-value of the solution to this system of equations?</a:t>
            </a:r>
          </a:p>
          <a:p>
            <a:pPr>
              <a:buNone/>
            </a:pPr>
            <a:endParaRPr lang="en-US" sz="2200" b="1" dirty="0"/>
          </a:p>
        </p:txBody>
      </p:sp>
      <p:sp>
        <p:nvSpPr>
          <p:cNvPr id="292974"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973" name="Picture 10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14712" y="2673504"/>
            <a:ext cx="2009775" cy="685800"/>
          </a:xfrm>
          <a:prstGeom prst="rect">
            <a:avLst/>
          </a:prstGeom>
          <a:noFill/>
        </p:spPr>
      </p:pic>
      <p:sp>
        <p:nvSpPr>
          <p:cNvPr id="292975" name="Rectangle 111"/>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77" name="Rectangle 1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78" name="Rectangle 11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41956"/>
    </mc:Choice>
    <mc:Fallback xmlns="">
      <p:transition spd="slow" advTm="4195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0" y="1166018"/>
            <a:ext cx="8229600" cy="4525963"/>
          </a:xfrm>
        </p:spPr>
        <p:txBody>
          <a:bodyPr/>
          <a:lstStyle/>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latin typeface="+mj-lt"/>
              </a:rPr>
              <a:t>1.  Which system of equations has no real solution?</a:t>
            </a:r>
          </a:p>
          <a:p>
            <a:pPr marL="0" eaLnBrk="1" fontAlgn="auto" hangingPunct="1">
              <a:spcAft>
                <a:spcPts val="0"/>
              </a:spcAft>
              <a:buClr>
                <a:schemeClr val="accent3"/>
              </a:buClr>
              <a:buNone/>
              <a:defRPr/>
            </a:pPr>
            <a:endParaRPr lang="en-US" sz="2400" b="1" dirty="0" smtClean="0">
              <a:latin typeface="+mj-lt"/>
            </a:endParaRPr>
          </a:p>
          <a:p>
            <a:pPr marL="0" eaLnBrk="1" fontAlgn="auto" hangingPunct="1">
              <a:spcAft>
                <a:spcPts val="0"/>
              </a:spcAft>
              <a:buClr>
                <a:schemeClr val="accent3"/>
              </a:buClr>
              <a:buNone/>
              <a:defRPr/>
            </a:pPr>
            <a:r>
              <a:rPr lang="en-US" sz="2400" b="1" dirty="0" smtClean="0">
                <a:latin typeface="+mj-lt"/>
              </a:rPr>
              <a:t>a.                                                  b.  </a:t>
            </a:r>
          </a:p>
          <a:p>
            <a:pPr marL="0" eaLnBrk="1" fontAlgn="auto" hangingPunct="1">
              <a:spcAft>
                <a:spcPts val="0"/>
              </a:spcAft>
              <a:buClr>
                <a:schemeClr val="accent3"/>
              </a:buClr>
              <a:buNone/>
              <a:defRPr/>
            </a:pPr>
            <a:endParaRPr lang="en-US" sz="2800" b="1" dirty="0" smtClean="0">
              <a:latin typeface="+mj-lt"/>
            </a:endParaRPr>
          </a:p>
          <a:p>
            <a:pPr marL="114300" indent="-457200" eaLnBrk="1" fontAlgn="auto" hangingPunct="1">
              <a:spcAft>
                <a:spcPts val="0"/>
              </a:spcAft>
              <a:buClr>
                <a:schemeClr val="accent3"/>
              </a:buClr>
              <a:buNone/>
              <a:defRPr/>
            </a:pPr>
            <a:r>
              <a:rPr lang="en-US" sz="2400" b="1" dirty="0" smtClean="0">
                <a:latin typeface="+mj-lt"/>
              </a:rPr>
              <a:t>c.                                                   d. </a:t>
            </a:r>
          </a:p>
          <a:p>
            <a:pPr marL="114300" indent="-457200" eaLnBrk="1" fontAlgn="auto" hangingPunct="1">
              <a:spcAft>
                <a:spcPts val="0"/>
              </a:spcAft>
              <a:buClr>
                <a:schemeClr val="accent3"/>
              </a:buClr>
              <a:buAutoNum type="alphaLcPeriod" startAt="3"/>
              <a:defRPr/>
            </a:pPr>
            <a:endParaRPr lang="en-US" sz="2800" b="1" dirty="0" smtClean="0">
              <a:latin typeface="+mj-lt"/>
            </a:endParaRPr>
          </a:p>
          <a:p>
            <a:pPr marL="114300" indent="-457200" eaLnBrk="1" fontAlgn="auto" hangingPunct="1">
              <a:spcAft>
                <a:spcPts val="0"/>
              </a:spcAft>
              <a:buClr>
                <a:schemeClr val="accent3"/>
              </a:buClr>
              <a:buNone/>
              <a:defRPr/>
            </a:pPr>
            <a:r>
              <a:rPr lang="en-US" sz="2400" b="1" dirty="0" smtClean="0">
                <a:latin typeface="+mj-lt"/>
              </a:rPr>
              <a:t>2.  </a:t>
            </a:r>
            <a:r>
              <a:rPr lang="en-US" sz="2400" b="1" dirty="0" smtClean="0"/>
              <a:t>What is </a:t>
            </a:r>
            <a:r>
              <a:rPr lang="en-US" sz="2400" b="1" i="1" dirty="0" smtClean="0">
                <a:latin typeface="Times New Roman" pitchFamily="18" charset="0"/>
                <a:cs typeface="Times New Roman" pitchFamily="18" charset="0"/>
              </a:rPr>
              <a:t>x</a:t>
            </a:r>
            <a:r>
              <a:rPr lang="en-US" sz="2400" b="1" dirty="0" smtClean="0"/>
              <a:t>-value of the solution to this system of equations?</a:t>
            </a:r>
            <a:endParaRPr lang="en-US" sz="2400" b="1" dirty="0" smtClean="0">
              <a:latin typeface="+mj-lt"/>
            </a:endParaRPr>
          </a:p>
          <a:p>
            <a:pPr marL="0" eaLnBrk="1" fontAlgn="auto" hangingPunct="1">
              <a:spcAft>
                <a:spcPts val="0"/>
              </a:spcAft>
              <a:buClr>
                <a:schemeClr val="accent3"/>
              </a:buClr>
              <a:buNone/>
              <a:defRPr/>
            </a:pPr>
            <a:endParaRPr lang="en-US" sz="2400" b="1" dirty="0" smtClean="0">
              <a:latin typeface="+mj-lt"/>
            </a:endParaRPr>
          </a:p>
        </p:txBody>
      </p:sp>
      <p:sp>
        <p:nvSpPr>
          <p:cNvPr id="7" name="Title 6"/>
          <p:cNvSpPr>
            <a:spLocks noGrp="1"/>
          </p:cNvSpPr>
          <p:nvPr>
            <p:ph type="title"/>
          </p:nvPr>
        </p:nvSpPr>
        <p:spPr>
          <a:xfrm>
            <a:off x="0" y="19050"/>
            <a:ext cx="8839200" cy="1143000"/>
          </a:xfrm>
        </p:spPr>
        <p:txBody>
          <a:bodyPr/>
          <a:lstStyle/>
          <a:p>
            <a:pPr algn="l"/>
            <a:r>
              <a:rPr lang="en-US" sz="3200" b="1" dirty="0" smtClean="0">
                <a:solidFill>
                  <a:srgbClr val="0033CC"/>
                </a:solidFill>
              </a:rPr>
              <a:t>Practice for SOL A.4e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4422"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4423"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4424"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96" name="Picture 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67200" y="3480594"/>
            <a:ext cx="2280860" cy="653256"/>
          </a:xfrm>
          <a:prstGeom prst="rect">
            <a:avLst/>
          </a:prstGeom>
          <a:noFill/>
        </p:spPr>
      </p:pic>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99" name="Picture 3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67200" y="2441178"/>
            <a:ext cx="2271470" cy="638175"/>
          </a:xfrm>
          <a:prstGeom prst="rect">
            <a:avLst/>
          </a:prstGeom>
          <a:noFill/>
        </p:spPr>
      </p:pic>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902" name="Picture 3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06321" y="2445940"/>
            <a:ext cx="2276147" cy="628650"/>
          </a:xfrm>
          <a:prstGeom prst="rect">
            <a:avLst/>
          </a:prstGeom>
          <a:noFill/>
        </p:spPr>
      </p:pic>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75"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9369" y="3523456"/>
            <a:ext cx="2352948" cy="643731"/>
          </a:xfrm>
          <a:prstGeom prst="rect">
            <a:avLst/>
          </a:prstGeom>
          <a:noFill/>
        </p:spPr>
      </p:pic>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2869"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819400" y="5180806"/>
            <a:ext cx="2264205" cy="809625"/>
          </a:xfrm>
          <a:prstGeom prst="rect">
            <a:avLst/>
          </a:prstGeom>
          <a:noFill/>
        </p:spPr>
      </p:pic>
      <p:sp>
        <p:nvSpPr>
          <p:cNvPr id="20"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TextBox 12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18</a:t>
            </a:r>
            <a:endParaRPr lang="en-US" sz="1000" dirty="0">
              <a:latin typeface="+mn-lt"/>
            </a:endParaRPr>
          </a:p>
        </p:txBody>
      </p:sp>
    </p:spTree>
    <p:custDataLst>
      <p:tags r:id="rId2"/>
    </p:custDataLst>
    <p:extLst>
      <p:ext uri="{BB962C8B-B14F-4D97-AF65-F5344CB8AC3E}">
        <p14:creationId xmlns:p14="http://schemas.microsoft.com/office/powerpoint/2010/main" val="67753115"/>
      </p:ext>
    </p:extLst>
  </p:cSld>
  <p:clrMapOvr>
    <a:masterClrMapping/>
  </p:clrMapOvr>
  <mc:AlternateContent xmlns:mc="http://schemas.openxmlformats.org/markup-compatibility/2006" xmlns:p14="http://schemas.microsoft.com/office/powerpoint/2010/main">
    <mc:Choice Requires="p14">
      <p:transition spd="slow" p14:dur="2000" advTm="57684"/>
    </mc:Choice>
    <mc:Fallback xmlns="">
      <p:transition spd="slow" advTm="5768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8669"/>
            <a:ext cx="8839200" cy="988064"/>
          </a:xfrm>
        </p:spPr>
        <p:txBody>
          <a:bodyPr/>
          <a:lstStyle/>
          <a:p>
            <a:pPr algn="l"/>
            <a:r>
              <a:rPr lang="en-US" sz="3200" b="1" smtClean="0"/>
              <a:t>Practice </a:t>
            </a:r>
            <a:r>
              <a:rPr lang="en-US" sz="3200" b="1" dirty="0" smtClean="0"/>
              <a:t>for SOL A.4e</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1596"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1597"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1598"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 name="TextBox 140"/>
          <p:cNvSpPr txBox="1"/>
          <p:nvPr/>
        </p:nvSpPr>
        <p:spPr>
          <a:xfrm>
            <a:off x="524065" y="1082933"/>
            <a:ext cx="8077200" cy="5262979"/>
          </a:xfrm>
          <a:prstGeom prst="rect">
            <a:avLst/>
          </a:prstGeom>
          <a:noFill/>
        </p:spPr>
        <p:txBody>
          <a:bodyPr wrap="square" rtlCol="0">
            <a:spAutoFit/>
          </a:bodyPr>
          <a:lstStyle/>
          <a:p>
            <a:r>
              <a:rPr lang="en-US" sz="2200" b="1" dirty="0" smtClean="0">
                <a:latin typeface="+mn-lt"/>
              </a:rPr>
              <a:t>What appears to be closest to the </a:t>
            </a:r>
            <a:r>
              <a:rPr lang="en-US" sz="2200" b="1" i="1" dirty="0" smtClean="0">
                <a:latin typeface="Times New Roman" pitchFamily="18" charset="0"/>
                <a:cs typeface="Times New Roman" pitchFamily="18" charset="0"/>
              </a:rPr>
              <a:t>x</a:t>
            </a:r>
            <a:r>
              <a:rPr lang="en-US" sz="2200" b="1" dirty="0" smtClean="0">
                <a:latin typeface="+mn-lt"/>
              </a:rPr>
              <a:t>-value of the solution to this system of equations?</a:t>
            </a: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200" b="1" dirty="0" smtClean="0">
              <a:latin typeface="+mn-lt"/>
            </a:endParaRPr>
          </a:p>
          <a:p>
            <a:endParaRPr lang="en-US" sz="2600" b="1" dirty="0" smtClean="0">
              <a:latin typeface="+mn-lt"/>
            </a:endParaRPr>
          </a:p>
          <a:p>
            <a:r>
              <a:rPr lang="en-US" sz="2200" b="1" dirty="0" smtClean="0">
                <a:latin typeface="+mn-lt"/>
              </a:rPr>
              <a:t>a. 				 c.  </a:t>
            </a:r>
          </a:p>
          <a:p>
            <a:r>
              <a:rPr lang="en-US" sz="2200" b="1" dirty="0" smtClean="0">
                <a:latin typeface="+mn-lt"/>
              </a:rPr>
              <a:t>b.                                                       d.</a:t>
            </a:r>
            <a:endParaRPr lang="en-US" sz="2200" b="1" dirty="0">
              <a:latin typeface="+mn-lt"/>
            </a:endParaRPr>
          </a:p>
        </p:txBody>
      </p:sp>
      <p:sp>
        <p:nvSpPr>
          <p:cNvPr id="5212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26"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2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2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2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32"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21235" name="Picture 19"/>
          <p:cNvPicPr>
            <a:picLocks noChangeAspect="1" noChangeArrowheads="1"/>
          </p:cNvPicPr>
          <p:nvPr/>
        </p:nvPicPr>
        <p:blipFill>
          <a:blip r:embed="rId9" cstate="print"/>
          <a:srcRect b="4273"/>
          <a:stretch>
            <a:fillRect/>
          </a:stretch>
        </p:blipFill>
        <p:spPr bwMode="auto">
          <a:xfrm>
            <a:off x="2057400" y="2209800"/>
            <a:ext cx="4933950" cy="3200400"/>
          </a:xfrm>
          <a:prstGeom prst="rect">
            <a:avLst/>
          </a:prstGeom>
          <a:noFill/>
          <a:ln w="9525">
            <a:noFill/>
            <a:miter lim="800000"/>
            <a:headEnd/>
            <a:tailEnd/>
          </a:ln>
        </p:spPr>
      </p:pic>
      <p:sp>
        <p:nvSpPr>
          <p:cNvPr id="52123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36"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90600" y="5867400"/>
            <a:ext cx="371475" cy="381000"/>
          </a:xfrm>
          <a:prstGeom prst="rect">
            <a:avLst/>
          </a:prstGeom>
          <a:noFill/>
        </p:spPr>
      </p:pic>
      <p:sp>
        <p:nvSpPr>
          <p:cNvPr id="521238" name="Rectangle 2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24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39" name="Picture 2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800600" y="5886450"/>
            <a:ext cx="171450" cy="381000"/>
          </a:xfrm>
          <a:prstGeom prst="rect">
            <a:avLst/>
          </a:prstGeom>
          <a:noFill/>
        </p:spPr>
      </p:pic>
      <p:sp>
        <p:nvSpPr>
          <p:cNvPr id="521241" name="Rectangle 2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24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42" name="Picture 2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90600" y="5562600"/>
            <a:ext cx="371475" cy="381000"/>
          </a:xfrm>
          <a:prstGeom prst="rect">
            <a:avLst/>
          </a:prstGeom>
          <a:noFill/>
        </p:spPr>
      </p:pic>
      <p:sp>
        <p:nvSpPr>
          <p:cNvPr id="521244" name="Rectangle 2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24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1245" name="Picture 2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800600" y="5534025"/>
            <a:ext cx="171450" cy="381000"/>
          </a:xfrm>
          <a:prstGeom prst="rect">
            <a:avLst/>
          </a:prstGeom>
          <a:noFill/>
        </p:spPr>
      </p:pic>
      <p:sp>
        <p:nvSpPr>
          <p:cNvPr id="521247" name="Rectangle 3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1223"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Oval 134"/>
          <p:cNvSpPr>
            <a:spLocks noChangeAspect="1"/>
          </p:cNvSpPr>
          <p:nvPr/>
        </p:nvSpPr>
        <p:spPr>
          <a:xfrm>
            <a:off x="4226256" y="3314700"/>
            <a:ext cx="137160" cy="1371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124200" y="3124200"/>
            <a:ext cx="876300" cy="381000"/>
          </a:xfrm>
          <a:prstGeom prst="rect">
            <a:avLst/>
          </a:prstGeom>
          <a:noFill/>
        </p:spPr>
      </p:pic>
      <p:sp>
        <p:nvSpPr>
          <p:cNvPr id="1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8272"/>
    </mc:Choice>
    <mc:Fallback xmlns="">
      <p:transition spd="slow" advTm="28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570037"/>
            <a:ext cx="8534400" cy="4525963"/>
          </a:xfrm>
        </p:spPr>
        <p:txBody>
          <a:bodyPr/>
          <a:lstStyle/>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t>James bought a total of </a:t>
            </a:r>
            <a:r>
              <a:rPr lang="en-US" sz="2400" b="1" dirty="0" smtClean="0">
                <a:latin typeface="Cambria Math" pitchFamily="18" charset="0"/>
                <a:ea typeface="Cambria Math" pitchFamily="18" charset="0"/>
                <a:cs typeface="Times New Roman" pitchFamily="18" charset="0"/>
              </a:rPr>
              <a:t>15</a:t>
            </a:r>
            <a:r>
              <a:rPr lang="en-US" sz="2400" b="1" dirty="0" smtClean="0"/>
              <a:t> bottles of drinks for his team.</a:t>
            </a:r>
          </a:p>
          <a:p>
            <a:pPr marL="0" eaLnBrk="1" fontAlgn="auto" hangingPunct="1">
              <a:spcAft>
                <a:spcPts val="0"/>
              </a:spcAft>
              <a:buClr>
                <a:schemeClr val="accent3"/>
              </a:buClr>
              <a:buNone/>
              <a:defRPr/>
            </a:pPr>
            <a:endParaRPr lang="en-US" sz="2400" b="1" dirty="0" smtClean="0"/>
          </a:p>
          <a:p>
            <a:pPr lvl="1" eaLnBrk="1" fontAlgn="auto" hangingPunct="1">
              <a:spcAft>
                <a:spcPts val="0"/>
              </a:spcAft>
              <a:defRPr/>
            </a:pPr>
            <a:r>
              <a:rPr lang="en-US" sz="2000" b="1" dirty="0" smtClean="0"/>
              <a:t>Ea</a:t>
            </a:r>
            <a:r>
              <a:rPr lang="en-US" sz="2400" b="1" dirty="0" smtClean="0"/>
              <a:t>ch drink was either a bottle of water or a bottle of juice.</a:t>
            </a:r>
          </a:p>
          <a:p>
            <a:pPr lvl="1" eaLnBrk="1" fontAlgn="auto" hangingPunct="1">
              <a:spcAft>
                <a:spcPts val="0"/>
              </a:spcAft>
              <a:defRPr/>
            </a:pPr>
            <a:r>
              <a:rPr lang="en-US" sz="2400" b="1" dirty="0" smtClean="0"/>
              <a:t>He spent </a:t>
            </a:r>
            <a:r>
              <a:rPr lang="en-US" sz="2400" b="1" dirty="0" smtClean="0">
                <a:latin typeface="Cambria Math" pitchFamily="18" charset="0"/>
                <a:ea typeface="Cambria Math" pitchFamily="18" charset="0"/>
                <a:cs typeface="Times New Roman" pitchFamily="18" charset="0"/>
              </a:rPr>
              <a:t>$1.50 </a:t>
            </a:r>
            <a:r>
              <a:rPr lang="en-US" sz="2400" b="1" dirty="0" smtClean="0"/>
              <a:t>on each bottle of water.</a:t>
            </a:r>
          </a:p>
          <a:p>
            <a:pPr lvl="1" eaLnBrk="1" fontAlgn="auto" hangingPunct="1">
              <a:spcAft>
                <a:spcPts val="0"/>
              </a:spcAft>
              <a:defRPr/>
            </a:pPr>
            <a:r>
              <a:rPr lang="en-US" sz="2400" b="1" dirty="0" smtClean="0"/>
              <a:t>He spent </a:t>
            </a:r>
            <a:r>
              <a:rPr lang="en-US" sz="2400" b="1" dirty="0" smtClean="0">
                <a:latin typeface="Cambria Math" pitchFamily="18" charset="0"/>
                <a:ea typeface="Cambria Math" pitchFamily="18" charset="0"/>
                <a:cs typeface="Times New Roman" pitchFamily="18" charset="0"/>
              </a:rPr>
              <a:t>$3.00 </a:t>
            </a:r>
            <a:r>
              <a:rPr lang="en-US" sz="2400" b="1" dirty="0" smtClean="0"/>
              <a:t>on each bottle of juice.</a:t>
            </a:r>
          </a:p>
          <a:p>
            <a:pPr lvl="1" eaLnBrk="1" fontAlgn="auto" hangingPunct="1">
              <a:spcAft>
                <a:spcPts val="0"/>
              </a:spcAft>
              <a:defRPr/>
            </a:pPr>
            <a:r>
              <a:rPr lang="en-US" sz="2400" b="1" dirty="0" smtClean="0"/>
              <a:t>James spent a total of </a:t>
            </a:r>
            <a:r>
              <a:rPr lang="en-US" sz="2400" b="1" dirty="0" smtClean="0">
                <a:latin typeface="Cambria Math" pitchFamily="18" charset="0"/>
                <a:ea typeface="Cambria Math" pitchFamily="18" charset="0"/>
                <a:cs typeface="Times New Roman" pitchFamily="18" charset="0"/>
              </a:rPr>
              <a:t>$28.50</a:t>
            </a:r>
            <a:r>
              <a:rPr lang="en-US" sz="2400" b="1" dirty="0" smtClean="0"/>
              <a:t>. </a:t>
            </a:r>
            <a:endParaRPr lang="en-US" sz="2400" b="1" dirty="0"/>
          </a:p>
          <a:p>
            <a:pPr lvl="1" eaLnBrk="1" fontAlgn="auto" hangingPunct="1">
              <a:spcAft>
                <a:spcPts val="0"/>
              </a:spcAft>
              <a:defRPr/>
            </a:pPr>
            <a:endParaRPr lang="en-US" sz="2400" b="1" dirty="0" smtClean="0"/>
          </a:p>
          <a:p>
            <a:pPr marL="0" eaLnBrk="1" fontAlgn="auto" hangingPunct="1">
              <a:spcAft>
                <a:spcPts val="0"/>
              </a:spcAft>
              <a:buClr>
                <a:schemeClr val="accent3"/>
              </a:buClr>
              <a:buNone/>
              <a:defRPr/>
            </a:pPr>
            <a:r>
              <a:rPr lang="en-US" sz="2400" b="1" dirty="0" smtClean="0">
                <a:latin typeface="+mj-lt"/>
              </a:rPr>
              <a:t>How many bottles of juice did James buy?</a:t>
            </a:r>
          </a:p>
          <a:p>
            <a:pPr marL="114300" indent="-457200" eaLnBrk="1" fontAlgn="auto" hangingPunct="1">
              <a:spcAft>
                <a:spcPts val="0"/>
              </a:spcAft>
              <a:buClr>
                <a:schemeClr val="accent3"/>
              </a:buClr>
              <a:buAutoNum type="alphaLcPeriod" startAt="3"/>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000" b="1" dirty="0" smtClean="0">
              <a:latin typeface="+mj-lt"/>
            </a:endParaRPr>
          </a:p>
          <a:p>
            <a:pPr eaLnBrk="1" fontAlgn="auto" hangingPunct="1">
              <a:spcAft>
                <a:spcPts val="0"/>
              </a:spcAft>
              <a:buClr>
                <a:schemeClr val="accent3"/>
              </a:buClr>
              <a:buNone/>
              <a:defRPr/>
            </a:pPr>
            <a:r>
              <a:rPr lang="en-US" sz="2000" b="1" dirty="0" smtClean="0">
                <a:latin typeface="+mj-lt"/>
              </a:rPr>
              <a:t> </a:t>
            </a:r>
          </a:p>
        </p:txBody>
      </p:sp>
      <p:sp>
        <p:nvSpPr>
          <p:cNvPr id="7" name="Title 6"/>
          <p:cNvSpPr>
            <a:spLocks noGrp="1"/>
          </p:cNvSpPr>
          <p:nvPr>
            <p:ph type="title"/>
          </p:nvPr>
        </p:nvSpPr>
        <p:spPr>
          <a:xfrm>
            <a:off x="-9144" y="0"/>
            <a:ext cx="8839200" cy="1143000"/>
          </a:xfrm>
        </p:spPr>
        <p:txBody>
          <a:bodyPr/>
          <a:lstStyle/>
          <a:p>
            <a:pPr algn="l"/>
            <a:r>
              <a:rPr lang="en-US" sz="3200" b="1" smtClean="0"/>
              <a:t>Practice </a:t>
            </a:r>
            <a:r>
              <a:rPr lang="en-US" sz="3200" b="1" dirty="0" smtClean="0"/>
              <a:t>for SOL A.4f</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5708"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5709"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5710"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1"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11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082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1"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4"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77"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0"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3"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6"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89" name="Rectangle 2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2" name="Rectangle 28"/>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5"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898" name="Rectangle 34"/>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1" name="Rectangle 3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0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2904" name="Rectangle 4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TextBox 12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17</a:t>
            </a:r>
            <a:endParaRPr lang="en-US" sz="1000" dirty="0">
              <a:latin typeface="+mn-lt"/>
            </a:endParaRPr>
          </a:p>
        </p:txBody>
      </p:sp>
      <p:sp>
        <p:nvSpPr>
          <p:cNvPr id="15"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5335"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0776"/>
    </mc:Choice>
    <mc:Fallback xmlns="">
      <p:transition spd="slow" advTm="3077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839200" cy="1143000"/>
          </a:xfrm>
        </p:spPr>
        <p:txBody>
          <a:bodyPr/>
          <a:lstStyle/>
          <a:p>
            <a:pPr algn="l"/>
            <a:r>
              <a:rPr lang="en-US" sz="3200" b="1" smtClean="0">
                <a:solidFill>
                  <a:srgbClr val="3E009A"/>
                </a:solidFill>
              </a:rPr>
              <a:t>Practice </a:t>
            </a:r>
            <a:r>
              <a:rPr lang="en-US" sz="3200" b="1" dirty="0">
                <a:solidFill>
                  <a:srgbClr val="3E009A"/>
                </a:solidFill>
              </a:rPr>
              <a:t>for SOL A.1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1117118" y="1316736"/>
            <a:ext cx="6971607" cy="394106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788398740"/>
      </p:ext>
    </p:extLst>
  </p:cSld>
  <p:clrMapOvr>
    <a:masterClrMapping/>
  </p:clrMapOvr>
  <mc:AlternateContent xmlns:mc="http://schemas.openxmlformats.org/markup-compatibility/2006" xmlns:p14="http://schemas.microsoft.com/office/powerpoint/2010/main">
    <mc:Choice Requires="p14">
      <p:transition spd="slow" p14:dur="2000" advTm="39878"/>
    </mc:Choice>
    <mc:Fallback xmlns="">
      <p:transition spd="slow" advTm="3987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7625"/>
            <a:ext cx="8839200" cy="1143000"/>
          </a:xfrm>
        </p:spPr>
        <p:txBody>
          <a:bodyPr/>
          <a:lstStyle/>
          <a:p>
            <a:pPr algn="l"/>
            <a:r>
              <a:rPr lang="en-US" sz="3200" b="1" smtClean="0">
                <a:solidFill>
                  <a:srgbClr val="3E009A"/>
                </a:solidFill>
              </a:rPr>
              <a:t>Practice </a:t>
            </a:r>
            <a:r>
              <a:rPr lang="en-US" sz="3200" b="1" dirty="0" smtClean="0">
                <a:solidFill>
                  <a:srgbClr val="3E009A"/>
                </a:solidFill>
              </a:rPr>
              <a:t>for SOL A.5</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152400" y="928272"/>
            <a:ext cx="8534400" cy="5197891"/>
          </a:xfrm>
        </p:spPr>
        <p:txBody>
          <a:bodyPr/>
          <a:lstStyle/>
          <a:p>
            <a:pPr marL="514350" indent="-514350" eaLnBrk="1" hangingPunct="1">
              <a:buFont typeface="Wingdings 2" pitchFamily="18" charset="2"/>
              <a:buNone/>
            </a:pPr>
            <a:r>
              <a:rPr lang="en-US" sz="2400" b="1" dirty="0" smtClean="0"/>
              <a:t>Graph the solution to the system of inequalities:</a:t>
            </a:r>
          </a:p>
          <a:p>
            <a:pPr marL="514350" indent="-514350" eaLnBrk="1" hangingPunct="1">
              <a:buFont typeface="Wingdings 2" pitchFamily="18" charset="2"/>
              <a:buNone/>
            </a:pPr>
            <a:endParaRPr lang="en-US" sz="2400" dirty="0" smtClean="0">
              <a:solidFill>
                <a:srgbClr val="6600FF"/>
              </a:solidFill>
            </a:endParaRPr>
          </a:p>
          <a:p>
            <a:pPr marL="514350" indent="-514350" eaLnBrk="1" hangingPunct="1">
              <a:buFont typeface="Wingdings 2" pitchFamily="18" charset="2"/>
              <a:buNone/>
            </a:pPr>
            <a:endParaRPr lang="en-US" sz="2400" dirty="0" smtClean="0">
              <a:solidFill>
                <a:srgbClr val="6600FF"/>
              </a:solidFill>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050" y="1457323"/>
            <a:ext cx="2932983" cy="1828801"/>
          </a:xfrm>
          <a:prstGeom prst="rect">
            <a:avLst/>
          </a:prstGeom>
          <a:noFill/>
          <a:ln w="9525">
            <a:noFill/>
            <a:miter lim="800000"/>
            <a:headEnd/>
            <a:tailEnd/>
          </a:ln>
        </p:spPr>
      </p:pic>
      <p:sp>
        <p:nvSpPr>
          <p:cNvPr id="33" name="TextBox 32"/>
          <p:cNvSpPr txBox="1"/>
          <p:nvPr/>
        </p:nvSpPr>
        <p:spPr>
          <a:xfrm>
            <a:off x="266290" y="3527217"/>
            <a:ext cx="8001000" cy="1754326"/>
          </a:xfrm>
          <a:prstGeom prst="rect">
            <a:avLst/>
          </a:prstGeom>
          <a:noFill/>
        </p:spPr>
        <p:txBody>
          <a:bodyPr wrap="square" rtlCol="0">
            <a:spAutoFit/>
          </a:bodyPr>
          <a:lstStyle/>
          <a:p>
            <a:pPr>
              <a:lnSpc>
                <a:spcPct val="150000"/>
              </a:lnSpc>
            </a:pPr>
            <a:r>
              <a:rPr lang="en-US" sz="2400" b="1" dirty="0" smtClean="0"/>
              <a:t>a)  Name two points that are in the solution set.</a:t>
            </a:r>
          </a:p>
          <a:p>
            <a:pPr marL="342900" indent="-342900">
              <a:lnSpc>
                <a:spcPct val="150000"/>
              </a:lnSpc>
            </a:pPr>
            <a:r>
              <a:rPr lang="en-US" sz="2400" b="1" dirty="0" smtClean="0"/>
              <a:t>b)  Select the point(s) that are part of the solution set:</a:t>
            </a:r>
          </a:p>
          <a:p>
            <a:pPr marL="342900" indent="-342900">
              <a:lnSpc>
                <a:spcPct val="150000"/>
              </a:lnSpc>
            </a:pPr>
            <a:r>
              <a:rPr lang="en-US" sz="2400" b="1" dirty="0" smtClean="0"/>
              <a:t>     (-7,-2) (-6,0) (-6,1) (-4,2) (-4,4) (-3,0) (2,3) (4,4)</a:t>
            </a:r>
          </a:p>
        </p:txBody>
      </p:sp>
    </p:spTree>
    <p:custDataLst>
      <p:tags r:id="rId1"/>
    </p:custDataLst>
    <p:extLst>
      <p:ext uri="{BB962C8B-B14F-4D97-AF65-F5344CB8AC3E}">
        <p14:creationId xmlns:p14="http://schemas.microsoft.com/office/powerpoint/2010/main" val="80944480"/>
      </p:ext>
    </p:extLst>
  </p:cSld>
  <p:clrMapOvr>
    <a:masterClrMapping/>
  </p:clrMapOvr>
  <mc:AlternateContent xmlns:mc="http://schemas.openxmlformats.org/markup-compatibility/2006" xmlns:p14="http://schemas.microsoft.com/office/powerpoint/2010/main">
    <mc:Choice Requires="p14">
      <p:transition spd="slow" p14:dur="2000" advTm="50010"/>
    </mc:Choice>
    <mc:Fallback xmlns="">
      <p:transition spd="slow" advTm="5001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1242"/>
            <a:ext cx="8839200" cy="1143000"/>
          </a:xfrm>
        </p:spPr>
        <p:txBody>
          <a:bodyPr/>
          <a:lstStyle/>
          <a:p>
            <a:pPr algn="l"/>
            <a:r>
              <a:rPr lang="en-US" sz="3200" b="1" smtClean="0">
                <a:solidFill>
                  <a:srgbClr val="3E009A"/>
                </a:solidFill>
              </a:rPr>
              <a:t>Practice </a:t>
            </a:r>
            <a:r>
              <a:rPr lang="en-US" sz="3200" b="1" dirty="0" smtClean="0">
                <a:solidFill>
                  <a:srgbClr val="3E009A"/>
                </a:solidFill>
              </a:rPr>
              <a:t>for SOL A.5</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143256" y="1076325"/>
            <a:ext cx="8229600" cy="4525963"/>
          </a:xfrm>
        </p:spPr>
        <p:txBody>
          <a:bodyPr/>
          <a:lstStyle/>
          <a:p>
            <a:pPr marL="514350" indent="-514350" eaLnBrk="1" hangingPunct="1">
              <a:buFont typeface="Wingdings 2" pitchFamily="18" charset="2"/>
              <a:buNone/>
            </a:pPr>
            <a:r>
              <a:rPr lang="en-US" sz="2400" b="1" smtClean="0"/>
              <a:t>Solve </a:t>
            </a:r>
            <a:r>
              <a:rPr lang="en-US" sz="2400" b="1" dirty="0" smtClean="0"/>
              <a:t>and graph on a number line:</a:t>
            </a:r>
          </a:p>
          <a:p>
            <a:pPr marL="514350" indent="-514350" eaLnBrk="1" hangingPunct="1">
              <a:buFont typeface="Wingdings 2" pitchFamily="18" charset="2"/>
              <a:buNone/>
            </a:pPr>
            <a:endParaRPr lang="en-US" sz="2400" dirty="0" smtClean="0">
              <a:solidFill>
                <a:srgbClr val="6600FF"/>
              </a:solidFill>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6441" y="2000250"/>
            <a:ext cx="3259667" cy="533400"/>
          </a:xfrm>
          <a:prstGeom prst="rect">
            <a:avLst/>
          </a:prstGeom>
          <a:noFill/>
        </p:spPr>
      </p:pic>
      <p:sp>
        <p:nvSpPr>
          <p:cNvPr id="19459"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1002693788"/>
      </p:ext>
    </p:extLst>
  </p:cSld>
  <p:clrMapOvr>
    <a:masterClrMapping/>
  </p:clrMapOvr>
  <mc:AlternateContent xmlns:mc="http://schemas.openxmlformats.org/markup-compatibility/2006" xmlns:p14="http://schemas.microsoft.com/office/powerpoint/2010/main">
    <mc:Choice Requires="p14">
      <p:transition spd="slow" p14:dur="2000" advTm="17556"/>
    </mc:Choice>
    <mc:Fallback xmlns="">
      <p:transition spd="slow" advTm="1755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69189" y="1066800"/>
            <a:ext cx="8534400" cy="4525963"/>
          </a:xfrm>
        </p:spPr>
        <p:txBody>
          <a:bodyPr/>
          <a:lstStyle/>
          <a:p>
            <a:pPr marL="0" eaLnBrk="1" fontAlgn="auto" hangingPunct="1">
              <a:spcAft>
                <a:spcPts val="0"/>
              </a:spcAft>
              <a:buClr>
                <a:schemeClr val="accent3"/>
              </a:buClr>
              <a:buNone/>
              <a:defRPr/>
            </a:pPr>
            <a:endParaRPr lang="en-US" sz="2000" b="1" dirty="0" smtClean="0">
              <a:latin typeface="+mj-lt"/>
            </a:endParaRPr>
          </a:p>
          <a:p>
            <a:pPr marL="0" eaLnBrk="1" fontAlgn="auto" hangingPunct="1">
              <a:spcAft>
                <a:spcPts val="0"/>
              </a:spcAft>
              <a:buClr>
                <a:schemeClr val="accent3"/>
              </a:buClr>
              <a:buNone/>
              <a:defRPr/>
            </a:pPr>
            <a:r>
              <a:rPr lang="en-US" sz="2400" b="1" dirty="0" smtClean="0">
                <a:latin typeface="+mj-lt"/>
              </a:rPr>
              <a:t>An inequality is solved as shown.</a:t>
            </a:r>
          </a:p>
          <a:p>
            <a:pPr marL="0" eaLnBrk="1" fontAlgn="auto" hangingPunct="1">
              <a:spcAft>
                <a:spcPts val="0"/>
              </a:spcAft>
              <a:buClr>
                <a:schemeClr val="accent3"/>
              </a:buClr>
              <a:buNone/>
              <a:defRPr/>
            </a:pPr>
            <a:r>
              <a:rPr lang="en-US" sz="2400" b="1" dirty="0" smtClean="0">
                <a:latin typeface="+mj-lt"/>
              </a:rPr>
              <a:t>Between which two steps is an</a:t>
            </a:r>
          </a:p>
          <a:p>
            <a:pPr marL="0" eaLnBrk="1" fontAlgn="auto" hangingPunct="1">
              <a:spcAft>
                <a:spcPts val="0"/>
              </a:spcAft>
              <a:buClr>
                <a:schemeClr val="accent3"/>
              </a:buClr>
              <a:buNone/>
              <a:defRPr/>
            </a:pPr>
            <a:r>
              <a:rPr lang="en-US" sz="2400" b="1" dirty="0" smtClean="0">
                <a:latin typeface="+mj-lt"/>
              </a:rPr>
              <a:t>error made? Explain the error.</a:t>
            </a:r>
          </a:p>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None/>
              <a:defRPr/>
            </a:pPr>
            <a:endParaRPr lang="en-US" sz="2000" b="1" dirty="0" smtClean="0">
              <a:latin typeface="+mj-lt"/>
            </a:endParaRPr>
          </a:p>
          <a:p>
            <a:pPr marL="114300" indent="-457200" eaLnBrk="1" fontAlgn="auto" hangingPunct="1">
              <a:spcAft>
                <a:spcPts val="0"/>
              </a:spcAft>
              <a:buClr>
                <a:schemeClr val="accent3"/>
              </a:buClr>
              <a:buAutoNum type="alphaLcPeriod"/>
              <a:defRPr/>
            </a:pPr>
            <a:endParaRPr lang="en-US" sz="2000" b="1" dirty="0" smtClean="0">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35369"/>
            <a:ext cx="8839200" cy="1143000"/>
          </a:xfrm>
        </p:spPr>
        <p:txBody>
          <a:bodyPr/>
          <a:lstStyle/>
          <a:p>
            <a:pPr algn="l"/>
            <a:r>
              <a:rPr lang="en-US" sz="3200" b="1" dirty="0" smtClean="0">
                <a:solidFill>
                  <a:srgbClr val="0033CC"/>
                </a:solidFill>
              </a:rPr>
              <a:t>Practice for SOL A.5a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544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5444"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544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87"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0"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3" name="Rectangle 1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6" name="Rectangle 1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9381" name="Picture 5"/>
          <p:cNvPicPr>
            <a:picLocks noChangeAspect="1" noChangeArrowheads="1"/>
          </p:cNvPicPr>
          <p:nvPr/>
        </p:nvPicPr>
        <p:blipFill>
          <a:blip r:embed="rId9" cstate="print"/>
          <a:srcRect/>
          <a:stretch>
            <a:fillRect/>
          </a:stretch>
        </p:blipFill>
        <p:spPr bwMode="auto">
          <a:xfrm>
            <a:off x="5046751" y="1417415"/>
            <a:ext cx="3656838" cy="5266285"/>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374699306"/>
      </p:ext>
    </p:extLst>
  </p:cSld>
  <p:clrMapOvr>
    <a:masterClrMapping/>
  </p:clrMapOvr>
  <mc:AlternateContent xmlns:mc="http://schemas.openxmlformats.org/markup-compatibility/2006" xmlns:p14="http://schemas.microsoft.com/office/powerpoint/2010/main">
    <mc:Choice Requires="p14">
      <p:transition spd="slow" p14:dur="2000" advTm="37868"/>
    </mc:Choice>
    <mc:Fallback xmlns="">
      <p:transition spd="slow" advTm="3786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104900"/>
            <a:ext cx="8534400" cy="4525963"/>
          </a:xfrm>
        </p:spPr>
        <p:txBody>
          <a:bodyPr/>
          <a:lstStyle/>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latin typeface="+mj-lt"/>
              </a:rPr>
              <a:t>Given:  </a:t>
            </a:r>
          </a:p>
          <a:p>
            <a:pPr marL="0" indent="-457200" eaLnBrk="1" fontAlgn="auto" hangingPunct="1">
              <a:spcAft>
                <a:spcPts val="0"/>
              </a:spcAft>
              <a:buClr>
                <a:schemeClr val="accent3"/>
              </a:buClr>
              <a:buNone/>
              <a:defRPr/>
            </a:pPr>
            <a:endParaRPr lang="en-US" sz="1100" b="1" dirty="0" smtClean="0">
              <a:latin typeface="+mj-lt"/>
            </a:endParaRPr>
          </a:p>
          <a:p>
            <a:pPr marL="0" indent="-457200" eaLnBrk="1" fontAlgn="auto" hangingPunct="1">
              <a:spcAft>
                <a:spcPts val="0"/>
              </a:spcAft>
              <a:buClr>
                <a:schemeClr val="accent3"/>
              </a:buClr>
              <a:buNone/>
              <a:defRPr/>
            </a:pPr>
            <a:r>
              <a:rPr lang="en-US" sz="2400" b="1" dirty="0" smtClean="0">
                <a:latin typeface="+mj-lt"/>
              </a:rPr>
              <a:t>Using the given inequality, select all that illustrate the application of the subtraction property of inequality.</a:t>
            </a:r>
          </a:p>
          <a:p>
            <a:pPr marL="114300" indent="-457200" eaLnBrk="1" fontAlgn="auto" hangingPunct="1">
              <a:spcAft>
                <a:spcPts val="0"/>
              </a:spcAft>
              <a:buClr>
                <a:schemeClr val="accent3"/>
              </a:buClr>
              <a:buNone/>
              <a:defRPr/>
            </a:pPr>
            <a:endParaRPr lang="en-US" sz="2400" b="1" dirty="0" smtClean="0">
              <a:latin typeface="+mj-lt"/>
            </a:endParaRPr>
          </a:p>
          <a:p>
            <a:pPr marL="114300" indent="-457200" eaLnBrk="1" fontAlgn="auto" hangingPunct="1">
              <a:spcAft>
                <a:spcPts val="0"/>
              </a:spcAft>
              <a:buClr>
                <a:schemeClr val="accent3"/>
              </a:buClr>
              <a:buNone/>
              <a:defRPr/>
            </a:pPr>
            <a:endParaRPr lang="en-US" sz="2400" b="1" dirty="0" smtClean="0">
              <a:latin typeface="+mj-lt"/>
            </a:endParaRPr>
          </a:p>
          <a:p>
            <a:pPr marL="114300" indent="-457200" eaLnBrk="1" fontAlgn="auto" hangingPunct="1">
              <a:spcAft>
                <a:spcPts val="0"/>
              </a:spcAft>
              <a:buClr>
                <a:schemeClr val="accent3"/>
              </a:buClr>
              <a:buNone/>
              <a:defRPr/>
            </a:pPr>
            <a:endParaRPr lang="en-US" sz="2400" b="1" dirty="0" smtClean="0">
              <a:latin typeface="+mj-lt"/>
            </a:endParaRPr>
          </a:p>
          <a:p>
            <a:pPr marL="114300" indent="-457200" eaLnBrk="1" fontAlgn="auto" hangingPunct="1">
              <a:spcAft>
                <a:spcPts val="0"/>
              </a:spcAft>
              <a:buClr>
                <a:schemeClr val="accent3"/>
              </a:buClr>
              <a:buNone/>
              <a:defRPr/>
            </a:pPr>
            <a:endParaRPr lang="en-US" sz="2400" b="1" dirty="0" smtClean="0">
              <a:latin typeface="+mj-lt"/>
            </a:endParaRPr>
          </a:p>
          <a:p>
            <a:pPr marL="114300" indent="-457200" eaLnBrk="1" fontAlgn="auto" hangingPunct="1">
              <a:spcAft>
                <a:spcPts val="0"/>
              </a:spcAft>
              <a:buClr>
                <a:schemeClr val="accent3"/>
              </a:buClr>
              <a:buNone/>
              <a:defRPr/>
            </a:pPr>
            <a:endParaRPr lang="en-US" sz="2400" b="1" dirty="0" smtClean="0">
              <a:latin typeface="+mj-lt"/>
            </a:endParaRP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1905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A.5b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646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646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6466"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87"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0"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3" name="Rectangle 1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6" name="Rectangle 1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88"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1"/>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298" name="Rectangle 1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9" name="Rectangle 19"/>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00"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01973" y="1579562"/>
            <a:ext cx="2520553" cy="463550"/>
          </a:xfrm>
          <a:prstGeom prst="rect">
            <a:avLst/>
          </a:prstGeom>
          <a:noFill/>
        </p:spPr>
      </p:pic>
      <p:sp>
        <p:nvSpPr>
          <p:cNvPr id="225302" name="Rectangle 2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06"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7" name="Rectangle 27"/>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10" name="Rectangle 3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11" name="Picture 3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98742" y="4470730"/>
            <a:ext cx="2819400" cy="347003"/>
          </a:xfrm>
          <a:prstGeom prst="rect">
            <a:avLst/>
          </a:prstGeom>
          <a:noFill/>
        </p:spPr>
      </p:pic>
      <p:sp>
        <p:nvSpPr>
          <p:cNvPr id="225313" name="Rectangle 3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5"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14" name="Picture 3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953441" y="4485970"/>
            <a:ext cx="3417094" cy="381000"/>
          </a:xfrm>
          <a:prstGeom prst="rect">
            <a:avLst/>
          </a:prstGeom>
          <a:noFill/>
        </p:spPr>
      </p:pic>
      <p:sp>
        <p:nvSpPr>
          <p:cNvPr id="225316" name="Rectangle 3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1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17" name="Picture 3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98742" y="3253168"/>
            <a:ext cx="3627250" cy="404432"/>
          </a:xfrm>
          <a:prstGeom prst="rect">
            <a:avLst/>
          </a:prstGeom>
          <a:noFill/>
        </p:spPr>
      </p:pic>
      <p:sp>
        <p:nvSpPr>
          <p:cNvPr id="225319" name="Rectangle 3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1"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0" name="Picture 4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98742" y="5722303"/>
            <a:ext cx="2133600" cy="351934"/>
          </a:xfrm>
          <a:prstGeom prst="rect">
            <a:avLst/>
          </a:prstGeom>
          <a:noFill/>
        </p:spPr>
      </p:pic>
      <p:sp>
        <p:nvSpPr>
          <p:cNvPr id="225322" name="Rectangle 4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4" name="Rectangle 4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3" name="Picture 4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953441" y="3116263"/>
            <a:ext cx="3123759" cy="724712"/>
          </a:xfrm>
          <a:prstGeom prst="rect">
            <a:avLst/>
          </a:prstGeom>
          <a:noFill/>
        </p:spPr>
      </p:pic>
      <p:sp>
        <p:nvSpPr>
          <p:cNvPr id="225325" name="Rectangle 4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7"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6" name="Picture 4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953441" y="5630863"/>
            <a:ext cx="2432425" cy="685190"/>
          </a:xfrm>
          <a:prstGeom prst="rect">
            <a:avLst/>
          </a:prstGeom>
          <a:noFill/>
        </p:spPr>
      </p:pic>
      <p:sp>
        <p:nvSpPr>
          <p:cNvPr id="225328" name="Rectangle 48"/>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950214121"/>
      </p:ext>
    </p:extLst>
  </p:cSld>
  <p:clrMapOvr>
    <a:masterClrMapping/>
  </p:clrMapOvr>
  <mc:AlternateContent xmlns:mc="http://schemas.openxmlformats.org/markup-compatibility/2006" xmlns:p14="http://schemas.microsoft.com/office/powerpoint/2010/main">
    <mc:Choice Requires="p14">
      <p:transition spd="slow" p14:dur="2000" advTm="35359"/>
    </mc:Choice>
    <mc:Fallback xmlns="">
      <p:transition spd="slow" advTm="35359"/>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324" name="Picture 116"/>
          <p:cNvPicPr>
            <a:picLocks noChangeAspect="1" noChangeArrowheads="1"/>
          </p:cNvPicPr>
          <p:nvPr/>
        </p:nvPicPr>
        <p:blipFill>
          <a:blip r:embed="rId5" cstate="print">
            <a:clrChange>
              <a:clrFrom>
                <a:srgbClr val="FFFFFF"/>
              </a:clrFrom>
              <a:clrTo>
                <a:srgbClr val="FFFFFF">
                  <a:alpha val="0"/>
                </a:srgbClr>
              </a:clrTo>
            </a:clrChange>
          </a:blip>
          <a:srcRect r="12222"/>
          <a:stretch>
            <a:fillRect/>
          </a:stretch>
        </p:blipFill>
        <p:spPr bwMode="auto">
          <a:xfrm>
            <a:off x="1409700" y="2962275"/>
            <a:ext cx="6019800" cy="381000"/>
          </a:xfrm>
          <a:prstGeom prst="rect">
            <a:avLst/>
          </a:prstGeom>
          <a:noFill/>
        </p:spPr>
      </p:pic>
      <p:sp>
        <p:nvSpPr>
          <p:cNvPr id="13" name="Content Placeholder 12"/>
          <p:cNvSpPr>
            <a:spLocks noGrp="1"/>
          </p:cNvSpPr>
          <p:nvPr>
            <p:ph idx="1"/>
          </p:nvPr>
        </p:nvSpPr>
        <p:spPr>
          <a:xfrm>
            <a:off x="361950" y="1485900"/>
            <a:ext cx="8534400" cy="4525963"/>
          </a:xfrm>
        </p:spPr>
        <p:txBody>
          <a:bodyPr/>
          <a:lstStyle/>
          <a:p>
            <a:pPr marL="0" eaLnBrk="1" fontAlgn="auto" hangingPunct="1">
              <a:spcAft>
                <a:spcPts val="0"/>
              </a:spcAft>
              <a:buClr>
                <a:schemeClr val="accent3"/>
              </a:buClr>
              <a:buNone/>
              <a:defRPr/>
            </a:pPr>
            <a:r>
              <a:rPr lang="en-US" sz="2000" b="1" dirty="0" smtClean="0">
                <a:latin typeface="+mj-lt"/>
              </a:rPr>
              <a:t>1.     Which ordered pairs are solutions to this system of inequalities?</a:t>
            </a: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marL="0" indent="-457200" eaLnBrk="1" fontAlgn="auto" hangingPunct="1">
              <a:spcBef>
                <a:spcPts val="0"/>
              </a:spcBef>
              <a:spcAft>
                <a:spcPts val="0"/>
              </a:spcAft>
              <a:buAutoNum type="arabicPeriod" startAt="2"/>
              <a:defRPr/>
            </a:pPr>
            <a:r>
              <a:rPr lang="en-US" sz="2000" b="1" dirty="0" smtClean="0">
                <a:latin typeface="+mj-lt"/>
              </a:rPr>
              <a:t>Which ordered pair is a solution to this system of inequalities?</a:t>
            </a:r>
          </a:p>
          <a:p>
            <a:pPr marL="457200" indent="-457200" eaLnBrk="1" fontAlgn="auto" hangingPunct="1">
              <a:spcAft>
                <a:spcPts val="0"/>
              </a:spcAft>
              <a:buClr>
                <a:schemeClr val="accent3"/>
              </a:buClr>
              <a:buAutoNum type="arabicPeriod" startAt="2"/>
              <a:defRPr/>
            </a:pPr>
            <a:endParaRPr lang="en-US" sz="2000" b="1" dirty="0" smtClean="0">
              <a:latin typeface="+mj-lt"/>
            </a:endParaRPr>
          </a:p>
          <a:p>
            <a:pPr marL="457200" indent="-457200" eaLnBrk="1" fontAlgn="auto" hangingPunct="1">
              <a:spcAft>
                <a:spcPts val="0"/>
              </a:spcAft>
              <a:buClr>
                <a:schemeClr val="accent3"/>
              </a:buClr>
              <a:buAutoNum type="arabicPeriod" startAt="2"/>
              <a:defRPr/>
            </a:pPr>
            <a:endParaRPr lang="en-US" sz="2000" b="1" dirty="0" smtClean="0">
              <a:latin typeface="+mj-lt"/>
            </a:endParaRPr>
          </a:p>
          <a:p>
            <a:pPr marL="457200" indent="-457200" eaLnBrk="1" fontAlgn="auto" hangingPunct="1">
              <a:spcAft>
                <a:spcPts val="0"/>
              </a:spcAft>
              <a:buClr>
                <a:schemeClr val="accent3"/>
              </a:buClr>
              <a:buNone/>
              <a:defRPr/>
            </a:pPr>
            <a:endParaRPr lang="en-US" sz="2000" b="1" dirty="0" smtClean="0">
              <a:latin typeface="+mj-lt"/>
            </a:endParaRPr>
          </a:p>
          <a:p>
            <a:pPr marL="457200" indent="-457200" eaLnBrk="1" fontAlgn="auto" hangingPunct="1">
              <a:spcAft>
                <a:spcPts val="0"/>
              </a:spcAft>
              <a:buClr>
                <a:schemeClr val="accent3"/>
              </a:buClr>
              <a:buNone/>
              <a:defRPr/>
            </a:pPr>
            <a:r>
              <a:rPr lang="en-US" sz="2000" b="1" dirty="0" smtClean="0">
                <a:latin typeface="+mj-lt"/>
              </a:rPr>
              <a:t>          a.                            b.                            c.                            d. </a:t>
            </a:r>
          </a:p>
          <a:p>
            <a:pPr marL="457200" indent="-457200" eaLnBrk="1" fontAlgn="auto" hangingPunct="1">
              <a:spcAft>
                <a:spcPts val="0"/>
              </a:spcAft>
              <a:buClr>
                <a:schemeClr val="accent3"/>
              </a:buClr>
              <a:buAutoNum type="arabicPeriod" startAt="2"/>
              <a:defRPr/>
            </a:pPr>
            <a:endParaRPr lang="en-US" sz="2000" b="1" dirty="0" smtClean="0">
              <a:latin typeface="+mj-lt"/>
            </a:endParaRPr>
          </a:p>
        </p:txBody>
      </p:sp>
      <p:sp>
        <p:nvSpPr>
          <p:cNvPr id="7" name="Title 6"/>
          <p:cNvSpPr>
            <a:spLocks noGrp="1"/>
          </p:cNvSpPr>
          <p:nvPr>
            <p:ph type="title"/>
          </p:nvPr>
        </p:nvSpPr>
        <p:spPr>
          <a:xfrm>
            <a:off x="0" y="19443"/>
            <a:ext cx="8839200" cy="1143000"/>
          </a:xfrm>
        </p:spPr>
        <p:txBody>
          <a:bodyPr/>
          <a:lstStyle/>
          <a:p>
            <a:pPr algn="l"/>
            <a:r>
              <a:rPr lang="en-US" sz="3200" b="1" smtClean="0"/>
              <a:t>Practice </a:t>
            </a:r>
            <a:r>
              <a:rPr lang="en-US" sz="3200" b="1" dirty="0" smtClean="0"/>
              <a:t>for SOL A.5d</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2693" name="Equation" r:id="rId6" imgW="114151" imgH="215619" progId="Equation.3">
                  <p:embed/>
                </p:oleObj>
              </mc:Choice>
              <mc:Fallback>
                <p:oleObj name="Equation" r:id="rId6" imgW="114151" imgH="215619" progId="Equation.3">
                  <p:embed/>
                  <p:pic>
                    <p:nvPicPr>
                      <p:cNvPr id="0" name="Picture 3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2694" name="Equation" r:id="rId8" imgW="114151" imgH="215619" progId="Equation.3">
                  <p:embed/>
                </p:oleObj>
              </mc:Choice>
              <mc:Fallback>
                <p:oleObj name="Equation" r:id="rId8" imgW="114151" imgH="215619" progId="Equation.3">
                  <p:embed/>
                  <p:pic>
                    <p:nvPicPr>
                      <p:cNvPr id="0" name="Picture 3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2695" name="Equation" r:id="rId9" imgW="114151" imgH="215619" progId="Equation.3">
                  <p:embed/>
                </p:oleObj>
              </mc:Choice>
              <mc:Fallback>
                <p:oleObj name="Equation" r:id="rId9" imgW="114151" imgH="215619" progId="Equation.3">
                  <p:embed/>
                  <p:pic>
                    <p:nvPicPr>
                      <p:cNvPr id="0" name="Picture 3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319"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18" name="Picture 1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00528" y="1962150"/>
            <a:ext cx="1885950" cy="685800"/>
          </a:xfrm>
          <a:prstGeom prst="rect">
            <a:avLst/>
          </a:prstGeom>
          <a:noFill/>
        </p:spPr>
      </p:pic>
      <p:sp>
        <p:nvSpPr>
          <p:cNvPr id="222320" name="Rectangle 1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322"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323" name="Rectangle 11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325"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326"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328"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27" name="Picture 11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372740" y="4609290"/>
            <a:ext cx="1533525" cy="676275"/>
          </a:xfrm>
          <a:prstGeom prst="rect">
            <a:avLst/>
          </a:prstGeom>
          <a:noFill/>
        </p:spPr>
      </p:pic>
      <p:sp>
        <p:nvSpPr>
          <p:cNvPr id="222329" name="Rectangle 121"/>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331" name="Rectangle 1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0" name="Picture 12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52472" y="5487946"/>
            <a:ext cx="838200" cy="381000"/>
          </a:xfrm>
          <a:prstGeom prst="rect">
            <a:avLst/>
          </a:prstGeom>
          <a:noFill/>
        </p:spPr>
      </p:pic>
      <p:sp>
        <p:nvSpPr>
          <p:cNvPr id="222333" name="Rectangle 1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2" name="Picture 12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371068" y="5482432"/>
            <a:ext cx="838200" cy="381000"/>
          </a:xfrm>
          <a:prstGeom prst="rect">
            <a:avLst/>
          </a:prstGeom>
          <a:noFill/>
        </p:spPr>
      </p:pic>
      <p:sp>
        <p:nvSpPr>
          <p:cNvPr id="222335" name="Rectangle 1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4" name="Picture 12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086478" y="5486777"/>
            <a:ext cx="666750" cy="381000"/>
          </a:xfrm>
          <a:prstGeom prst="rect">
            <a:avLst/>
          </a:prstGeom>
          <a:noFill/>
        </p:spPr>
      </p:pic>
      <p:sp>
        <p:nvSpPr>
          <p:cNvPr id="222337"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336" name="Picture 12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762750" y="5481353"/>
            <a:ext cx="666750" cy="381000"/>
          </a:xfrm>
          <a:prstGeom prst="rect">
            <a:avLst/>
          </a:prstGeom>
          <a:noFill/>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1803"/>
    </mc:Choice>
    <mc:Fallback xmlns="">
      <p:transition spd="slow" advTm="3180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91439" y="1225295"/>
            <a:ext cx="8612149" cy="4525963"/>
          </a:xfrm>
        </p:spPr>
        <p:txBody>
          <a:bodyPr/>
          <a:lstStyle/>
          <a:p>
            <a:pPr marL="0" eaLnBrk="1" fontAlgn="auto" hangingPunct="1">
              <a:spcAft>
                <a:spcPts val="0"/>
              </a:spcAft>
              <a:buClr>
                <a:schemeClr val="accent3"/>
              </a:buClr>
              <a:buNone/>
              <a:defRPr/>
            </a:pPr>
            <a:endParaRPr lang="en-US" sz="2400" b="1" dirty="0" smtClean="0">
              <a:solidFill>
                <a:srgbClr val="6600FF"/>
              </a:solidFill>
              <a:latin typeface="+mj-lt"/>
            </a:endParaRPr>
          </a:p>
          <a:p>
            <a:pPr marL="0" eaLnBrk="1" fontAlgn="auto" hangingPunct="1">
              <a:spcAft>
                <a:spcPts val="0"/>
              </a:spcAft>
              <a:buClr>
                <a:schemeClr val="accent3"/>
              </a:buClr>
              <a:buNone/>
              <a:defRPr/>
            </a:pPr>
            <a:r>
              <a:rPr lang="en-US" sz="2400" b="1" dirty="0" smtClean="0">
                <a:latin typeface="+mj-lt"/>
              </a:rPr>
              <a:t>Which ordered pairs are solutions to this system of inequalities?</a:t>
            </a:r>
          </a:p>
          <a:p>
            <a:pPr marL="0"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36576"/>
            <a:ext cx="8839200" cy="1143000"/>
          </a:xfrm>
        </p:spPr>
        <p:txBody>
          <a:bodyPr/>
          <a:lstStyle/>
          <a:p>
            <a:pPr algn="l"/>
            <a:r>
              <a:rPr lang="en-US" sz="3200" b="1" dirty="0" smtClean="0">
                <a:solidFill>
                  <a:srgbClr val="0033CC"/>
                </a:solidFill>
              </a:rPr>
              <a:t>Practice for SOL A.5d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7485"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7486"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7487"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5"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18"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1"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2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2224"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221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32004" y="2418429"/>
            <a:ext cx="2131017" cy="762000"/>
          </a:xfrm>
          <a:prstGeom prst="rect">
            <a:avLst/>
          </a:prstGeom>
          <a:noFill/>
        </p:spPr>
      </p:pic>
      <p:sp>
        <p:nvSpPr>
          <p:cNvPr id="6"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688397" y="3877897"/>
                <a:ext cx="752978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b="1" i="1">
                              <a:latin typeface="Cambria Math" charset="0"/>
                            </a:rPr>
                          </m:ctrlPr>
                        </m:dPr>
                        <m:e>
                          <m:r>
                            <a:rPr lang="en-US" b="1" i="1">
                              <a:latin typeface="Cambria Math"/>
                            </a:rPr>
                            <m:t>−</m:t>
                          </m:r>
                          <m:r>
                            <a:rPr lang="en-US" b="1" i="1">
                              <a:latin typeface="Cambria Math"/>
                            </a:rPr>
                            <m:t>𝟒</m:t>
                          </m:r>
                          <m:r>
                            <a:rPr lang="en-US" b="1" i="1">
                              <a:latin typeface="Cambria Math"/>
                            </a:rPr>
                            <m:t>,−</m:t>
                          </m:r>
                          <m:r>
                            <a:rPr lang="en-US" b="1" i="1">
                              <a:latin typeface="Cambria Math"/>
                            </a:rPr>
                            <m:t>𝟑</m:t>
                          </m:r>
                        </m:e>
                      </m:d>
                      <m:r>
                        <a:rPr lang="en-US" b="1" i="1">
                          <a:latin typeface="Cambria Math"/>
                        </a:rPr>
                        <m:t>      </m:t>
                      </m:r>
                      <m:d>
                        <m:dPr>
                          <m:ctrlPr>
                            <a:rPr lang="en-US" b="1" i="1">
                              <a:latin typeface="Cambria Math" charset="0"/>
                            </a:rPr>
                          </m:ctrlPr>
                        </m:dPr>
                        <m:e>
                          <m:r>
                            <a:rPr lang="en-US" b="1" i="1">
                              <a:latin typeface="Cambria Math"/>
                            </a:rPr>
                            <m:t>𝟎</m:t>
                          </m:r>
                          <m:r>
                            <a:rPr lang="en-US" b="1" i="1">
                              <a:latin typeface="Cambria Math"/>
                            </a:rPr>
                            <m:t>,−</m:t>
                          </m:r>
                          <m:r>
                            <a:rPr lang="en-US" b="1" i="1">
                              <a:latin typeface="Cambria Math"/>
                            </a:rPr>
                            <m:t>𝟒</m:t>
                          </m:r>
                        </m:e>
                      </m:d>
                      <m:r>
                        <a:rPr lang="en-US" b="1" i="1">
                          <a:latin typeface="Cambria Math"/>
                        </a:rPr>
                        <m:t>      </m:t>
                      </m:r>
                      <m:d>
                        <m:dPr>
                          <m:ctrlPr>
                            <a:rPr lang="en-US" b="1" i="1">
                              <a:latin typeface="Cambria Math" charset="0"/>
                            </a:rPr>
                          </m:ctrlPr>
                        </m:dPr>
                        <m:e>
                          <m:r>
                            <a:rPr lang="en-US" b="1" i="1">
                              <a:latin typeface="Cambria Math"/>
                            </a:rPr>
                            <m:t>𝟏</m:t>
                          </m:r>
                          <m:r>
                            <a:rPr lang="en-US" b="1" i="1">
                              <a:latin typeface="Cambria Math"/>
                            </a:rPr>
                            <m:t>,</m:t>
                          </m:r>
                          <m:r>
                            <a:rPr lang="en-US" b="1" i="1">
                              <a:latin typeface="Cambria Math"/>
                            </a:rPr>
                            <m:t>𝟏</m:t>
                          </m:r>
                        </m:e>
                      </m:d>
                      <m:r>
                        <a:rPr lang="en-US" b="1" i="1">
                          <a:latin typeface="Cambria Math"/>
                        </a:rPr>
                        <m:t>      </m:t>
                      </m:r>
                      <m:d>
                        <m:dPr>
                          <m:ctrlPr>
                            <a:rPr lang="en-US" b="1" i="1">
                              <a:latin typeface="Cambria Math" charset="0"/>
                            </a:rPr>
                          </m:ctrlPr>
                        </m:dPr>
                        <m:e>
                          <m:r>
                            <a:rPr lang="en-US" b="1" i="1">
                              <a:latin typeface="Cambria Math"/>
                            </a:rPr>
                            <m:t>𝟏</m:t>
                          </m:r>
                          <m:r>
                            <a:rPr lang="en-US" b="1" i="1">
                              <a:latin typeface="Cambria Math"/>
                            </a:rPr>
                            <m:t>,</m:t>
                          </m:r>
                          <m:r>
                            <a:rPr lang="en-US" b="1" i="1">
                              <a:latin typeface="Cambria Math"/>
                            </a:rPr>
                            <m:t>𝟑</m:t>
                          </m:r>
                        </m:e>
                      </m:d>
                      <m:r>
                        <a:rPr lang="en-US" b="1" i="1">
                          <a:latin typeface="Cambria Math"/>
                        </a:rPr>
                        <m:t>      </m:t>
                      </m:r>
                      <m:d>
                        <m:dPr>
                          <m:ctrlPr>
                            <a:rPr lang="en-US" b="1" i="1">
                              <a:latin typeface="Cambria Math" charset="0"/>
                            </a:rPr>
                          </m:ctrlPr>
                        </m:dPr>
                        <m:e>
                          <m:r>
                            <a:rPr lang="en-US" b="1" i="1">
                              <a:latin typeface="Cambria Math"/>
                            </a:rPr>
                            <m:t>𝟑</m:t>
                          </m:r>
                          <m:r>
                            <a:rPr lang="en-US" b="1" i="1">
                              <a:latin typeface="Cambria Math"/>
                            </a:rPr>
                            <m:t>,−</m:t>
                          </m:r>
                          <m:r>
                            <a:rPr lang="en-US" b="1" i="1">
                              <a:latin typeface="Cambria Math"/>
                            </a:rPr>
                            <m:t>𝟏</m:t>
                          </m:r>
                        </m:e>
                      </m:d>
                      <m:r>
                        <a:rPr lang="en-US" b="1" i="1">
                          <a:latin typeface="Cambria Math"/>
                        </a:rPr>
                        <m:t>     </m:t>
                      </m:r>
                      <m:d>
                        <m:dPr>
                          <m:ctrlPr>
                            <a:rPr lang="en-US" b="1" i="1">
                              <a:latin typeface="Cambria Math" charset="0"/>
                            </a:rPr>
                          </m:ctrlPr>
                        </m:dPr>
                        <m:e>
                          <m:r>
                            <a:rPr lang="en-US" b="1" i="1">
                              <a:latin typeface="Cambria Math"/>
                            </a:rPr>
                            <m:t>𝟒</m:t>
                          </m:r>
                          <m:r>
                            <a:rPr lang="en-US" b="1" i="1">
                              <a:latin typeface="Cambria Math"/>
                            </a:rPr>
                            <m:t>,</m:t>
                          </m:r>
                          <m:r>
                            <a:rPr lang="en-US" b="1" i="1">
                              <a:latin typeface="Cambria Math"/>
                            </a:rPr>
                            <m:t>𝟑</m:t>
                          </m:r>
                        </m:e>
                      </m:d>
                      <m:r>
                        <a:rPr lang="en-US" b="1" i="1">
                          <a:latin typeface="Cambria Math"/>
                        </a:rPr>
                        <m:t>      (</m:t>
                      </m:r>
                      <m:r>
                        <a:rPr lang="en-US" b="1" i="1">
                          <a:latin typeface="Cambria Math"/>
                        </a:rPr>
                        <m:t>𝟔</m:t>
                      </m:r>
                      <m:r>
                        <a:rPr lang="en-US" b="1" i="1">
                          <a:latin typeface="Cambria Math"/>
                        </a:rPr>
                        <m:t>,</m:t>
                      </m:r>
                      <m:r>
                        <a:rPr lang="en-US" b="1" i="1">
                          <a:latin typeface="Cambria Math"/>
                        </a:rPr>
                        <m:t>𝟎</m:t>
                      </m:r>
                      <m:r>
                        <a:rPr lang="en-US" b="1" i="1">
                          <a:latin typeface="Cambria Math"/>
                        </a:rPr>
                        <m:t>)</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88397" y="3877897"/>
                <a:ext cx="7529785" cy="369332"/>
              </a:xfrm>
              <a:prstGeom prst="rect">
                <a:avLst/>
              </a:prstGeom>
              <a:blipFill rotWithShape="0">
                <a:blip r:embed="rId10"/>
                <a:stretch>
                  <a:fillRect t="-95082" b="-121311"/>
                </a:stretch>
              </a:blipFill>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997056037"/>
      </p:ext>
    </p:extLst>
  </p:cSld>
  <p:clrMapOvr>
    <a:masterClrMapping/>
  </p:clrMapOvr>
  <mc:AlternateContent xmlns:mc="http://schemas.openxmlformats.org/markup-compatibility/2006" xmlns:p14="http://schemas.microsoft.com/office/powerpoint/2010/main">
    <mc:Choice Requires="p14">
      <p:transition spd="slow" p14:dur="2000" advTm="37338"/>
    </mc:Choice>
    <mc:Fallback xmlns="">
      <p:transition spd="slow" advTm="3733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 y="0"/>
            <a:ext cx="8839200" cy="1143000"/>
          </a:xfrm>
        </p:spPr>
        <p:txBody>
          <a:bodyPr/>
          <a:lstStyle/>
          <a:p>
            <a:pPr algn="l"/>
            <a:r>
              <a:rPr lang="en-US" sz="3200" b="1" smtClean="0">
                <a:solidFill>
                  <a:srgbClr val="3E009A"/>
                </a:solidFill>
              </a:rPr>
              <a:t>Practice </a:t>
            </a:r>
            <a:r>
              <a:rPr lang="en-US" sz="3200" b="1" dirty="0" smtClean="0">
                <a:solidFill>
                  <a:srgbClr val="3E009A"/>
                </a:solidFill>
              </a:rPr>
              <a:t>for SOL A.6</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72528" y="1045845"/>
            <a:ext cx="8229600" cy="4525963"/>
          </a:xfrm>
        </p:spPr>
        <p:txBody>
          <a:bodyPr/>
          <a:lstStyle/>
          <a:p>
            <a:pPr>
              <a:buNone/>
            </a:pPr>
            <a:r>
              <a:rPr lang="en-US" sz="2400" b="1" dirty="0" smtClean="0"/>
              <a:t>Plot two points that lie on the line:</a:t>
            </a:r>
          </a:p>
          <a:p>
            <a:pPr>
              <a:buNone/>
            </a:pPr>
            <a:endParaRPr lang="en-US" sz="2400" b="1" dirty="0" smtClean="0"/>
          </a:p>
          <a:p>
            <a:pPr>
              <a:buNone/>
            </a:pPr>
            <a:r>
              <a:rPr lang="en-US" sz="2400" b="1" dirty="0" smtClean="0"/>
              <a:t>a)</a:t>
            </a:r>
          </a:p>
          <a:p>
            <a:pPr>
              <a:buNone/>
            </a:pPr>
            <a:endParaRPr lang="en-US" sz="2800" dirty="0" smtClean="0"/>
          </a:p>
          <a:p>
            <a:pPr>
              <a:buNone/>
            </a:pPr>
            <a:r>
              <a:rPr lang="en-US" sz="2400" b="1" dirty="0" smtClean="0"/>
              <a:t>b)</a:t>
            </a:r>
          </a:p>
          <a:p>
            <a:pPr marL="457200" indent="-457200">
              <a:buAutoNum type="alphaLcParenR"/>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a:p>
          <a:p>
            <a:pPr marL="457200" indent="-457200">
              <a:buNone/>
            </a:pPr>
            <a:endParaRPr lang="en-US" sz="2400" dirty="0" smtClean="0"/>
          </a:p>
          <a:p>
            <a:pPr marL="457200" indent="-457200">
              <a:buNone/>
            </a:pPr>
            <a:r>
              <a:rPr lang="en-US" sz="2400" dirty="0" smtClean="0"/>
              <a:t>*A related question would be to ask students to name the slope </a:t>
            </a:r>
          </a:p>
          <a:p>
            <a:pPr marL="457200" indent="-457200">
              <a:buNone/>
            </a:pPr>
            <a:r>
              <a:rPr lang="en-US" sz="2400" dirty="0" smtClean="0"/>
              <a:t>of these two lines.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616" y="1300700"/>
            <a:ext cx="4309872" cy="4161032"/>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88" y="1911129"/>
            <a:ext cx="2999031" cy="587647"/>
          </a:xfrm>
          <a:prstGeom prst="rect">
            <a:avLst/>
          </a:prstGeom>
          <a:noFill/>
        </p:spPr>
      </p:pic>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3" name="Rectangle 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288" y="2785552"/>
            <a:ext cx="3211968" cy="731842"/>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884294711"/>
      </p:ext>
    </p:extLst>
  </p:cSld>
  <p:clrMapOvr>
    <a:masterClrMapping/>
  </p:clrMapOvr>
  <mc:AlternateContent xmlns:mc="http://schemas.openxmlformats.org/markup-compatibility/2006" xmlns:p14="http://schemas.microsoft.com/office/powerpoint/2010/main">
    <mc:Choice Requires="p14">
      <p:transition spd="slow" p14:dur="2000" advTm="29721"/>
    </mc:Choice>
    <mc:Fallback xmlns="">
      <p:transition spd="slow" advTm="2972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 y="0"/>
            <a:ext cx="8839200" cy="800100"/>
          </a:xfrm>
        </p:spPr>
        <p:txBody>
          <a:bodyPr/>
          <a:lstStyle/>
          <a:p>
            <a:pPr algn="l"/>
            <a:r>
              <a:rPr lang="en-US" sz="3200" b="1" dirty="0" smtClean="0">
                <a:solidFill>
                  <a:srgbClr val="3E009A"/>
                </a:solidFill>
              </a:rPr>
              <a:t>Practice for SOL A.6</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38100" y="819150"/>
            <a:ext cx="8229600" cy="4525963"/>
          </a:xfrm>
        </p:spPr>
        <p:txBody>
          <a:bodyPr/>
          <a:lstStyle/>
          <a:p>
            <a:pPr>
              <a:buNone/>
            </a:pPr>
            <a:r>
              <a:rPr lang="en-US" sz="2400" b="1" dirty="0" smtClean="0"/>
              <a:t>Write the equation of a line that:</a:t>
            </a:r>
          </a:p>
          <a:p>
            <a:pPr marL="457200" indent="-457200">
              <a:buAutoNum type="alphaLcParenR"/>
            </a:pPr>
            <a:r>
              <a:rPr lang="en-US" sz="2400" b="1" dirty="0" smtClean="0"/>
              <a:t>Passes through the point (4,-2) and has an </a:t>
            </a:r>
            <a:r>
              <a:rPr lang="en-US" sz="2400" b="1" i="1" dirty="0" smtClean="0"/>
              <a:t>x</a:t>
            </a:r>
            <a:r>
              <a:rPr lang="en-US" sz="2400" b="1" dirty="0" smtClean="0"/>
              <a:t>-intercept of 3</a:t>
            </a:r>
          </a:p>
          <a:p>
            <a:pPr marL="457200" indent="-457200">
              <a:buAutoNum type="alphaLcParenR"/>
            </a:pPr>
            <a:r>
              <a:rPr lang="en-US" sz="2400" b="1" dirty="0" smtClean="0"/>
              <a:t>Passes through the point (5,1) and has a </a:t>
            </a:r>
            <a:r>
              <a:rPr lang="en-US" sz="2400" b="1" i="1" dirty="0" smtClean="0"/>
              <a:t>y</a:t>
            </a:r>
            <a:r>
              <a:rPr lang="en-US" sz="2400" b="1" dirty="0" smtClean="0"/>
              <a:t>-intercept of -3</a:t>
            </a:r>
          </a:p>
          <a:p>
            <a:pPr marL="457200" indent="-457200">
              <a:buFont typeface="Arial" charset="0"/>
              <a:buAutoNum type="alphaLcParenR"/>
            </a:pPr>
            <a:r>
              <a:rPr lang="en-US" sz="2400" b="1" dirty="0" smtClean="0"/>
              <a:t>Graph the lines represented in a and b above.</a:t>
            </a:r>
          </a:p>
          <a:p>
            <a:pPr marL="457200" indent="-457200">
              <a:buNone/>
            </a:pPr>
            <a:endParaRPr lang="en-US" sz="2000" b="1" dirty="0" smtClean="0"/>
          </a:p>
          <a:p>
            <a:pPr marL="457200" indent="-457200">
              <a:buAutoNum type="alphaLcParenR"/>
            </a:pPr>
            <a:endParaRPr lang="en-US" sz="2400"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743200"/>
            <a:ext cx="4038600" cy="3899129"/>
          </a:xfrm>
          <a:prstGeom prst="rect">
            <a:avLst/>
          </a:prstGeom>
          <a:noFill/>
          <a:ln w="9525">
            <a:noFill/>
            <a:miter lim="800000"/>
            <a:headEnd/>
            <a:tailEnd/>
          </a:ln>
        </p:spPr>
      </p:pic>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310128738"/>
      </p:ext>
    </p:extLst>
  </p:cSld>
  <p:clrMapOvr>
    <a:masterClrMapping/>
  </p:clrMapOvr>
  <mc:AlternateContent xmlns:mc="http://schemas.openxmlformats.org/markup-compatibility/2006" xmlns:p14="http://schemas.microsoft.com/office/powerpoint/2010/main">
    <mc:Choice Requires="p14">
      <p:transition spd="slow" p14:dur="2000" advTm="35831"/>
    </mc:Choice>
    <mc:Fallback xmlns="">
      <p:transition spd="slow" advTm="3583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198562"/>
            <a:ext cx="8991600" cy="4525963"/>
          </a:xfrm>
        </p:spPr>
        <p:txBody>
          <a:bodyPr/>
          <a:lstStyle/>
          <a:p>
            <a:pPr marL="0" eaLnBrk="1" hangingPunct="1">
              <a:buFont typeface="Wingdings 2" pitchFamily="18" charset="2"/>
              <a:buNone/>
            </a:pPr>
            <a:endParaRPr lang="en-US" sz="2400" b="1" dirty="0" smtClean="0">
              <a:solidFill>
                <a:srgbClr val="6600FF"/>
              </a:solidFill>
            </a:endParaRPr>
          </a:p>
          <a:p>
            <a:pPr marL="114300" indent="-457200" eaLnBrk="1" hangingPunct="1">
              <a:buFont typeface="+mj-lt"/>
              <a:buAutoNum type="arabicPeriod"/>
            </a:pPr>
            <a:r>
              <a:rPr lang="en-US" sz="2400" b="1" dirty="0" smtClean="0"/>
              <a:t>Find the slope of the line passing through the points </a:t>
            </a:r>
            <a:r>
              <a:rPr lang="en-US" sz="2400" b="1" dirty="0" smtClean="0">
                <a:latin typeface="Cambria Math" pitchFamily="18" charset="0"/>
                <a:ea typeface="Cambria Math" pitchFamily="18" charset="0"/>
              </a:rPr>
              <a:t>(8,1)  </a:t>
            </a:r>
            <a:r>
              <a:rPr lang="en-US" sz="2400" b="1" dirty="0" smtClean="0"/>
              <a:t>and </a:t>
            </a:r>
          </a:p>
          <a:p>
            <a:pPr marL="0" indent="0" eaLnBrk="1" hangingPunct="1">
              <a:buNone/>
            </a:pPr>
            <a:r>
              <a:rPr lang="en-US" sz="2400" b="1" dirty="0">
                <a:latin typeface="Cambria Math" pitchFamily="18" charset="0"/>
                <a:ea typeface="Cambria Math" pitchFamily="18" charset="0"/>
              </a:rPr>
              <a:t> </a:t>
            </a:r>
            <a:r>
              <a:rPr lang="en-US" sz="2400" b="1" dirty="0" smtClean="0">
                <a:latin typeface="Cambria Math" pitchFamily="18" charset="0"/>
                <a:ea typeface="Cambria Math" pitchFamily="18" charset="0"/>
              </a:rPr>
              <a:t>      (6,9).</a:t>
            </a:r>
          </a:p>
          <a:p>
            <a:pPr marL="114300" indent="-457200" eaLnBrk="1" hangingPunct="1">
              <a:buFont typeface="+mj-lt"/>
              <a:buAutoNum type="arabicPeriod"/>
            </a:pPr>
            <a:endParaRPr lang="en-US" sz="2400" b="1" dirty="0" smtClean="0"/>
          </a:p>
          <a:p>
            <a:pPr marL="114300" indent="-457200" eaLnBrk="1" hangingPunct="1">
              <a:buFont typeface="+mj-lt"/>
              <a:buAutoNum type="arabicPeriod"/>
            </a:pPr>
            <a:endParaRPr lang="en-US" sz="2400" b="1" dirty="0" smtClean="0"/>
          </a:p>
          <a:p>
            <a:pPr marL="114300" indent="-457200" eaLnBrk="1" hangingPunct="1">
              <a:buFont typeface="+mj-lt"/>
              <a:buAutoNum type="arabicPeriod"/>
            </a:pPr>
            <a:endParaRPr lang="en-US" sz="2400" b="1" dirty="0" smtClean="0"/>
          </a:p>
          <a:p>
            <a:pPr marL="114300" indent="-457200" eaLnBrk="1" hangingPunct="1">
              <a:buFont typeface="+mj-lt"/>
              <a:buAutoNum type="arabicPeriod" startAt="2"/>
            </a:pPr>
            <a:r>
              <a:rPr lang="en-US" sz="2400" b="1" dirty="0" smtClean="0">
                <a:cs typeface="Times New Roman" pitchFamily="18" charset="0"/>
              </a:rPr>
              <a:t>Line</a:t>
            </a:r>
            <a:r>
              <a:rPr lang="en-US" sz="2400" b="1" i="1" dirty="0" smtClean="0">
                <a:latin typeface="Times New Roman" pitchFamily="18" charset="0"/>
                <a:cs typeface="Times New Roman" pitchFamily="18" charset="0"/>
              </a:rPr>
              <a:t> p</a:t>
            </a:r>
            <a:r>
              <a:rPr lang="en-US" sz="2400" b="1" dirty="0" smtClean="0"/>
              <a:t> line has an </a:t>
            </a:r>
            <a:r>
              <a:rPr lang="en-US" sz="2400" b="1" i="1" dirty="0" smtClean="0">
                <a:latin typeface="Times New Roman" pitchFamily="18" charset="0"/>
                <a:cs typeface="Times New Roman" pitchFamily="18" charset="0"/>
              </a:rPr>
              <a:t>x</a:t>
            </a:r>
            <a:r>
              <a:rPr lang="en-US" sz="2400" b="1" dirty="0" smtClean="0"/>
              <a:t>-intercept of </a:t>
            </a:r>
            <a:r>
              <a:rPr lang="en-US" sz="2400" b="1" dirty="0" smtClean="0">
                <a:latin typeface="Cambria Math" pitchFamily="18" charset="0"/>
                <a:ea typeface="Cambria Math" pitchFamily="18" charset="0"/>
                <a:cs typeface="Times New Roman" pitchFamily="18" charset="0"/>
              </a:rPr>
              <a:t>5</a:t>
            </a:r>
            <a:r>
              <a:rPr lang="en-US" sz="2400" b="1" dirty="0" smtClean="0"/>
              <a:t> and a </a:t>
            </a:r>
            <a:r>
              <a:rPr lang="en-US" sz="2400" b="1" i="1" dirty="0" smtClean="0">
                <a:latin typeface="Times New Roman" pitchFamily="18" charset="0"/>
                <a:cs typeface="Times New Roman" pitchFamily="18" charset="0"/>
              </a:rPr>
              <a:t>y</a:t>
            </a:r>
            <a:r>
              <a:rPr lang="en-US" sz="2400" b="1" dirty="0" smtClean="0"/>
              <a:t>-intercept of </a:t>
            </a:r>
            <a:r>
              <a:rPr lang="en-US" sz="2400" b="1" dirty="0" smtClean="0">
                <a:latin typeface="Cambria Math" pitchFamily="18" charset="0"/>
                <a:ea typeface="Cambria Math" pitchFamily="18" charset="0"/>
                <a:cs typeface="Times New Roman" pitchFamily="18" charset="0"/>
              </a:rPr>
              <a:t>3</a:t>
            </a:r>
            <a:r>
              <a:rPr lang="en-US" sz="2400" b="1" dirty="0" smtClean="0"/>
              <a:t>.   </a:t>
            </a:r>
          </a:p>
          <a:p>
            <a:pPr marL="0" indent="0" eaLnBrk="1" hangingPunct="1">
              <a:buNone/>
            </a:pPr>
            <a:r>
              <a:rPr lang="en-US" sz="2400" b="1" dirty="0"/>
              <a:t> </a:t>
            </a:r>
            <a:r>
              <a:rPr lang="en-US" sz="2400" b="1" dirty="0" smtClean="0"/>
              <a:t>      Find the slope of line </a:t>
            </a:r>
            <a:r>
              <a:rPr lang="en-US" sz="2400" b="1" i="1" dirty="0" smtClean="0">
                <a:latin typeface="Times New Roman" pitchFamily="18" charset="0"/>
                <a:cs typeface="Times New Roman" pitchFamily="18" charset="0"/>
              </a:rPr>
              <a:t>p.  </a:t>
            </a:r>
            <a:endParaRPr lang="en-US" sz="2400" b="1" dirty="0" smtClean="0"/>
          </a:p>
          <a:p>
            <a:pPr marL="114300" indent="-457200" eaLnBrk="1" hangingPunct="1">
              <a:buNone/>
            </a:pPr>
            <a:r>
              <a:rPr lang="en-US" sz="2400" b="1" dirty="0" smtClean="0"/>
              <a:t>       </a:t>
            </a:r>
          </a:p>
          <a:p>
            <a:pPr marL="114300" indent="-457200" eaLnBrk="1" hangingPunct="1">
              <a:buNone/>
            </a:pPr>
            <a:r>
              <a:rPr lang="en-US" sz="2400" b="1" dirty="0" smtClean="0"/>
              <a:t>        Extension:  What is an equation for line </a:t>
            </a:r>
            <a:r>
              <a:rPr lang="en-US" sz="2400" b="1" i="1" dirty="0" smtClean="0">
                <a:latin typeface="Times New Roman" pitchFamily="18" charset="0"/>
                <a:cs typeface="Times New Roman" pitchFamily="18" charset="0"/>
              </a:rPr>
              <a:t>p</a:t>
            </a:r>
            <a:r>
              <a:rPr lang="en-US" sz="2400" b="1" dirty="0" smtClean="0"/>
              <a:t>? </a:t>
            </a: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21336" y="36207"/>
            <a:ext cx="8839200" cy="1143000"/>
          </a:xfrm>
        </p:spPr>
        <p:txBody>
          <a:bodyPr/>
          <a:lstStyle/>
          <a:p>
            <a:pPr algn="l"/>
            <a:r>
              <a:rPr lang="en-US" sz="3200" b="1" smtClean="0"/>
              <a:t>Practice </a:t>
            </a:r>
            <a:r>
              <a:rPr lang="en-US" sz="3200" b="1" dirty="0" smtClean="0"/>
              <a:t>for SOL A.6a</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0876" name="Equation" r:id="rId5" imgW="114151" imgH="215619" progId="Equation.3">
                  <p:embed/>
                </p:oleObj>
              </mc:Choice>
              <mc:Fallback>
                <p:oleObj name="Equation" r:id="rId5" imgW="114151" imgH="215619" progId="Equation.3">
                  <p:embed/>
                  <p:pic>
                    <p:nvPicPr>
                      <p:cNvPr id="0" name="Picture 3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0877" name="Equation" r:id="rId7" imgW="114151" imgH="215619" progId="Equation.3">
                  <p:embed/>
                </p:oleObj>
              </mc:Choice>
              <mc:Fallback>
                <p:oleObj name="Equation" r:id="rId7" imgW="114151" imgH="215619"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0878" name="Equation" r:id="rId8" imgW="114151" imgH="215619" progId="Equation.3">
                  <p:embed/>
                </p:oleObj>
              </mc:Choice>
              <mc:Fallback>
                <p:oleObj name="Equation" r:id="rId8" imgW="114151" imgH="215619" progId="Equation.3">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6"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2" name="Rectangle 2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50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0505"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0506" name="Rectangle 10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0503" name="Rectangle 10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7729"/>
    </mc:Choice>
    <mc:Fallback xmlns="">
      <p:transition spd="slow" advTm="27729"/>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0" y="1019175"/>
            <a:ext cx="83820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t>Find the slope, </a:t>
            </a:r>
            <a:r>
              <a:rPr lang="en-US" sz="2400" b="1" i="1" dirty="0" smtClean="0">
                <a:latin typeface="Times New Roman" pitchFamily="18" charset="0"/>
                <a:cs typeface="Times New Roman" pitchFamily="18" charset="0"/>
              </a:rPr>
              <a:t>m</a:t>
            </a:r>
            <a:r>
              <a:rPr lang="en-US" sz="2400" b="1" dirty="0" smtClean="0"/>
              <a:t>, of the line represented by the given equation.</a:t>
            </a:r>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a.   </a:t>
            </a:r>
          </a:p>
          <a:p>
            <a:pPr marL="0" eaLnBrk="1" hangingPunct="1">
              <a:buFont typeface="Wingdings 2" pitchFamily="18" charset="2"/>
              <a:buNone/>
            </a:pPr>
            <a:endParaRPr lang="en-US" sz="2800" b="1" dirty="0" smtClean="0"/>
          </a:p>
          <a:p>
            <a:pPr marL="0" eaLnBrk="1" hangingPunct="1">
              <a:buFont typeface="Wingdings 2" pitchFamily="18" charset="2"/>
              <a:buNone/>
            </a:pPr>
            <a:r>
              <a:rPr lang="en-US" sz="2400" b="1" dirty="0" smtClean="0"/>
              <a:t>b.</a:t>
            </a:r>
          </a:p>
          <a:p>
            <a:pPr marL="0" eaLnBrk="1" hangingPunct="1">
              <a:buFont typeface="Wingdings 2" pitchFamily="18" charset="2"/>
              <a:buNone/>
            </a:pPr>
            <a:endParaRPr lang="en-US" sz="2800" b="1" dirty="0" smtClean="0"/>
          </a:p>
          <a:p>
            <a:pPr marL="0" eaLnBrk="1" hangingPunct="1">
              <a:buFont typeface="Wingdings 2" pitchFamily="18" charset="2"/>
              <a:buNone/>
            </a:pPr>
            <a:r>
              <a:rPr lang="en-US" sz="2400" b="1" dirty="0" smtClean="0"/>
              <a:t>c.    </a:t>
            </a:r>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17843"/>
            <a:ext cx="8839200" cy="1143000"/>
          </a:xfrm>
        </p:spPr>
        <p:txBody>
          <a:bodyPr/>
          <a:lstStyle/>
          <a:p>
            <a:pPr algn="l"/>
            <a:r>
              <a:rPr lang="en-US" sz="3200" b="1" smtClean="0">
                <a:solidFill>
                  <a:srgbClr val="0033CC"/>
                </a:solidFill>
              </a:rPr>
              <a:t>Practice </a:t>
            </a:r>
            <a:r>
              <a:rPr lang="en-US" sz="3200" b="1" dirty="0" smtClean="0">
                <a:solidFill>
                  <a:srgbClr val="0033CC"/>
                </a:solidFill>
              </a:rPr>
              <a:t>for SOL A.6a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8506"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8507"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8508"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0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51892" y="2402521"/>
            <a:ext cx="2043708" cy="451025"/>
          </a:xfrm>
          <a:prstGeom prst="rect">
            <a:avLst/>
          </a:prstGeom>
          <a:noFill/>
        </p:spPr>
      </p:pic>
      <p:sp>
        <p:nvSpPr>
          <p:cNvPr id="2048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08"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82681" y="3308350"/>
            <a:ext cx="1871663" cy="457200"/>
          </a:xfrm>
          <a:prstGeom prst="rect">
            <a:avLst/>
          </a:prstGeom>
          <a:noFill/>
        </p:spPr>
      </p:pic>
      <p:sp>
        <p:nvSpPr>
          <p:cNvPr id="20481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57249" y="4292460"/>
            <a:ext cx="2658690" cy="472656"/>
          </a:xfrm>
          <a:prstGeom prst="rect">
            <a:avLst/>
          </a:prstGeom>
          <a:noFill/>
        </p:spPr>
      </p:pic>
      <p:sp>
        <p:nvSpPr>
          <p:cNvPr id="2048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6"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9" name="Rectangle 1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2" name="Rectangle 2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24</a:t>
            </a:r>
            <a:endParaRPr lang="en-US" sz="1000" dirty="0">
              <a:latin typeface="+mn-lt"/>
            </a:endParaRPr>
          </a:p>
        </p:txBody>
      </p:sp>
    </p:spTree>
    <p:custDataLst>
      <p:tags r:id="rId2"/>
    </p:custDataLst>
    <p:extLst>
      <p:ext uri="{BB962C8B-B14F-4D97-AF65-F5344CB8AC3E}">
        <p14:creationId xmlns:p14="http://schemas.microsoft.com/office/powerpoint/2010/main" val="685185430"/>
      </p:ext>
    </p:extLst>
  </p:cSld>
  <p:clrMapOvr>
    <a:masterClrMapping/>
  </p:clrMapOvr>
  <mc:AlternateContent xmlns:mc="http://schemas.openxmlformats.org/markup-compatibility/2006" xmlns:p14="http://schemas.microsoft.com/office/powerpoint/2010/main">
    <mc:Choice Requires="p14">
      <p:transition spd="slow" p14:dur="2000" advTm="24234"/>
    </mc:Choice>
    <mc:Fallback xmlns="">
      <p:transition spd="slow" advTm="2423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050"/>
            <a:ext cx="8839200" cy="1143000"/>
          </a:xfrm>
        </p:spPr>
        <p:txBody>
          <a:bodyPr/>
          <a:lstStyle/>
          <a:p>
            <a:pPr algn="l"/>
            <a:r>
              <a:rPr lang="en-US" sz="3200" b="1" smtClean="0">
                <a:solidFill>
                  <a:srgbClr val="3E009A"/>
                </a:solidFill>
              </a:rPr>
              <a:t>Practice </a:t>
            </a:r>
            <a:r>
              <a:rPr lang="en-US" sz="3200" b="1" dirty="0" smtClean="0">
                <a:solidFill>
                  <a:srgbClr val="3E009A"/>
                </a:solidFill>
              </a:rPr>
              <a:t>for SOL A.1</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0" y="1480181"/>
            <a:ext cx="9144000" cy="4525963"/>
          </a:xfrm>
        </p:spPr>
        <p:txBody>
          <a:bodyPr/>
          <a:lstStyle/>
          <a:p>
            <a:pPr marL="514350" indent="-514350" eaLnBrk="1" hangingPunct="1">
              <a:buFont typeface="Wingdings 2" pitchFamily="18" charset="2"/>
              <a:buNone/>
            </a:pPr>
            <a:endParaRPr lang="en-US" sz="1800" dirty="0" smtClean="0">
              <a:latin typeface="Cambria Math" pitchFamily="18" charset="0"/>
              <a:ea typeface="Cambria Math" pitchFamily="18" charset="0"/>
            </a:endParaRPr>
          </a:p>
          <a:p>
            <a:pPr marL="514350" indent="-514350" eaLnBrk="1" hangingPunct="1">
              <a:buFont typeface="Wingdings 2" pitchFamily="18" charset="2"/>
              <a:buNone/>
            </a:pPr>
            <a:r>
              <a:rPr lang="en-US" sz="2400" b="1" dirty="0" smtClean="0">
                <a:ea typeface="Cambria Math" pitchFamily="18" charset="0"/>
              </a:rPr>
              <a:t>Translate into an algebraic expression:</a:t>
            </a:r>
          </a:p>
          <a:p>
            <a:pPr marL="514350" indent="-514350" eaLnBrk="1" hangingPunct="1">
              <a:buFont typeface="+mj-lt"/>
              <a:buAutoNum type="alphaLcParenR"/>
            </a:pPr>
            <a:r>
              <a:rPr lang="en-US" sz="2400" b="1" dirty="0" smtClean="0">
                <a:ea typeface="Cambria Math" pitchFamily="18" charset="0"/>
              </a:rPr>
              <a:t>The quotient of the square root of x and five</a:t>
            </a:r>
          </a:p>
          <a:p>
            <a:pPr marL="514350" indent="-514350" eaLnBrk="1" hangingPunct="1">
              <a:buFont typeface="+mj-lt"/>
              <a:buAutoNum type="alphaLcParenR"/>
            </a:pPr>
            <a:r>
              <a:rPr lang="en-US" sz="2400" b="1" dirty="0" smtClean="0">
                <a:ea typeface="Cambria Math" pitchFamily="18" charset="0"/>
              </a:rPr>
              <a:t>The cube root of the product of x and y, less twelve</a:t>
            </a:r>
          </a:p>
          <a:p>
            <a:pPr marL="514350" indent="-514350" eaLnBrk="1" hangingPunct="1">
              <a:buFont typeface="+mj-lt"/>
              <a:buAutoNum type="alphaLcParenR"/>
            </a:pPr>
            <a:r>
              <a:rPr lang="en-US" sz="2400" b="1" dirty="0" smtClean="0">
                <a:ea typeface="Cambria Math" pitchFamily="18" charset="0"/>
              </a:rPr>
              <a:t>The sum of the square root of sixteen and the product of four and the cube root of eight</a:t>
            </a:r>
          </a:p>
          <a:p>
            <a:pPr marL="514350" indent="-514350" eaLnBrk="1" hangingPunct="1">
              <a:buNone/>
            </a:pPr>
            <a:endParaRPr lang="en-US" sz="2400" b="1" dirty="0" smtClean="0">
              <a:latin typeface="Cambria Math" pitchFamily="18" charset="0"/>
              <a:ea typeface="Cambria Math" pitchFamily="18" charset="0"/>
            </a:endParaRPr>
          </a:p>
          <a:p>
            <a:pPr marL="514350" indent="-514350" eaLnBrk="1" hangingPunct="1">
              <a:buNone/>
            </a:pPr>
            <a:r>
              <a:rPr lang="en-US" sz="2400" b="1" dirty="0" smtClean="0">
                <a:ea typeface="Cambria Math" pitchFamily="18" charset="0"/>
              </a:rPr>
              <a:t>Translate into a verbal expression:</a:t>
            </a:r>
          </a:p>
          <a:p>
            <a:pPr marL="514350" indent="-514350" eaLnBrk="1" hangingPunct="1">
              <a:buNone/>
            </a:pPr>
            <a:endParaRPr lang="en-US" sz="1400" b="1" dirty="0" smtClean="0">
              <a:ea typeface="Cambria Math" pitchFamily="18" charset="0"/>
            </a:endParaRPr>
          </a:p>
          <a:p>
            <a:pPr marL="514350" indent="-514350" eaLnBrk="1" hangingPunct="1">
              <a:buNone/>
            </a:pPr>
            <a:r>
              <a:rPr lang="en-US" sz="2400" b="1" dirty="0" smtClean="0">
                <a:ea typeface="Cambria Math" pitchFamily="18" charset="0"/>
              </a:rPr>
              <a:t>d)  </a:t>
            </a:r>
          </a:p>
          <a:p>
            <a:pPr marL="514350" indent="-514350" eaLnBrk="1" hangingPunct="1">
              <a:buNone/>
            </a:pPr>
            <a:endParaRPr lang="en-US" sz="2400" dirty="0" smtClean="0">
              <a:latin typeface="Cambria Math" pitchFamily="18" charset="0"/>
              <a:ea typeface="Cambria Math" pitchFamily="18" charset="0"/>
            </a:endParaRPr>
          </a:p>
          <a:p>
            <a:pPr marL="514350" indent="-514350" eaLnBrk="1" hangingPunct="1">
              <a:buNone/>
            </a:pPr>
            <a:r>
              <a:rPr lang="en-US" sz="2400" b="1" dirty="0" smtClean="0">
                <a:ea typeface="Cambria Math" pitchFamily="18" charset="0"/>
              </a:rPr>
              <a:t>e) </a:t>
            </a:r>
            <a:r>
              <a:rPr lang="en-US" sz="2400" dirty="0" smtClean="0">
                <a:latin typeface="Cambria Math" pitchFamily="18" charset="0"/>
                <a:ea typeface="Cambria Math" pitchFamily="18" charset="0"/>
              </a:rPr>
              <a:t>			</a:t>
            </a:r>
            <a:endParaRPr lang="en-US" sz="2400" b="1" dirty="0" smtClean="0"/>
          </a:p>
          <a:p>
            <a:pPr marL="514350" indent="-514350" eaLnBrk="1" hangingPunct="1">
              <a:buNone/>
            </a:pPr>
            <a:r>
              <a:rPr lang="en-US" sz="1600" dirty="0" smtClean="0">
                <a:latin typeface="Cambria Math" pitchFamily="18" charset="0"/>
                <a:ea typeface="Cambria Math" pitchFamily="18" charset="0"/>
              </a:rPr>
              <a:t>	</a:t>
            </a:r>
          </a:p>
          <a:p>
            <a:pPr marL="514350" indent="-514350" eaLnBrk="1" hangingPunct="1">
              <a:buFont typeface="Wingdings 2" pitchFamily="18" charset="2"/>
              <a:buAutoNum type="alphaLcParenR" startAt="2"/>
            </a:pPr>
            <a:endParaRPr lang="en-US" sz="1600" dirty="0" smtClean="0">
              <a:latin typeface="Cambria Math" pitchFamily="18" charset="0"/>
              <a:ea typeface="Cambria Math" pitchFamily="18" charset="0"/>
            </a:endParaRPr>
          </a:p>
          <a:p>
            <a:pPr marL="514350" indent="-514350" eaLnBrk="1" hangingPunct="1">
              <a:buFont typeface="Wingdings 2" pitchFamily="18" charset="2"/>
              <a:buNone/>
            </a:pPr>
            <a:endParaRPr lang="en-US" sz="7200" b="1" dirty="0" smtClean="0"/>
          </a:p>
          <a:p>
            <a:pPr>
              <a:spcBef>
                <a:spcPts val="0"/>
              </a:spcBef>
              <a:buNone/>
            </a:pPr>
            <a:endParaRPr lang="en-US" sz="2400" dirty="0">
              <a:solidFill>
                <a:srgbClr val="002060"/>
              </a:solidFill>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9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5" name="Rectangle 9"/>
          <p:cNvSpPr>
            <a:spLocks noChangeArrowheads="1"/>
          </p:cNvSpPr>
          <p:nvPr/>
        </p:nvSpPr>
        <p:spPr bwMode="auto">
          <a:xfrm>
            <a:off x="0" y="752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9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0" name="Rectangle 14"/>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95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3" name="Rectangle 17"/>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95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6" name="Rectangle 20"/>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056" y="5079498"/>
            <a:ext cx="2119449" cy="628650"/>
          </a:xfrm>
          <a:prstGeom prst="rect">
            <a:avLst/>
          </a:prstGeom>
          <a:noFill/>
        </p:spPr>
      </p:pic>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51" name="Rectangle 7"/>
          <p:cNvSpPr>
            <a:spLocks noChangeArrowheads="1"/>
          </p:cNvSpPr>
          <p:nvPr/>
        </p:nvSpPr>
        <p:spPr bwMode="auto">
          <a:xfrm>
            <a:off x="0" y="752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3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2"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056" y="5931029"/>
            <a:ext cx="1295400" cy="542668"/>
          </a:xfrm>
          <a:prstGeom prst="rect">
            <a:avLst/>
          </a:prstGeom>
          <a:noFill/>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1" name="Rectangle 3"/>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7"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78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0" name="Rectangle 12"/>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9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3" name="Rectangle 15"/>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90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5" name="Rectangle 3"/>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2101227871"/>
      </p:ext>
    </p:extLst>
  </p:cSld>
  <p:clrMapOvr>
    <a:masterClrMapping/>
  </p:clrMapOvr>
  <mc:AlternateContent xmlns:mc="http://schemas.openxmlformats.org/markup-compatibility/2006" xmlns:p14="http://schemas.microsoft.com/office/powerpoint/2010/main">
    <mc:Choice Requires="p14">
      <p:transition spd="slow" p14:dur="2000" advTm="35292"/>
    </mc:Choice>
    <mc:Fallback xmlns="">
      <p:transition spd="slow" advTm="3529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5552" y="1133475"/>
            <a:ext cx="8918448" cy="4525963"/>
          </a:xfrm>
        </p:spPr>
        <p:txBody>
          <a:bodyPr/>
          <a:lstStyle/>
          <a:p>
            <a:pPr marL="0" eaLnBrk="1" hangingPunct="1">
              <a:buFont typeface="Wingdings 2" pitchFamily="18" charset="2"/>
              <a:buNone/>
            </a:pPr>
            <a:endParaRPr lang="en-US" sz="2400" b="1" dirty="0" smtClean="0">
              <a:solidFill>
                <a:srgbClr val="6600FF"/>
              </a:solidFill>
            </a:endParaRPr>
          </a:p>
          <a:p>
            <a:pPr marL="114300" indent="-457200" eaLnBrk="1" hangingPunct="1">
              <a:buFont typeface="Wingdings 2" pitchFamily="18" charset="2"/>
              <a:buAutoNum type="alphaLcPeriod"/>
            </a:pPr>
            <a:r>
              <a:rPr lang="en-US" sz="2400" b="1" dirty="0" smtClean="0"/>
              <a:t>Find the slope of the line passing through the points </a:t>
            </a:r>
            <a:r>
              <a:rPr lang="en-US" sz="2400" b="1" dirty="0" smtClean="0">
                <a:latin typeface="Cambria Math" pitchFamily="18" charset="0"/>
                <a:ea typeface="Cambria Math" pitchFamily="18" charset="0"/>
              </a:rPr>
              <a:t>(6,3) </a:t>
            </a:r>
            <a:r>
              <a:rPr lang="en-US" sz="2400" b="1" dirty="0" smtClean="0"/>
              <a:t>and </a:t>
            </a:r>
          </a:p>
          <a:p>
            <a:pPr marL="0" indent="0" eaLnBrk="1" hangingPunct="1">
              <a:buNone/>
            </a:pPr>
            <a:r>
              <a:rPr lang="en-US" sz="2400" b="1" dirty="0">
                <a:latin typeface="Cambria Math" pitchFamily="18" charset="0"/>
                <a:ea typeface="Cambria Math" pitchFamily="18" charset="0"/>
              </a:rPr>
              <a:t> </a:t>
            </a:r>
            <a:r>
              <a:rPr lang="en-US" sz="2400" b="1" dirty="0" smtClean="0">
                <a:latin typeface="Cambria Math" pitchFamily="18" charset="0"/>
                <a:ea typeface="Cambria Math" pitchFamily="18" charset="0"/>
              </a:rPr>
              <a:t>      (4,2).</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114300" indent="-457200" eaLnBrk="1" hangingPunct="1">
              <a:buAutoNum type="alphaLcPeriod" startAt="2"/>
            </a:pPr>
            <a:r>
              <a:rPr lang="en-US" sz="2400" b="1" dirty="0" smtClean="0"/>
              <a:t>Find the slope of the line passing through the point </a:t>
            </a:r>
            <a:r>
              <a:rPr lang="en-US" sz="2400" b="1" dirty="0" smtClean="0">
                <a:latin typeface="Cambria Math" pitchFamily="18" charset="0"/>
                <a:ea typeface="Cambria Math" pitchFamily="18" charset="0"/>
              </a:rPr>
              <a:t>(5,1) </a:t>
            </a:r>
            <a:r>
              <a:rPr lang="en-US" sz="2400" b="1" dirty="0" smtClean="0"/>
              <a:t>with an</a:t>
            </a:r>
          </a:p>
          <a:p>
            <a:pPr marL="0" indent="0" eaLnBrk="1" hangingPunct="1">
              <a:buNone/>
            </a:pPr>
            <a:r>
              <a:rPr lang="en-US" sz="2400" b="1" dirty="0"/>
              <a:t> </a:t>
            </a:r>
            <a:r>
              <a:rPr lang="en-US" sz="2400" b="1" dirty="0" smtClean="0"/>
              <a:t>      </a:t>
            </a:r>
            <a:r>
              <a:rPr lang="en-US" sz="2400" b="1" i="1" dirty="0" smtClean="0">
                <a:latin typeface="Times New Roman" pitchFamily="18" charset="0"/>
                <a:ea typeface="Cambria Math" pitchFamily="18" charset="0"/>
                <a:cs typeface="Times New Roman" pitchFamily="18" charset="0"/>
              </a:rPr>
              <a:t>x</a:t>
            </a:r>
            <a:r>
              <a:rPr lang="en-US" sz="2400" b="1" dirty="0" smtClean="0"/>
              <a:t>-intercept of </a:t>
            </a:r>
            <a:r>
              <a:rPr lang="en-US" sz="2400" b="1" dirty="0" smtClean="0">
                <a:latin typeface="Cambria Math" pitchFamily="18" charset="0"/>
                <a:ea typeface="Cambria Math" pitchFamily="18" charset="0"/>
              </a:rPr>
              <a:t>4</a:t>
            </a:r>
            <a:r>
              <a:rPr lang="en-US" sz="2400" b="1" dirty="0" smtClean="0"/>
              <a:t>.</a:t>
            </a:r>
          </a:p>
          <a:p>
            <a:pPr marL="0" eaLnBrk="1" hangingPunct="1">
              <a:buFont typeface="Wingdings 2" pitchFamily="18" charset="2"/>
              <a:buNone/>
            </a:pPr>
            <a:r>
              <a:rPr lang="en-US" sz="2400" b="1" dirty="0" smtClean="0"/>
              <a:t>   </a:t>
            </a:r>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36893"/>
            <a:ext cx="8839200" cy="1143000"/>
          </a:xfrm>
        </p:spPr>
        <p:txBody>
          <a:bodyPr/>
          <a:lstStyle/>
          <a:p>
            <a:pPr algn="l"/>
            <a:r>
              <a:rPr lang="en-US" sz="3200" b="1" smtClean="0">
                <a:solidFill>
                  <a:srgbClr val="0033CC"/>
                </a:solidFill>
              </a:rPr>
              <a:t>Practice </a:t>
            </a:r>
            <a:r>
              <a:rPr lang="en-US" sz="3200" b="1" dirty="0" smtClean="0">
                <a:solidFill>
                  <a:srgbClr val="0033CC"/>
                </a:solidFill>
              </a:rPr>
              <a:t>for SOL A.6a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9527"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9528"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9529"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6" name="Rectangle 1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19" name="Rectangle 1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2" name="Rectangle 2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TextBox 9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25</a:t>
            </a:r>
            <a:endParaRPr lang="en-US" sz="1000" dirty="0">
              <a:latin typeface="+mn-lt"/>
            </a:endParaRPr>
          </a:p>
        </p:txBody>
      </p:sp>
    </p:spTree>
    <p:custDataLst>
      <p:tags r:id="rId2"/>
    </p:custDataLst>
    <p:extLst>
      <p:ext uri="{BB962C8B-B14F-4D97-AF65-F5344CB8AC3E}">
        <p14:creationId xmlns:p14="http://schemas.microsoft.com/office/powerpoint/2010/main" val="3201675"/>
      </p:ext>
    </p:extLst>
  </p:cSld>
  <p:clrMapOvr>
    <a:masterClrMapping/>
  </p:clrMapOvr>
  <mc:AlternateContent xmlns:mc="http://schemas.openxmlformats.org/markup-compatibility/2006" xmlns:p14="http://schemas.microsoft.com/office/powerpoint/2010/main">
    <mc:Choice Requires="p14">
      <p:transition spd="slow" p14:dur="2000" advTm="22679"/>
    </mc:Choice>
    <mc:Fallback xmlns="">
      <p:transition spd="slow" advTm="22679"/>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45160" y="1086612"/>
            <a:ext cx="8998839" cy="4525963"/>
          </a:xfrm>
        </p:spPr>
        <p:txBody>
          <a:bodyPr/>
          <a:lstStyle/>
          <a:p>
            <a:pPr marL="0" eaLnBrk="1" hangingPunct="1">
              <a:buFont typeface="Wingdings 2" pitchFamily="18" charset="2"/>
              <a:buNone/>
            </a:pPr>
            <a:r>
              <a:rPr lang="en-US" sz="2400" b="1" dirty="0" smtClean="0"/>
              <a:t>Given:</a:t>
            </a:r>
          </a:p>
          <a:p>
            <a:pPr marL="0" eaLnBrk="1" hangingPunct="1">
              <a:buFont typeface="Wingdings 2" pitchFamily="18" charset="2"/>
              <a:buNone/>
            </a:pPr>
            <a:r>
              <a:rPr lang="en-US" sz="2400" b="1" dirty="0" smtClean="0"/>
              <a:t>a.  What is the slope of the line represented by this equation?</a:t>
            </a:r>
          </a:p>
          <a:p>
            <a:pPr marL="0" eaLnBrk="1" hangingPunct="1">
              <a:buFont typeface="Wingdings 2" pitchFamily="18" charset="2"/>
              <a:buNone/>
            </a:pPr>
            <a:r>
              <a:rPr lang="en-US" sz="2400" b="1" dirty="0" smtClean="0"/>
              <a:t>b.  What is the </a:t>
            </a:r>
            <a:r>
              <a:rPr lang="en-US" sz="2400" b="1" i="1" dirty="0" smtClean="0">
                <a:latin typeface="Times New Roman" pitchFamily="18" charset="0"/>
                <a:cs typeface="Times New Roman" pitchFamily="18" charset="0"/>
              </a:rPr>
              <a:t>y</a:t>
            </a:r>
            <a:r>
              <a:rPr lang="en-US" sz="2400" b="1" dirty="0" smtClean="0"/>
              <a:t>-intercept of the line represented by this equation? </a:t>
            </a:r>
          </a:p>
          <a:p>
            <a:pPr marL="0" eaLnBrk="1" hangingPunct="1">
              <a:buFont typeface="Wingdings 2" pitchFamily="18" charset="2"/>
              <a:buNone/>
            </a:pPr>
            <a:r>
              <a:rPr lang="en-US" sz="2400" b="1" dirty="0" smtClean="0"/>
              <a:t>c.  Graph the line represented by this equation.</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45339" y="-36195"/>
            <a:ext cx="8839200" cy="1143000"/>
          </a:xfrm>
        </p:spPr>
        <p:txBody>
          <a:bodyPr/>
          <a:lstStyle/>
          <a:p>
            <a:pPr algn="l"/>
            <a:r>
              <a:rPr lang="en-US" sz="3200" b="1" smtClean="0">
                <a:solidFill>
                  <a:srgbClr val="0033CC"/>
                </a:solidFill>
              </a:rPr>
              <a:t>Practice </a:t>
            </a:r>
            <a:r>
              <a:rPr lang="en-US" sz="3200" b="1" dirty="0" smtClean="0">
                <a:solidFill>
                  <a:srgbClr val="0033CC"/>
                </a:solidFill>
              </a:rPr>
              <a:t>for SOL A.6</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0551"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0552"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0553"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1466" y="2819400"/>
            <a:ext cx="3898934" cy="3764286"/>
          </a:xfrm>
          <a:prstGeom prst="rect">
            <a:avLst/>
          </a:prstGeom>
          <a:noFill/>
          <a:ln w="9525">
            <a:noFill/>
            <a:miter lim="800000"/>
            <a:headEnd/>
            <a:tailEnd/>
          </a:ln>
        </p:spPr>
      </p:pic>
      <p:sp>
        <p:nvSpPr>
          <p:cNvPr id="2068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853"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95400" y="1162520"/>
            <a:ext cx="1816066" cy="400787"/>
          </a:xfrm>
          <a:prstGeom prst="rect">
            <a:avLst/>
          </a:prstGeom>
          <a:noFill/>
        </p:spPr>
      </p:pic>
      <p:sp>
        <p:nvSpPr>
          <p:cNvPr id="206855"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908"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909" name="Rectangle 61"/>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TextBox 87"/>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26</a:t>
            </a:r>
            <a:endParaRPr lang="en-US" sz="1000" dirty="0">
              <a:latin typeface="+mn-lt"/>
            </a:endParaRPr>
          </a:p>
        </p:txBody>
      </p:sp>
    </p:spTree>
    <p:custDataLst>
      <p:tags r:id="rId2"/>
    </p:custDataLst>
    <p:extLst>
      <p:ext uri="{BB962C8B-B14F-4D97-AF65-F5344CB8AC3E}">
        <p14:creationId xmlns:p14="http://schemas.microsoft.com/office/powerpoint/2010/main" val="1492816752"/>
      </p:ext>
    </p:extLst>
  </p:cSld>
  <p:clrMapOvr>
    <a:masterClrMapping/>
  </p:clrMapOvr>
  <mc:AlternateContent xmlns:mc="http://schemas.openxmlformats.org/markup-compatibility/2006" xmlns:p14="http://schemas.microsoft.com/office/powerpoint/2010/main">
    <mc:Choice Requires="p14">
      <p:transition spd="slow" p14:dur="2000" advTm="22161"/>
    </mc:Choice>
    <mc:Fallback xmlns="">
      <p:transition spd="slow" advTm="2216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916" name="Picture 44"/>
          <p:cNvPicPr>
            <a:picLocks noChangeAspect="1" noChangeArrowheads="1"/>
          </p:cNvPicPr>
          <p:nvPr/>
        </p:nvPicPr>
        <p:blipFill>
          <a:blip r:embed="rId5" cstate="print"/>
          <a:srcRect/>
          <a:stretch>
            <a:fillRect/>
          </a:stretch>
        </p:blipFill>
        <p:spPr bwMode="auto">
          <a:xfrm>
            <a:off x="2057400" y="2362200"/>
            <a:ext cx="5726906" cy="3810000"/>
          </a:xfrm>
          <a:prstGeom prst="rect">
            <a:avLst/>
          </a:prstGeom>
          <a:noFill/>
          <a:ln w="25400">
            <a:solidFill>
              <a:schemeClr val="tx1"/>
            </a:solidFill>
            <a:miter lim="800000"/>
            <a:headEnd/>
            <a:tailEnd/>
          </a:ln>
        </p:spPr>
      </p:pic>
      <p:sp>
        <p:nvSpPr>
          <p:cNvPr id="13" name="Content Placeholder 12"/>
          <p:cNvSpPr>
            <a:spLocks noGrp="1"/>
          </p:cNvSpPr>
          <p:nvPr>
            <p:ph idx="1"/>
          </p:nvPr>
        </p:nvSpPr>
        <p:spPr>
          <a:xfrm>
            <a:off x="457200" y="1570037"/>
            <a:ext cx="8686800" cy="4602163"/>
          </a:xfrm>
        </p:spPr>
        <p:txBody>
          <a:bodyPr/>
          <a:lstStyle/>
          <a:p>
            <a:pPr marL="0" eaLnBrk="1" hangingPunct="1">
              <a:buFont typeface="Wingdings 2" pitchFamily="18" charset="2"/>
              <a:buNone/>
            </a:pPr>
            <a:r>
              <a:rPr lang="en-US" sz="2800" b="1" dirty="0" smtClean="0"/>
              <a:t>Graph the inequality                           .   </a:t>
            </a:r>
            <a:r>
              <a:rPr lang="en-US" sz="2000" b="1" dirty="0" smtClean="0"/>
              <a:t>                                     </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latin typeface="Arial" pitchFamily="34" charset="0"/>
              <a:cs typeface="Arial" pitchFamily="34" charset="0"/>
            </a:endParaRPr>
          </a:p>
          <a:p>
            <a:pPr eaLnBrk="1" hangingPunct="1">
              <a:buFont typeface="Wingdings 2" pitchFamily="18" charset="2"/>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0" y="74547"/>
            <a:ext cx="8839200" cy="1143000"/>
          </a:xfrm>
        </p:spPr>
        <p:txBody>
          <a:bodyPr/>
          <a:lstStyle/>
          <a:p>
            <a:pPr algn="l"/>
            <a:r>
              <a:rPr lang="en-US" sz="3200" b="1" smtClean="0">
                <a:solidFill>
                  <a:srgbClr val="0033CC"/>
                </a:solidFill>
              </a:rPr>
              <a:t>Practice </a:t>
            </a:r>
            <a:r>
              <a:rPr lang="en-US" sz="3200" b="1" dirty="0" smtClean="0">
                <a:solidFill>
                  <a:srgbClr val="0033CC"/>
                </a:solidFill>
              </a:rPr>
              <a:t>for SOL A.6b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1575"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1576"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1577" name="Equation" r:id="rId9" imgW="114151" imgH="215619" progId="Equation.3">
                  <p:embed/>
                </p:oleObj>
              </mc:Choice>
              <mc:Fallback>
                <p:oleObj name="Equation" r:id="rId9"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0" name="Rectangle 10"/>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3" name="Rectangle 1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9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04" name="Rectangle 24"/>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6"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9" name="Rectangle 1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2" name="Rectangle 16"/>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9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95" name="Rectangle 19"/>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7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81"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8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920" name="Rectangle 4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22" name="Rectangle 5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7921" name="Picture 4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733800" y="1643507"/>
            <a:ext cx="2045718" cy="448376"/>
          </a:xfrm>
          <a:prstGeom prst="rect">
            <a:avLst/>
          </a:prstGeom>
          <a:noFill/>
        </p:spPr>
      </p:pic>
      <p:sp>
        <p:nvSpPr>
          <p:cNvPr id="207923" name="Rectangle 51"/>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TextBox 9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27</a:t>
            </a:r>
            <a:endParaRPr lang="en-US" sz="1000" dirty="0">
              <a:latin typeface="+mn-lt"/>
            </a:endParaRPr>
          </a:p>
        </p:txBody>
      </p:sp>
    </p:spTree>
    <p:custDataLst>
      <p:tags r:id="rId2"/>
    </p:custDataLst>
    <p:extLst>
      <p:ext uri="{BB962C8B-B14F-4D97-AF65-F5344CB8AC3E}">
        <p14:creationId xmlns:p14="http://schemas.microsoft.com/office/powerpoint/2010/main" val="1782770318"/>
      </p:ext>
    </p:extLst>
  </p:cSld>
  <p:clrMapOvr>
    <a:masterClrMapping/>
  </p:clrMapOvr>
  <mc:AlternateContent xmlns:mc="http://schemas.openxmlformats.org/markup-compatibility/2006" xmlns:p14="http://schemas.microsoft.com/office/powerpoint/2010/main">
    <mc:Choice Requires="p14">
      <p:transition spd="slow" p14:dur="2000" advTm="23208"/>
    </mc:Choice>
    <mc:Fallback xmlns="">
      <p:transition spd="slow" advTm="23208"/>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4" cstate="print"/>
          <a:srcRect l="311"/>
          <a:stretch>
            <a:fillRect/>
          </a:stretch>
        </p:blipFill>
        <p:spPr bwMode="auto">
          <a:xfrm>
            <a:off x="3927277" y="3241738"/>
            <a:ext cx="4973782" cy="3305540"/>
          </a:xfrm>
          <a:prstGeom prst="rect">
            <a:avLst/>
          </a:prstGeom>
          <a:noFill/>
          <a:ln w="9525">
            <a:solidFill>
              <a:schemeClr val="tx1"/>
            </a:solidFill>
            <a:miter lim="800000"/>
            <a:headEnd/>
            <a:tailEnd/>
          </a:ln>
        </p:spPr>
      </p:pic>
      <p:sp>
        <p:nvSpPr>
          <p:cNvPr id="7" name="Title 6"/>
          <p:cNvSpPr>
            <a:spLocks noGrp="1"/>
          </p:cNvSpPr>
          <p:nvPr>
            <p:ph type="title"/>
          </p:nvPr>
        </p:nvSpPr>
        <p:spPr>
          <a:xfrm>
            <a:off x="0" y="14288"/>
            <a:ext cx="8839200" cy="1143000"/>
          </a:xfrm>
        </p:spPr>
        <p:txBody>
          <a:bodyPr/>
          <a:lstStyle/>
          <a:p>
            <a:pPr algn="l"/>
            <a:r>
              <a:rPr lang="en-US" sz="3200" b="1" smtClean="0">
                <a:solidFill>
                  <a:srgbClr val="3E009A"/>
                </a:solidFill>
              </a:rPr>
              <a:t>Practice </a:t>
            </a:r>
            <a:r>
              <a:rPr lang="en-US" sz="3200" b="1" dirty="0" smtClean="0">
                <a:solidFill>
                  <a:srgbClr val="3E009A"/>
                </a:solidFill>
              </a:rPr>
              <a:t>for SOL A.7</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0" y="978757"/>
            <a:ext cx="9144000" cy="4525963"/>
          </a:xfrm>
        </p:spPr>
        <p:txBody>
          <a:bodyPr/>
          <a:lstStyle/>
          <a:p>
            <a:pPr marL="514350" indent="-514350" eaLnBrk="1" hangingPunct="1">
              <a:buFont typeface="Wingdings 2" pitchFamily="18" charset="2"/>
              <a:buNone/>
            </a:pPr>
            <a:r>
              <a:rPr lang="en-US" sz="2400" b="1" dirty="0" smtClean="0"/>
              <a:t>Graph these functions on a coordinate plane and identify the zeros of </a:t>
            </a:r>
          </a:p>
          <a:p>
            <a:pPr marL="514350" indent="-514350" eaLnBrk="1" hangingPunct="1">
              <a:buFont typeface="Wingdings 2" pitchFamily="18" charset="2"/>
              <a:buNone/>
            </a:pPr>
            <a:r>
              <a:rPr lang="en-US" sz="2400" b="1" dirty="0" smtClean="0"/>
              <a:t>the function:</a:t>
            </a:r>
          </a:p>
          <a:p>
            <a:pPr marL="514350" indent="-514350" eaLnBrk="1" hangingPunct="1">
              <a:buFont typeface="Wingdings 2" pitchFamily="18" charset="2"/>
              <a:buNone/>
            </a:pPr>
            <a:endParaRPr lang="en-US" sz="2400" b="1" dirty="0" smtClean="0"/>
          </a:p>
          <a:p>
            <a:pPr marL="514350" indent="-514350" eaLnBrk="1" hangingPunct="1">
              <a:buFont typeface="Wingdings 2" pitchFamily="18" charset="2"/>
              <a:buNone/>
            </a:pPr>
            <a:r>
              <a:rPr lang="en-US" sz="2400" b="1" dirty="0" smtClean="0"/>
              <a:t>a)</a:t>
            </a:r>
          </a:p>
          <a:p>
            <a:pPr marL="514350" indent="-514350" eaLnBrk="1" hangingPunct="1">
              <a:buFont typeface="Wingdings 2" pitchFamily="18" charset="2"/>
              <a:buNone/>
            </a:pPr>
            <a:endParaRPr lang="en-US" sz="2800" dirty="0" smtClean="0"/>
          </a:p>
          <a:p>
            <a:pPr marL="514350" indent="-514350" eaLnBrk="1" hangingPunct="1">
              <a:buFont typeface="Wingdings 2" pitchFamily="18" charset="2"/>
              <a:buNone/>
            </a:pPr>
            <a:r>
              <a:rPr lang="en-US" sz="2400" b="1" dirty="0" smtClean="0"/>
              <a:t>b)</a:t>
            </a:r>
          </a:p>
          <a:p>
            <a:pPr marL="514350" indent="-514350" eaLnBrk="1" hangingPunct="1">
              <a:buFont typeface="Wingdings 2" pitchFamily="18" charset="2"/>
              <a:buNone/>
            </a:pPr>
            <a:endParaRPr lang="en-US" sz="2800" dirty="0" smtClean="0"/>
          </a:p>
          <a:p>
            <a:pPr marL="514350" indent="-514350" eaLnBrk="1" hangingPunct="1">
              <a:buFont typeface="Wingdings 2" pitchFamily="18" charset="2"/>
              <a:buNone/>
            </a:pPr>
            <a:r>
              <a:rPr lang="en-US" sz="2400" b="1" dirty="0" smtClean="0"/>
              <a:t>c)</a:t>
            </a: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39" name="Rectangle 3"/>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2"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6" name="Rectangle 2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7" name="Rectangle 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4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0" name="Rectangle 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4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3" name="Rectangle 1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7" name="Picture 3" descr="C:\Users\Owner\Pictures\slide 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32" y="2249882"/>
            <a:ext cx="2401853" cy="609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Pictures\slide 22 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32" y="3004104"/>
            <a:ext cx="2602008" cy="81035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Pictures\slide 22 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32" y="4161473"/>
            <a:ext cx="3123504" cy="584452"/>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3"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7" name="Rectangle 1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8" name="Rectangle 14"/>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2" name="Rectangle 1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5" name="Rectangle 21"/>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6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8" name="Rectangle 24"/>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7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650250834"/>
      </p:ext>
    </p:extLst>
  </p:cSld>
  <p:clrMapOvr>
    <a:masterClrMapping/>
  </p:clrMapOvr>
  <mc:AlternateContent xmlns:mc="http://schemas.openxmlformats.org/markup-compatibility/2006" xmlns:p14="http://schemas.microsoft.com/office/powerpoint/2010/main">
    <mc:Choice Requires="p14">
      <p:transition spd="slow" p14:dur="2000" advTm="30687"/>
    </mc:Choice>
    <mc:Fallback xmlns="">
      <p:transition spd="slow" advTm="3068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0" y="19050"/>
            <a:ext cx="8839200" cy="777378"/>
          </a:xfrm>
        </p:spPr>
        <p:txBody>
          <a:bodyPr/>
          <a:lstStyle/>
          <a:p>
            <a:pPr algn="l"/>
            <a:r>
              <a:rPr lang="en-US" sz="3200" b="1" smtClean="0">
                <a:solidFill>
                  <a:srgbClr val="0033CC"/>
                </a:solidFill>
              </a:rPr>
              <a:t>Practice </a:t>
            </a:r>
            <a:r>
              <a:rPr lang="en-US" sz="3200" b="1" dirty="0" smtClean="0">
                <a:solidFill>
                  <a:srgbClr val="0033CC"/>
                </a:solidFill>
              </a:rPr>
              <a:t>for SOL A.7b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2599"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2600"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2601"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2438400"/>
            <a:ext cx="3324225" cy="3209424"/>
          </a:xfrm>
          <a:prstGeom prst="rect">
            <a:avLst/>
          </a:prstGeom>
          <a:noFill/>
          <a:ln w="9525">
            <a:noFill/>
            <a:miter lim="800000"/>
            <a:headEnd/>
            <a:tailEnd/>
          </a:ln>
        </p:spPr>
      </p:pic>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Box 54"/>
          <p:cNvSpPr txBox="1"/>
          <p:nvPr/>
        </p:nvSpPr>
        <p:spPr>
          <a:xfrm>
            <a:off x="152400" y="1133475"/>
            <a:ext cx="7105650" cy="4154984"/>
          </a:xfrm>
          <a:prstGeom prst="rect">
            <a:avLst/>
          </a:prstGeom>
          <a:noFill/>
        </p:spPr>
        <p:txBody>
          <a:bodyPr wrap="square" rtlCol="0">
            <a:spAutoFit/>
          </a:bodyPr>
          <a:lstStyle/>
          <a:p>
            <a:r>
              <a:rPr lang="en-US" sz="2400" b="1" dirty="0" smtClean="0">
                <a:latin typeface="+mn-lt"/>
              </a:rPr>
              <a:t>What  appears to be the range of the relation shown?</a:t>
            </a:r>
          </a:p>
          <a:p>
            <a:endParaRPr lang="en-US" sz="2400" b="1" dirty="0" smtClean="0">
              <a:latin typeface="+mn-lt"/>
            </a:endParaRPr>
          </a:p>
          <a:p>
            <a:r>
              <a:rPr lang="en-US" sz="2400" b="1" dirty="0" smtClean="0">
                <a:latin typeface="+mn-lt"/>
              </a:rPr>
              <a:t>a.</a:t>
            </a:r>
          </a:p>
          <a:p>
            <a:endParaRPr lang="en-US" sz="2800" b="1" dirty="0" smtClean="0">
              <a:latin typeface="+mn-lt"/>
            </a:endParaRPr>
          </a:p>
          <a:p>
            <a:r>
              <a:rPr lang="en-US" sz="2400" b="1" dirty="0" smtClean="0">
                <a:latin typeface="+mn-lt"/>
              </a:rPr>
              <a:t>b.</a:t>
            </a:r>
          </a:p>
          <a:p>
            <a:endParaRPr lang="en-US" sz="2800" b="1" dirty="0" smtClean="0">
              <a:latin typeface="+mn-lt"/>
            </a:endParaRPr>
          </a:p>
          <a:p>
            <a:r>
              <a:rPr lang="en-US" sz="2400" b="1" dirty="0" smtClean="0">
                <a:latin typeface="+mn-lt"/>
              </a:rPr>
              <a:t>c.</a:t>
            </a:r>
          </a:p>
          <a:p>
            <a:endParaRPr lang="en-US" sz="2800" b="1" dirty="0" smtClean="0">
              <a:latin typeface="+mn-lt"/>
            </a:endParaRPr>
          </a:p>
          <a:p>
            <a:r>
              <a:rPr lang="en-US" sz="2400" b="1" dirty="0" smtClean="0">
                <a:latin typeface="+mn-lt"/>
              </a:rPr>
              <a:t>d.</a:t>
            </a:r>
          </a:p>
          <a:p>
            <a:endParaRPr lang="en-US" b="1" dirty="0" smtClean="0">
              <a:latin typeface="+mn-lt"/>
            </a:endParaRPr>
          </a:p>
          <a:p>
            <a:endParaRPr lang="en-US" b="1" dirty="0">
              <a:latin typeface="+mn-lt"/>
            </a:endParaRPr>
          </a:p>
        </p:txBody>
      </p:sp>
      <p:sp>
        <p:nvSpPr>
          <p:cNvPr id="58" name="Oval 57"/>
          <p:cNvSpPr/>
          <p:nvPr/>
        </p:nvSpPr>
        <p:spPr>
          <a:xfrm>
            <a:off x="7724775" y="31146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8550" y="363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81850" y="4857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657975" y="39243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248400" y="44386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8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88"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14400" y="3555582"/>
            <a:ext cx="2524125" cy="352716"/>
          </a:xfrm>
          <a:prstGeom prst="rect">
            <a:avLst/>
          </a:prstGeom>
          <a:noFill/>
        </p:spPr>
      </p:pic>
      <p:sp>
        <p:nvSpPr>
          <p:cNvPr id="19969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91"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4314218"/>
            <a:ext cx="2804079" cy="393555"/>
          </a:xfrm>
          <a:prstGeom prst="rect">
            <a:avLst/>
          </a:prstGeom>
          <a:noFill/>
        </p:spPr>
      </p:pic>
      <p:sp>
        <p:nvSpPr>
          <p:cNvPr id="19969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94"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14400" y="2778044"/>
            <a:ext cx="1885950" cy="367990"/>
          </a:xfrm>
          <a:prstGeom prst="rect">
            <a:avLst/>
          </a:prstGeom>
          <a:noFill/>
        </p:spPr>
      </p:pic>
      <p:sp>
        <p:nvSpPr>
          <p:cNvPr id="199696"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9697"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14400" y="1990083"/>
            <a:ext cx="1895475" cy="372118"/>
          </a:xfrm>
          <a:prstGeom prst="rect">
            <a:avLst/>
          </a:prstGeom>
          <a:noFill/>
        </p:spPr>
      </p:pic>
      <p:sp>
        <p:nvSpPr>
          <p:cNvPr id="199699"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TextBox 6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29</a:t>
            </a:r>
            <a:endParaRPr lang="en-US" sz="1000" dirty="0">
              <a:latin typeface="+mn-lt"/>
            </a:endParaRPr>
          </a:p>
        </p:txBody>
      </p:sp>
    </p:spTree>
    <p:custDataLst>
      <p:tags r:id="rId2"/>
    </p:custDataLst>
    <p:extLst>
      <p:ext uri="{BB962C8B-B14F-4D97-AF65-F5344CB8AC3E}">
        <p14:creationId xmlns:p14="http://schemas.microsoft.com/office/powerpoint/2010/main" val="1156707096"/>
      </p:ext>
    </p:extLst>
  </p:cSld>
  <p:clrMapOvr>
    <a:masterClrMapping/>
  </p:clrMapOvr>
  <mc:AlternateContent xmlns:mc="http://schemas.openxmlformats.org/markup-compatibility/2006" xmlns:p14="http://schemas.microsoft.com/office/powerpoint/2010/main">
    <mc:Choice Requires="p14">
      <p:transition spd="slow" p14:dur="2000" advTm="31791"/>
    </mc:Choice>
    <mc:Fallback xmlns="">
      <p:transition spd="slow" advTm="3179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8357" y="-38100"/>
            <a:ext cx="8839200" cy="771525"/>
          </a:xfrm>
        </p:spPr>
        <p:txBody>
          <a:bodyPr/>
          <a:lstStyle/>
          <a:p>
            <a:pPr algn="l"/>
            <a:r>
              <a:rPr lang="en-US" sz="3200" b="1" smtClean="0">
                <a:solidFill>
                  <a:srgbClr val="0033CC"/>
                </a:solidFill>
              </a:rPr>
              <a:t>Practice </a:t>
            </a:r>
            <a:r>
              <a:rPr lang="en-US" sz="3200" b="1" dirty="0" smtClean="0">
                <a:solidFill>
                  <a:srgbClr val="0033CC"/>
                </a:solidFill>
              </a:rPr>
              <a:t>for SOL A.7b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33400" y="2514600"/>
            <a:ext cx="7391400" cy="3416320"/>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362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3624"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362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Box 54"/>
          <p:cNvSpPr txBox="1"/>
          <p:nvPr/>
        </p:nvSpPr>
        <p:spPr>
          <a:xfrm>
            <a:off x="180213" y="929640"/>
            <a:ext cx="4876800" cy="5078313"/>
          </a:xfrm>
          <a:prstGeom prst="rect">
            <a:avLst/>
          </a:prstGeom>
          <a:noFill/>
        </p:spPr>
        <p:txBody>
          <a:bodyPr wrap="square" rtlCol="0">
            <a:spAutoFit/>
          </a:bodyPr>
          <a:lstStyle/>
          <a:p>
            <a:r>
              <a:rPr lang="en-US" sz="2400" b="1" dirty="0" smtClean="0">
                <a:latin typeface="+mn-lt"/>
              </a:rPr>
              <a:t>What  appears to be the domain of the relation shown?</a:t>
            </a:r>
          </a:p>
          <a:p>
            <a:endParaRPr lang="en-US" sz="2400" b="1" dirty="0" smtClean="0">
              <a:latin typeface="+mn-lt"/>
            </a:endParaRPr>
          </a:p>
          <a:p>
            <a:pPr marL="342900" indent="-342900">
              <a:buAutoNum type="alphaLcPeriod"/>
            </a:pPr>
            <a:r>
              <a:rPr lang="en-US" sz="2400" b="1" dirty="0" smtClean="0">
                <a:latin typeface="+mn-lt"/>
              </a:rPr>
              <a:t>All real numbers greater than -1</a:t>
            </a:r>
          </a:p>
          <a:p>
            <a:pPr marL="342900" indent="-342900">
              <a:buAutoNum type="alphaLcPeriod"/>
            </a:pPr>
            <a:endParaRPr lang="en-US" sz="2400" b="1" dirty="0" smtClean="0">
              <a:latin typeface="+mn-lt"/>
            </a:endParaRPr>
          </a:p>
          <a:p>
            <a:pPr marL="342900" indent="-342900">
              <a:buAutoNum type="alphaLcPeriod" startAt="2"/>
            </a:pPr>
            <a:r>
              <a:rPr lang="en-US" sz="2400" b="1" dirty="0" smtClean="0">
                <a:latin typeface="+mn-lt"/>
              </a:rPr>
              <a:t>All real numbers greater than 2</a:t>
            </a:r>
          </a:p>
          <a:p>
            <a:pPr marL="342900" indent="-342900">
              <a:buAutoNum type="alphaLcPeriod" startAt="2"/>
            </a:pPr>
            <a:endParaRPr lang="en-US" sz="2400" b="1" dirty="0" smtClean="0">
              <a:latin typeface="+mn-lt"/>
            </a:endParaRPr>
          </a:p>
          <a:p>
            <a:pPr marL="342900" indent="-342900">
              <a:buAutoNum type="alphaLcPeriod" startAt="2"/>
            </a:pPr>
            <a:r>
              <a:rPr lang="en-US" sz="2400" b="1" dirty="0" smtClean="0">
                <a:latin typeface="+mn-lt"/>
              </a:rPr>
              <a:t>All real numbers less than 10</a:t>
            </a:r>
          </a:p>
          <a:p>
            <a:pPr marL="342900" indent="-342900">
              <a:buAutoNum type="alphaLcPeriod" startAt="2"/>
            </a:pPr>
            <a:endParaRPr lang="en-US" sz="2400" b="1" dirty="0" smtClean="0">
              <a:latin typeface="+mn-lt"/>
            </a:endParaRPr>
          </a:p>
          <a:p>
            <a:pPr marL="342900" indent="-342900">
              <a:buAutoNum type="alphaLcPeriod" startAt="2"/>
            </a:pPr>
            <a:r>
              <a:rPr lang="en-US" sz="2400" b="1" dirty="0" smtClean="0">
                <a:latin typeface="+mn-lt"/>
              </a:rPr>
              <a:t>All real numbers</a:t>
            </a:r>
          </a:p>
          <a:p>
            <a:endParaRPr lang="en-US" sz="2400" b="1" dirty="0" smtClean="0">
              <a:latin typeface="+mn-lt"/>
            </a:endParaRPr>
          </a:p>
          <a:p>
            <a:endParaRPr lang="en-US" sz="2400" b="1" dirty="0" smtClean="0">
              <a:latin typeface="+mn-lt"/>
            </a:endParaRPr>
          </a:p>
          <a:p>
            <a:endParaRPr lang="en-US" b="1" dirty="0" smtClean="0">
              <a:latin typeface="+mn-lt"/>
            </a:endParaRPr>
          </a:p>
          <a:p>
            <a:endParaRPr lang="en-US" b="1" dirty="0">
              <a:latin typeface="+mn-lt"/>
            </a:endParaRPr>
          </a:p>
        </p:txBody>
      </p:sp>
      <p:sp>
        <p:nvSpPr>
          <p:cNvPr id="199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8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6"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9"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5" name="Group 74"/>
          <p:cNvGrpSpPr/>
          <p:nvPr/>
        </p:nvGrpSpPr>
        <p:grpSpPr>
          <a:xfrm>
            <a:off x="5181600" y="1704974"/>
            <a:ext cx="3649243" cy="3629025"/>
            <a:chOff x="5257800" y="2438400"/>
            <a:chExt cx="3324225" cy="3209424"/>
          </a:xfrm>
        </p:grpSpPr>
        <p:pic>
          <p:nvPicPr>
            <p:cNvPr id="2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7800" y="2438400"/>
              <a:ext cx="3324225" cy="3209424"/>
            </a:xfrm>
            <a:prstGeom prst="rect">
              <a:avLst/>
            </a:prstGeom>
            <a:noFill/>
            <a:ln w="9525">
              <a:noFill/>
              <a:miter lim="800000"/>
              <a:headEnd/>
              <a:tailEnd/>
            </a:ln>
          </p:spPr>
        </p:pic>
        <p:cxnSp>
          <p:nvCxnSpPr>
            <p:cNvPr id="61" name="Straight Arrow Connector 60"/>
            <p:cNvCxnSpPr/>
            <p:nvPr/>
          </p:nvCxnSpPr>
          <p:spPr>
            <a:xfrm flipH="1" flipV="1">
              <a:off x="5410200" y="2743200"/>
              <a:ext cx="1743075" cy="1466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7143750" y="2743200"/>
              <a:ext cx="1152525" cy="14573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27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5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8"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7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71"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TextBox 6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30</a:t>
            </a:r>
            <a:endParaRPr lang="en-US" sz="1000" dirty="0">
              <a:latin typeface="+mn-lt"/>
            </a:endParaRPr>
          </a:p>
        </p:txBody>
      </p:sp>
    </p:spTree>
    <p:custDataLst>
      <p:tags r:id="rId2"/>
    </p:custDataLst>
    <p:extLst>
      <p:ext uri="{BB962C8B-B14F-4D97-AF65-F5344CB8AC3E}">
        <p14:creationId xmlns:p14="http://schemas.microsoft.com/office/powerpoint/2010/main" val="483791411"/>
      </p:ext>
    </p:extLst>
  </p:cSld>
  <p:clrMapOvr>
    <a:masterClrMapping/>
  </p:clrMapOvr>
  <mc:AlternateContent xmlns:mc="http://schemas.openxmlformats.org/markup-compatibility/2006" xmlns:p14="http://schemas.microsoft.com/office/powerpoint/2010/main">
    <mc:Choice Requires="p14">
      <p:transition spd="slow" p14:dur="2000" advTm="18126"/>
    </mc:Choice>
    <mc:Fallback xmlns="">
      <p:transition spd="slow" advTm="18126"/>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0" y="35986"/>
            <a:ext cx="8839200" cy="1143000"/>
          </a:xfrm>
        </p:spPr>
        <p:txBody>
          <a:bodyPr/>
          <a:lstStyle/>
          <a:p>
            <a:pPr algn="l"/>
            <a:r>
              <a:rPr lang="en-US" sz="3200" b="1" dirty="0" smtClean="0"/>
              <a:t>Practice for SOL A.7c</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33400" y="2514600"/>
            <a:ext cx="7391400" cy="3416320"/>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0460"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0461"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0462"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Box 54"/>
          <p:cNvSpPr txBox="1"/>
          <p:nvPr/>
        </p:nvSpPr>
        <p:spPr>
          <a:xfrm>
            <a:off x="152400" y="1098363"/>
            <a:ext cx="8686800" cy="5109091"/>
          </a:xfrm>
          <a:prstGeom prst="rect">
            <a:avLst/>
          </a:prstGeom>
          <a:noFill/>
        </p:spPr>
        <p:txBody>
          <a:bodyPr wrap="square" rtlCol="0">
            <a:spAutoFit/>
          </a:bodyPr>
          <a:lstStyle/>
          <a:p>
            <a:endParaRPr lang="en-US" sz="2400" b="1" dirty="0" smtClean="0">
              <a:solidFill>
                <a:srgbClr val="4F6228"/>
              </a:solidFill>
              <a:latin typeface="+mn-lt"/>
            </a:endParaRPr>
          </a:p>
          <a:p>
            <a:pPr marL="457200" indent="-457200">
              <a:buAutoNum type="arabicPeriod"/>
            </a:pPr>
            <a:r>
              <a:rPr lang="en-US" sz="2400" b="1" dirty="0" smtClean="0">
                <a:latin typeface="+mn-lt"/>
              </a:rPr>
              <a:t>Which function appears to have two distinct </a:t>
            </a:r>
            <a:r>
              <a:rPr lang="en-US" sz="2400" b="1" dirty="0" err="1" smtClean="0">
                <a:latin typeface="+mn-lt"/>
              </a:rPr>
              <a:t>zeros</a:t>
            </a:r>
            <a:r>
              <a:rPr lang="en-US" sz="2400" b="1" dirty="0" smtClean="0">
                <a:latin typeface="+mn-lt"/>
              </a:rPr>
              <a:t>?</a:t>
            </a:r>
          </a:p>
          <a:p>
            <a:pPr marL="457200" indent="-457200">
              <a:buAutoNum type="arabicPeriod"/>
            </a:pPr>
            <a:endParaRPr lang="en-US" sz="2400" b="1" dirty="0" smtClean="0">
              <a:latin typeface="+mn-lt"/>
            </a:endParaRPr>
          </a:p>
          <a:p>
            <a:r>
              <a:rPr lang="en-US" sz="2400" b="1" dirty="0" smtClean="0">
                <a:latin typeface="+mn-lt"/>
              </a:rPr>
              <a:t>      a.</a:t>
            </a:r>
          </a:p>
          <a:p>
            <a:endParaRPr lang="en-US" sz="2400" b="1" dirty="0" smtClean="0">
              <a:latin typeface="+mn-lt"/>
            </a:endParaRPr>
          </a:p>
          <a:p>
            <a:r>
              <a:rPr lang="en-US" sz="2400" b="1" dirty="0" smtClean="0">
                <a:latin typeface="+mn-lt"/>
              </a:rPr>
              <a:t>      b.</a:t>
            </a:r>
          </a:p>
          <a:p>
            <a:endParaRPr lang="en-US" sz="2400" b="1" dirty="0" smtClean="0">
              <a:latin typeface="+mn-lt"/>
            </a:endParaRPr>
          </a:p>
          <a:p>
            <a:r>
              <a:rPr lang="en-US" sz="2400" b="1" dirty="0" smtClean="0">
                <a:latin typeface="+mn-lt"/>
              </a:rPr>
              <a:t>      c.</a:t>
            </a:r>
          </a:p>
          <a:p>
            <a:endParaRPr lang="en-US" sz="2400" b="1" dirty="0" smtClean="0">
              <a:latin typeface="+mn-lt"/>
            </a:endParaRPr>
          </a:p>
          <a:p>
            <a:r>
              <a:rPr lang="en-US" sz="2400" b="1" dirty="0" smtClean="0">
                <a:latin typeface="+mn-lt"/>
              </a:rPr>
              <a:t>      d.</a:t>
            </a:r>
          </a:p>
          <a:p>
            <a:endParaRPr lang="en-US" sz="2400" b="1" dirty="0" smtClean="0">
              <a:latin typeface="+mn-lt"/>
            </a:endParaRPr>
          </a:p>
          <a:p>
            <a:r>
              <a:rPr lang="en-US" sz="2400" b="1" dirty="0" smtClean="0">
                <a:latin typeface="+mn-lt"/>
              </a:rPr>
              <a:t>2.  What are all the zeros of the function                                           </a:t>
            </a:r>
            <a:r>
              <a:rPr lang="en-US" sz="2000" b="1" dirty="0" smtClean="0">
                <a:latin typeface="+mn-lt"/>
              </a:rPr>
              <a:t>?  </a:t>
            </a:r>
          </a:p>
          <a:p>
            <a:endParaRPr lang="en-US" sz="2000" b="1" dirty="0" smtClean="0">
              <a:latin typeface="+mn-lt"/>
            </a:endParaRPr>
          </a:p>
          <a:p>
            <a:endParaRPr lang="en-US" b="1" dirty="0">
              <a:latin typeface="+mn-lt"/>
            </a:endParaRPr>
          </a:p>
        </p:txBody>
      </p:sp>
      <p:sp>
        <p:nvSpPr>
          <p:cNvPr id="1996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8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6"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9699"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59"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2"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5"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6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68"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77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2771"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TextBox 64"/>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23</a:t>
            </a:r>
            <a:endParaRPr lang="en-US" sz="1000" dirty="0">
              <a:latin typeface="+mn-lt"/>
            </a:endParaRPr>
          </a:p>
        </p:txBody>
      </p:sp>
      <p:sp>
        <p:nvSpPr>
          <p:cNvPr id="4300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087"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08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09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1"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70160" y="2227294"/>
            <a:ext cx="2371725" cy="390525"/>
          </a:xfrm>
          <a:prstGeom prst="rect">
            <a:avLst/>
          </a:prstGeom>
          <a:noFill/>
        </p:spPr>
      </p:pic>
      <p:sp>
        <p:nvSpPr>
          <p:cNvPr id="430093" name="Rectangle 1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09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4"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67112" y="4306224"/>
            <a:ext cx="1743075" cy="676275"/>
          </a:xfrm>
          <a:prstGeom prst="rect">
            <a:avLst/>
          </a:prstGeom>
          <a:noFill/>
        </p:spPr>
      </p:pic>
      <p:sp>
        <p:nvSpPr>
          <p:cNvPr id="430096" name="Rectangle 1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0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7"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67112" y="2951172"/>
            <a:ext cx="2009775" cy="381000"/>
          </a:xfrm>
          <a:prstGeom prst="rect">
            <a:avLst/>
          </a:prstGeom>
          <a:noFill/>
        </p:spPr>
      </p:pic>
      <p:sp>
        <p:nvSpPr>
          <p:cNvPr id="430099"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0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00"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167112" y="3731769"/>
            <a:ext cx="1704975" cy="390525"/>
          </a:xfrm>
          <a:prstGeom prst="rect">
            <a:avLst/>
          </a:prstGeom>
          <a:noFill/>
        </p:spPr>
      </p:pic>
      <p:sp>
        <p:nvSpPr>
          <p:cNvPr id="430102" name="Rectangle 22"/>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0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03" name="Picture 2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408676" y="5179849"/>
            <a:ext cx="2705100" cy="390525"/>
          </a:xfrm>
          <a:prstGeom prst="rect">
            <a:avLst/>
          </a:prstGeom>
          <a:noFill/>
        </p:spPr>
      </p:pic>
      <p:sp>
        <p:nvSpPr>
          <p:cNvPr id="43010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07" name="Rectangle 27"/>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0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10" name="Rectangle 30"/>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6721"/>
    </mc:Choice>
    <mc:Fallback xmlns="">
      <p:transition spd="slow" advTm="2672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6577" y="1045661"/>
            <a:ext cx="8991599" cy="4525963"/>
          </a:xfrm>
        </p:spPr>
        <p:txBody>
          <a:bodyPr/>
          <a:lstStyle/>
          <a:p>
            <a:pPr marL="0">
              <a:spcBef>
                <a:spcPts val="0"/>
              </a:spcBef>
              <a:buNone/>
            </a:pPr>
            <a:endParaRPr lang="en-US" sz="2400" b="1" dirty="0">
              <a:solidFill>
                <a:srgbClr val="0070C0"/>
              </a:solidFill>
            </a:endParaRPr>
          </a:p>
          <a:p>
            <a:pPr marL="0">
              <a:spcBef>
                <a:spcPts val="0"/>
              </a:spcBef>
              <a:buNone/>
            </a:pPr>
            <a:r>
              <a:rPr lang="en-US" sz="2400" b="1" dirty="0" smtClean="0"/>
              <a:t>Graph each function and then plot a point at the location of the zero.</a:t>
            </a:r>
          </a:p>
          <a:p>
            <a:pPr marL="0">
              <a:spcBef>
                <a:spcPts val="0"/>
              </a:spcBef>
              <a:buNone/>
            </a:pPr>
            <a:endParaRPr lang="en-US" sz="2400" b="1" dirty="0" smtClean="0"/>
          </a:p>
          <a:p>
            <a:pPr marL="0">
              <a:spcBef>
                <a:spcPts val="0"/>
              </a:spcBef>
              <a:buNone/>
            </a:pPr>
            <a:r>
              <a:rPr lang="en-US" sz="2400" b="1" dirty="0" smtClean="0"/>
              <a:t>a.</a:t>
            </a:r>
          </a:p>
          <a:p>
            <a:pPr marL="0">
              <a:spcBef>
                <a:spcPts val="0"/>
              </a:spcBef>
              <a:buNone/>
            </a:pPr>
            <a:endParaRPr lang="en-US" sz="2400" b="1" dirty="0"/>
          </a:p>
          <a:p>
            <a:pPr marL="0">
              <a:spcBef>
                <a:spcPts val="0"/>
              </a:spcBef>
              <a:buNone/>
            </a:pPr>
            <a:endParaRPr lang="en-US" sz="2400" b="1" dirty="0" smtClean="0"/>
          </a:p>
          <a:p>
            <a:pPr marL="0">
              <a:spcBef>
                <a:spcPts val="0"/>
              </a:spcBef>
              <a:buNone/>
            </a:pPr>
            <a:r>
              <a:rPr lang="en-US" sz="2400" b="1" dirty="0" smtClean="0"/>
              <a:t>b.</a:t>
            </a:r>
          </a:p>
          <a:p>
            <a:pPr marL="0">
              <a:spcBef>
                <a:spcPts val="0"/>
              </a:spcBef>
              <a:buNone/>
            </a:pPr>
            <a:endParaRPr lang="en-US" sz="2400" b="1" dirty="0"/>
          </a:p>
          <a:p>
            <a:pPr marL="0">
              <a:spcBef>
                <a:spcPts val="0"/>
              </a:spcBef>
              <a:buNone/>
            </a:pPr>
            <a:endParaRPr lang="en-US" sz="2400" b="1" dirty="0" smtClean="0"/>
          </a:p>
          <a:p>
            <a:pPr marL="0">
              <a:spcBef>
                <a:spcPts val="0"/>
              </a:spcBef>
              <a:buNone/>
            </a:pPr>
            <a:r>
              <a:rPr lang="en-US" sz="2400" b="1" dirty="0" smtClean="0"/>
              <a:t>c.</a:t>
            </a:r>
          </a:p>
          <a:p>
            <a:pPr marL="0">
              <a:spcBef>
                <a:spcPts val="0"/>
              </a:spcBef>
              <a:buNone/>
            </a:pPr>
            <a:endParaRPr lang="en-US" sz="2400" b="1" dirty="0" smtClean="0">
              <a:solidFill>
                <a:srgbClr val="0070C0"/>
              </a:solidFill>
            </a:endParaRPr>
          </a:p>
          <a:p>
            <a:pPr marL="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0" y="71438"/>
            <a:ext cx="8839200" cy="1143000"/>
          </a:xfrm>
        </p:spPr>
        <p:txBody>
          <a:bodyPr/>
          <a:lstStyle/>
          <a:p>
            <a:pPr algn="l"/>
            <a:r>
              <a:rPr lang="en-US" sz="3200" b="1" smtClean="0">
                <a:solidFill>
                  <a:srgbClr val="0033CC"/>
                </a:solidFill>
              </a:rPr>
              <a:t>Practice </a:t>
            </a:r>
            <a:r>
              <a:rPr lang="en-US" sz="3200" b="1" dirty="0" smtClean="0">
                <a:solidFill>
                  <a:srgbClr val="0033CC"/>
                </a:solidFill>
              </a:rPr>
              <a:t>for SOL A.7c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4641"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4642"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4643"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2400" y="1870079"/>
            <a:ext cx="4739449" cy="4575774"/>
          </a:xfrm>
          <a:prstGeom prst="rect">
            <a:avLst/>
          </a:prstGeom>
          <a:noFill/>
          <a:ln w="9525">
            <a:noFill/>
            <a:miter lim="800000"/>
            <a:headEnd/>
            <a:tailEnd/>
          </a:ln>
        </p:spPr>
      </p:pic>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6" name="Picture 2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22198" y="2313503"/>
            <a:ext cx="1833020" cy="364093"/>
          </a:xfrm>
          <a:prstGeom prst="rect">
            <a:avLst/>
          </a:prstGeom>
          <a:noFill/>
        </p:spPr>
      </p:pic>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1" name="Picture 2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22198" y="3249066"/>
            <a:ext cx="1990290" cy="424400"/>
          </a:xfrm>
          <a:prstGeom prst="rect">
            <a:avLst/>
          </a:prstGeom>
          <a:noFill/>
        </p:spPr>
      </p:pic>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7" name="Picture 3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77126" y="4377818"/>
            <a:ext cx="1878092" cy="412611"/>
          </a:xfrm>
          <a:prstGeom prst="rect">
            <a:avLst/>
          </a:prstGeom>
          <a:noFill/>
        </p:spPr>
      </p:pic>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Box 62"/>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31</a:t>
            </a:r>
            <a:endParaRPr lang="en-US" sz="1000" dirty="0">
              <a:latin typeface="+mn-lt"/>
            </a:endParaRPr>
          </a:p>
        </p:txBody>
      </p:sp>
    </p:spTree>
    <p:custDataLst>
      <p:tags r:id="rId2"/>
    </p:custDataLst>
    <p:extLst>
      <p:ext uri="{BB962C8B-B14F-4D97-AF65-F5344CB8AC3E}">
        <p14:creationId xmlns:p14="http://schemas.microsoft.com/office/powerpoint/2010/main" val="588255572"/>
      </p:ext>
    </p:extLst>
  </p:cSld>
  <p:clrMapOvr>
    <a:masterClrMapping/>
  </p:clrMapOvr>
  <mc:AlternateContent xmlns:mc="http://schemas.openxmlformats.org/markup-compatibility/2006" xmlns:p14="http://schemas.microsoft.com/office/powerpoint/2010/main">
    <mc:Choice Requires="p14">
      <p:transition spd="slow" p14:dur="2000" advTm="33743"/>
    </mc:Choice>
    <mc:Fallback xmlns="">
      <p:transition spd="slow" advTm="33743"/>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 y="1905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A.7c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264414" y="1423606"/>
            <a:ext cx="8729472" cy="4339650"/>
          </a:xfrm>
          <a:prstGeom prst="rect">
            <a:avLst/>
          </a:prstGeom>
        </p:spPr>
        <p:txBody>
          <a:bodyPr wrap="square">
            <a:spAutoFit/>
          </a:bodyPr>
          <a:lstStyle/>
          <a:p>
            <a:r>
              <a:rPr lang="en-US" sz="2400" b="1" dirty="0" smtClean="0">
                <a:latin typeface="+mn-lt"/>
              </a:rPr>
              <a:t>a.  What are the zeros of the function</a:t>
            </a:r>
            <a:r>
              <a:rPr lang="en-US" sz="2400" b="1" dirty="0" smtClean="0"/>
              <a:t>                                       ?</a:t>
            </a:r>
          </a:p>
          <a:p>
            <a:endParaRPr lang="en-US" sz="2400" b="1" dirty="0" smtClean="0"/>
          </a:p>
          <a:p>
            <a:endParaRPr lang="en-US" sz="2400" b="1" dirty="0" smtClean="0"/>
          </a:p>
          <a:p>
            <a:endParaRPr lang="en-US" sz="2400" b="1" dirty="0" smtClean="0"/>
          </a:p>
          <a:p>
            <a:endParaRPr lang="en-US" sz="2400" b="1" dirty="0" smtClean="0"/>
          </a:p>
          <a:p>
            <a:r>
              <a:rPr lang="en-US" sz="2400" b="1" dirty="0" smtClean="0">
                <a:latin typeface="+mn-lt"/>
              </a:rPr>
              <a:t>b.  What are the zeros of the function</a:t>
            </a:r>
            <a:r>
              <a:rPr lang="en-US" sz="2400" b="1" dirty="0" smtClean="0"/>
              <a:t>                                       ?</a:t>
            </a:r>
          </a:p>
          <a:p>
            <a:endParaRPr lang="en-US" sz="24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5665"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5666"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5667"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944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52087" y="1423606"/>
            <a:ext cx="2653926" cy="444500"/>
          </a:xfrm>
          <a:prstGeom prst="rect">
            <a:avLst/>
          </a:prstGeom>
          <a:noFill/>
        </p:spPr>
      </p:pic>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9451"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55903" y="3268059"/>
            <a:ext cx="2750110" cy="492125"/>
          </a:xfrm>
          <a:prstGeom prst="rect">
            <a:avLst/>
          </a:prstGeom>
          <a:noFill/>
        </p:spPr>
      </p:pic>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121437089"/>
      </p:ext>
    </p:extLst>
  </p:cSld>
  <p:clrMapOvr>
    <a:masterClrMapping/>
  </p:clrMapOvr>
  <mc:AlternateContent xmlns:mc="http://schemas.openxmlformats.org/markup-compatibility/2006" xmlns:p14="http://schemas.microsoft.com/office/powerpoint/2010/main">
    <mc:Choice Requires="p14">
      <p:transition spd="slow" p14:dur="2000" advTm="23736"/>
    </mc:Choice>
    <mc:Fallback xmlns="">
      <p:transition spd="slow" advTm="23736"/>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ontent Placeholder 12"/>
              <p:cNvSpPr>
                <a:spLocks noGrp="1"/>
              </p:cNvSpPr>
              <p:nvPr>
                <p:ph idx="1"/>
              </p:nvPr>
            </p:nvSpPr>
            <p:spPr>
              <a:xfrm>
                <a:off x="114300" y="990600"/>
                <a:ext cx="9029700" cy="4525963"/>
              </a:xfrm>
            </p:spPr>
            <p:txBody>
              <a:bodyPr/>
              <a:lstStyle/>
              <a:p>
                <a:pPr marL="0">
                  <a:spcBef>
                    <a:spcPts val="0"/>
                  </a:spcBef>
                  <a:buNone/>
                </a:pPr>
                <a:endParaRPr lang="en-US" sz="2000" b="1" dirty="0" smtClean="0"/>
              </a:p>
              <a:p>
                <a:pPr marL="0">
                  <a:spcBef>
                    <a:spcPts val="0"/>
                  </a:spcBef>
                  <a:buNone/>
                </a:pPr>
                <a:r>
                  <a:rPr lang="en-US" sz="2400" b="1" dirty="0" smtClean="0"/>
                  <a:t>What are the </a:t>
                </a:r>
                <a:r>
                  <a:rPr lang="en-US" sz="2400" b="1" i="1" dirty="0" smtClean="0">
                    <a:latin typeface="Times New Roman" pitchFamily="18" charset="0"/>
                    <a:cs typeface="Times New Roman" pitchFamily="18" charset="0"/>
                  </a:rPr>
                  <a:t>x</a:t>
                </a:r>
                <a:r>
                  <a:rPr lang="en-US" sz="2400" b="1" dirty="0" smtClean="0"/>
                  <a:t>- and </a:t>
                </a:r>
                <a:r>
                  <a:rPr lang="en-US" sz="2400" b="1" i="1" dirty="0" smtClean="0">
                    <a:latin typeface="Times New Roman" pitchFamily="18" charset="0"/>
                    <a:cs typeface="Times New Roman" pitchFamily="18" charset="0"/>
                  </a:rPr>
                  <a:t>y</a:t>
                </a:r>
                <a:r>
                  <a:rPr lang="en-US" sz="2400" b="1" dirty="0" smtClean="0"/>
                  <a:t>- intercepts of the function                                    ?</a:t>
                </a:r>
              </a:p>
              <a:p>
                <a:pPr marL="0">
                  <a:spcBef>
                    <a:spcPts val="0"/>
                  </a:spcBef>
                  <a:buNone/>
                </a:pPr>
                <a:endParaRPr lang="en-US" sz="2400" b="1" dirty="0"/>
              </a:p>
              <a:p>
                <a:pPr marL="0">
                  <a:spcBef>
                    <a:spcPts val="0"/>
                  </a:spcBef>
                  <a:buNone/>
                </a:pPr>
                <a:r>
                  <a:rPr lang="en-US" sz="2400" b="1" dirty="0" smtClean="0"/>
                  <a:t>a.    </a:t>
                </a:r>
                <a:r>
                  <a:rPr lang="en-US" sz="2400" b="1" i="1" dirty="0" smtClean="0">
                    <a:latin typeface="Times New Roman" pitchFamily="18" charset="0"/>
                    <a:cs typeface="Times New Roman" pitchFamily="18" charset="0"/>
                  </a:rPr>
                  <a:t>x</a:t>
                </a:r>
                <a:r>
                  <a:rPr lang="en-US" sz="2400" b="1" dirty="0" smtClean="0"/>
                  <a:t>- intercept </a:t>
                </a:r>
                <a:r>
                  <a:rPr lang="en-US" sz="2400" b="1" dirty="0"/>
                  <a:t>of </a:t>
                </a:r>
                <a14:m>
                  <m:oMath xmlns:m="http://schemas.openxmlformats.org/officeDocument/2006/math">
                    <m:d>
                      <m:dPr>
                        <m:ctrlPr>
                          <a:rPr lang="en-US" sz="2400" b="1" i="1">
                            <a:latin typeface="Cambria Math" charset="0"/>
                          </a:rPr>
                        </m:ctrlPr>
                      </m:dPr>
                      <m:e>
                        <m:r>
                          <a:rPr lang="en-US" sz="2400" b="1" i="1">
                            <a:latin typeface="Cambria Math"/>
                          </a:rPr>
                          <m:t>𝟎</m:t>
                        </m:r>
                        <m:r>
                          <a:rPr lang="en-US" sz="2400" b="1" i="1">
                            <a:latin typeface="Cambria Math"/>
                          </a:rPr>
                          <m:t>,</m:t>
                        </m:r>
                        <m:f>
                          <m:fPr>
                            <m:ctrlPr>
                              <a:rPr lang="en-US" sz="2400" b="1" i="1">
                                <a:latin typeface="Cambria Math" charset="0"/>
                              </a:rPr>
                            </m:ctrlPr>
                          </m:fPr>
                          <m:num>
                            <m:r>
                              <a:rPr lang="en-US" sz="2400" b="1" i="1">
                                <a:latin typeface="Cambria Math"/>
                              </a:rPr>
                              <m:t>𝟖</m:t>
                            </m:r>
                          </m:num>
                          <m:den>
                            <m:r>
                              <a:rPr lang="en-US" sz="2400" b="1" i="1">
                                <a:latin typeface="Cambria Math"/>
                              </a:rPr>
                              <m:t>𝟑</m:t>
                            </m:r>
                          </m:den>
                        </m:f>
                        <m:r>
                          <a:rPr lang="en-US" sz="2400" b="1" i="1" smtClean="0">
                            <a:latin typeface="Cambria Math"/>
                          </a:rPr>
                          <m:t> </m:t>
                        </m:r>
                      </m:e>
                    </m:d>
                  </m:oMath>
                </a14:m>
                <a:r>
                  <a:rPr lang="en-US" sz="2400" dirty="0" smtClean="0"/>
                  <a:t> </a:t>
                </a:r>
                <a:r>
                  <a:rPr lang="en-US" sz="2400" b="1" dirty="0" smtClean="0"/>
                  <a:t>and </a:t>
                </a:r>
                <a:r>
                  <a:rPr lang="en-US" sz="2400" b="1" i="1" dirty="0">
                    <a:latin typeface="Times New Roman" pitchFamily="18" charset="0"/>
                    <a:cs typeface="Times New Roman" pitchFamily="18" charset="0"/>
                  </a:rPr>
                  <a:t>y</a:t>
                </a:r>
                <a:r>
                  <a:rPr lang="en-US" sz="2400" b="1" dirty="0"/>
                  <a:t>- </a:t>
                </a:r>
                <a:r>
                  <a:rPr lang="en-US" sz="2400" b="1" dirty="0" smtClean="0"/>
                  <a:t>intercept of </a:t>
                </a:r>
                <a14:m>
                  <m:oMath xmlns:m="http://schemas.openxmlformats.org/officeDocument/2006/math">
                    <m:d>
                      <m:dPr>
                        <m:ctrlPr>
                          <a:rPr lang="en-US" sz="2400" b="1" i="1">
                            <a:latin typeface="Cambria Math" charset="0"/>
                          </a:rPr>
                        </m:ctrlPr>
                      </m:dPr>
                      <m:e>
                        <m:r>
                          <a:rPr lang="en-US" sz="2400" b="1" i="1">
                            <a:latin typeface="Cambria Math"/>
                          </a:rPr>
                          <m:t>−</m:t>
                        </m:r>
                        <m:r>
                          <a:rPr lang="en-US" sz="2400" b="1" i="1">
                            <a:latin typeface="Cambria Math"/>
                          </a:rPr>
                          <m:t>𝟖</m:t>
                        </m:r>
                        <m:r>
                          <a:rPr lang="en-US" sz="2400" b="1" i="1">
                            <a:latin typeface="Cambria Math"/>
                          </a:rPr>
                          <m:t>,</m:t>
                        </m:r>
                        <m:r>
                          <a:rPr lang="en-US" sz="2400" b="1" i="1">
                            <a:latin typeface="Cambria Math"/>
                          </a:rPr>
                          <m:t>𝟎</m:t>
                        </m:r>
                      </m:e>
                    </m:d>
                  </m:oMath>
                </a14:m>
                <a:endParaRPr lang="en-US" sz="2400" dirty="0"/>
              </a:p>
              <a:p>
                <a:pPr marL="0">
                  <a:spcBef>
                    <a:spcPts val="0"/>
                  </a:spcBef>
                  <a:buNone/>
                </a:pPr>
                <a:r>
                  <a:rPr lang="en-US" sz="2400" b="1" dirty="0" smtClean="0"/>
                  <a:t> </a:t>
                </a:r>
                <a:endParaRPr lang="en-US" sz="2400" b="1" dirty="0" smtClean="0">
                  <a:solidFill>
                    <a:srgbClr val="6600FF"/>
                  </a:solidFill>
                  <a:latin typeface="+mj-lt"/>
                </a:endParaRPr>
              </a:p>
              <a:p>
                <a:pPr marL="0">
                  <a:spcBef>
                    <a:spcPts val="0"/>
                  </a:spcBef>
                  <a:buNone/>
                </a:pPr>
                <a:r>
                  <a:rPr lang="en-US" sz="2400" b="1" dirty="0" smtClean="0">
                    <a:latin typeface="+mj-lt"/>
                  </a:rPr>
                  <a:t>b.</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x</a:t>
                </a:r>
                <a:r>
                  <a:rPr lang="en-US" sz="2400" b="1" dirty="0" smtClean="0"/>
                  <a:t>- </a:t>
                </a:r>
                <a:r>
                  <a:rPr lang="en-US" sz="2400" b="1" dirty="0"/>
                  <a:t>intercept of </a:t>
                </a:r>
                <a14:m>
                  <m:oMath xmlns:m="http://schemas.openxmlformats.org/officeDocument/2006/math">
                    <m:d>
                      <m:dPr>
                        <m:ctrlPr>
                          <a:rPr lang="en-US" sz="2400" b="1" i="1">
                            <a:latin typeface="Cambria Math" charset="0"/>
                          </a:rPr>
                        </m:ctrlPr>
                      </m:dPr>
                      <m:e>
                        <m:r>
                          <a:rPr lang="en-US" sz="2400" b="1" i="1">
                            <a:latin typeface="Cambria Math"/>
                          </a:rPr>
                          <m:t>𝟎</m:t>
                        </m:r>
                        <m:r>
                          <a:rPr lang="en-US" sz="2400" b="1" i="1">
                            <a:latin typeface="Cambria Math"/>
                          </a:rPr>
                          <m:t>,−</m:t>
                        </m:r>
                        <m:f>
                          <m:fPr>
                            <m:ctrlPr>
                              <a:rPr lang="en-US" sz="2400" b="1" i="1">
                                <a:latin typeface="Cambria Math" charset="0"/>
                              </a:rPr>
                            </m:ctrlPr>
                          </m:fPr>
                          <m:num>
                            <m:r>
                              <a:rPr lang="en-US" sz="2400" b="1" i="1">
                                <a:latin typeface="Cambria Math"/>
                              </a:rPr>
                              <m:t>𝟖</m:t>
                            </m:r>
                          </m:num>
                          <m:den>
                            <m:r>
                              <a:rPr lang="en-US" sz="2400" b="1" i="1">
                                <a:latin typeface="Cambria Math"/>
                              </a:rPr>
                              <m:t>𝟑</m:t>
                            </m:r>
                          </m:den>
                        </m:f>
                        <m:r>
                          <a:rPr lang="en-US" sz="2400" b="1" i="1">
                            <a:latin typeface="Cambria Math"/>
                          </a:rPr>
                          <m:t> </m:t>
                        </m:r>
                      </m:e>
                    </m:d>
                  </m:oMath>
                </a14:m>
                <a:r>
                  <a:rPr lang="en-US" sz="2400" dirty="0"/>
                  <a:t> </a:t>
                </a:r>
                <a:r>
                  <a:rPr lang="en-US" sz="2400" b="1" dirty="0"/>
                  <a:t>and </a:t>
                </a:r>
                <a:r>
                  <a:rPr lang="en-US" sz="2400" b="1" i="1" dirty="0">
                    <a:latin typeface="Times New Roman" pitchFamily="18" charset="0"/>
                    <a:cs typeface="Times New Roman" pitchFamily="18" charset="0"/>
                  </a:rPr>
                  <a:t>y</a:t>
                </a:r>
                <a:r>
                  <a:rPr lang="en-US" sz="2400" b="1" dirty="0"/>
                  <a:t>- intercept of </a:t>
                </a:r>
                <a14:m>
                  <m:oMath xmlns:m="http://schemas.openxmlformats.org/officeDocument/2006/math">
                    <m:d>
                      <m:dPr>
                        <m:ctrlPr>
                          <a:rPr lang="en-US" sz="2400" b="1" i="1">
                            <a:latin typeface="Cambria Math" charset="0"/>
                          </a:rPr>
                        </m:ctrlPr>
                      </m:dPr>
                      <m:e>
                        <m:r>
                          <a:rPr lang="en-US" sz="2400" b="1" i="1">
                            <a:latin typeface="Cambria Math"/>
                          </a:rPr>
                          <m:t>𝟖</m:t>
                        </m:r>
                        <m:r>
                          <a:rPr lang="en-US" sz="2400" b="1" i="1">
                            <a:latin typeface="Cambria Math"/>
                          </a:rPr>
                          <m:t>,</m:t>
                        </m:r>
                        <m:r>
                          <a:rPr lang="en-US" sz="2400" b="1" i="1">
                            <a:latin typeface="Cambria Math"/>
                          </a:rPr>
                          <m:t>𝟎</m:t>
                        </m:r>
                      </m:e>
                    </m:d>
                  </m:oMath>
                </a14:m>
                <a:endParaRPr lang="en-US" sz="2400" b="1" dirty="0" smtClean="0">
                  <a:latin typeface="+mj-lt"/>
                </a:endParaRPr>
              </a:p>
              <a:p>
                <a:pPr marL="0">
                  <a:spcBef>
                    <a:spcPts val="0"/>
                  </a:spcBef>
                  <a:buNone/>
                </a:pPr>
                <a:endParaRPr lang="en-US" sz="2400" b="1" dirty="0" smtClean="0">
                  <a:latin typeface="+mj-lt"/>
                </a:endParaRPr>
              </a:p>
              <a:p>
                <a:pPr marL="0">
                  <a:spcBef>
                    <a:spcPts val="0"/>
                  </a:spcBef>
                  <a:buNone/>
                </a:pPr>
                <a:r>
                  <a:rPr lang="en-US" sz="2400" b="1" dirty="0" smtClean="0">
                    <a:latin typeface="+mj-lt"/>
                  </a:rPr>
                  <a:t>c.    </a:t>
                </a:r>
                <a:r>
                  <a:rPr lang="en-US" sz="2400" b="1" i="1" dirty="0" smtClean="0">
                    <a:latin typeface="Times New Roman" pitchFamily="18" charset="0"/>
                    <a:cs typeface="Times New Roman" pitchFamily="18" charset="0"/>
                  </a:rPr>
                  <a:t>x</a:t>
                </a:r>
                <a:r>
                  <a:rPr lang="en-US" sz="2400" b="1" dirty="0" smtClean="0"/>
                  <a:t>- </a:t>
                </a:r>
                <a:r>
                  <a:rPr lang="en-US" sz="2400" b="1" dirty="0"/>
                  <a:t>intercept of </a:t>
                </a:r>
                <a14:m>
                  <m:oMath xmlns:m="http://schemas.openxmlformats.org/officeDocument/2006/math">
                    <m:d>
                      <m:dPr>
                        <m:ctrlPr>
                          <a:rPr lang="en-US" sz="2400" b="1" i="1">
                            <a:latin typeface="Cambria Math" charset="0"/>
                          </a:rPr>
                        </m:ctrlPr>
                      </m:dPr>
                      <m:e>
                        <m:r>
                          <a:rPr lang="en-US" sz="2400" b="1" i="1" smtClean="0">
                            <a:latin typeface="Cambria Math"/>
                          </a:rPr>
                          <m:t> </m:t>
                        </m:r>
                        <m:f>
                          <m:fPr>
                            <m:ctrlPr>
                              <a:rPr lang="en-US" sz="2400" b="1" i="1">
                                <a:latin typeface="Cambria Math" charset="0"/>
                              </a:rPr>
                            </m:ctrlPr>
                          </m:fPr>
                          <m:num>
                            <m:r>
                              <a:rPr lang="en-US" sz="2400" b="1" i="1">
                                <a:latin typeface="Cambria Math"/>
                              </a:rPr>
                              <m:t>𝟖</m:t>
                            </m:r>
                          </m:num>
                          <m:den>
                            <m:r>
                              <a:rPr lang="en-US" sz="2400" b="1" i="1">
                                <a:latin typeface="Cambria Math"/>
                              </a:rPr>
                              <m:t>𝟑</m:t>
                            </m:r>
                          </m:den>
                        </m:f>
                        <m:r>
                          <a:rPr lang="en-US" sz="2400" b="1" i="1">
                            <a:latin typeface="Cambria Math"/>
                          </a:rPr>
                          <m:t> </m:t>
                        </m:r>
                        <m:r>
                          <a:rPr lang="en-US" sz="2400" b="1" i="1" smtClean="0">
                            <a:latin typeface="Cambria Math"/>
                          </a:rPr>
                          <m:t>,</m:t>
                        </m:r>
                        <m:r>
                          <a:rPr lang="en-US" sz="2400" b="1" i="1" smtClean="0">
                            <a:latin typeface="Cambria Math"/>
                          </a:rPr>
                          <m:t>𝟎</m:t>
                        </m:r>
                      </m:e>
                    </m:d>
                  </m:oMath>
                </a14:m>
                <a:r>
                  <a:rPr lang="en-US" sz="2400" dirty="0"/>
                  <a:t> </a:t>
                </a:r>
                <a:r>
                  <a:rPr lang="en-US" sz="2400" b="1" dirty="0"/>
                  <a:t>and </a:t>
                </a:r>
                <a:r>
                  <a:rPr lang="en-US" sz="2400" b="1" i="1" dirty="0">
                    <a:latin typeface="Times New Roman" pitchFamily="18" charset="0"/>
                    <a:cs typeface="Times New Roman" pitchFamily="18" charset="0"/>
                  </a:rPr>
                  <a:t>y</a:t>
                </a:r>
                <a:r>
                  <a:rPr lang="en-US" sz="2400" b="1" dirty="0"/>
                  <a:t>- intercept of </a:t>
                </a:r>
                <a14:m>
                  <m:oMath xmlns:m="http://schemas.openxmlformats.org/officeDocument/2006/math">
                    <m:d>
                      <m:dPr>
                        <m:ctrlPr>
                          <a:rPr lang="en-US" sz="2400" b="1" i="1">
                            <a:latin typeface="Cambria Math" charset="0"/>
                          </a:rPr>
                        </m:ctrlPr>
                      </m:dPr>
                      <m:e>
                        <m:r>
                          <a:rPr lang="en-US" sz="2400" b="1" i="1" smtClean="0">
                            <a:latin typeface="Cambria Math"/>
                          </a:rPr>
                          <m:t>𝟎</m:t>
                        </m:r>
                        <m:r>
                          <a:rPr lang="en-US" sz="2400" b="1" i="1" smtClean="0">
                            <a:latin typeface="Cambria Math"/>
                          </a:rPr>
                          <m:t>,−</m:t>
                        </m:r>
                        <m:r>
                          <a:rPr lang="en-US" sz="2400" b="1" i="1">
                            <a:latin typeface="Cambria Math"/>
                          </a:rPr>
                          <m:t>𝟖</m:t>
                        </m:r>
                      </m:e>
                    </m:d>
                  </m:oMath>
                </a14:m>
                <a:endParaRPr lang="en-US" sz="2400" b="1" dirty="0" smtClean="0">
                  <a:latin typeface="+mj-lt"/>
                </a:endParaRPr>
              </a:p>
              <a:p>
                <a:pPr marL="0">
                  <a:spcBef>
                    <a:spcPts val="0"/>
                  </a:spcBef>
                  <a:buNone/>
                </a:pPr>
                <a:endParaRPr lang="en-US" sz="2400" b="1" dirty="0" smtClean="0">
                  <a:latin typeface="+mj-lt"/>
                </a:endParaRPr>
              </a:p>
              <a:p>
                <a:pPr marL="0">
                  <a:spcBef>
                    <a:spcPts val="0"/>
                  </a:spcBef>
                  <a:buNone/>
                </a:pPr>
                <a:r>
                  <a:rPr lang="en-US" sz="2400" b="1" dirty="0" smtClean="0">
                    <a:cs typeface="Times New Roman" pitchFamily="18" charset="0"/>
                  </a:rPr>
                  <a:t>d</a:t>
                </a:r>
                <a:r>
                  <a:rPr lang="en-US" sz="2400" b="1" i="1" dirty="0" smtClean="0">
                    <a:cs typeface="Times New Roman" pitchFamily="18" charset="0"/>
                  </a:rPr>
                  <a:t>.</a:t>
                </a:r>
                <a:r>
                  <a:rPr lang="en-US" sz="2400" b="1" i="1" dirty="0" smtClean="0">
                    <a:latin typeface="Times New Roman" pitchFamily="18" charset="0"/>
                    <a:cs typeface="Times New Roman" pitchFamily="18" charset="0"/>
                  </a:rPr>
                  <a:t>   x</a:t>
                </a:r>
                <a:r>
                  <a:rPr lang="en-US" sz="2400" b="1" dirty="0" smtClean="0"/>
                  <a:t>- </a:t>
                </a:r>
                <a:r>
                  <a:rPr lang="en-US" sz="2400" b="1" dirty="0"/>
                  <a:t>intercept of </a:t>
                </a:r>
                <a14:m>
                  <m:oMath xmlns:m="http://schemas.openxmlformats.org/officeDocument/2006/math">
                    <m:d>
                      <m:dPr>
                        <m:ctrlPr>
                          <a:rPr lang="en-US" sz="2400" b="1" i="1">
                            <a:latin typeface="Cambria Math" charset="0"/>
                          </a:rPr>
                        </m:ctrlPr>
                      </m:dPr>
                      <m:e>
                        <m:r>
                          <a:rPr lang="en-US" sz="2400" b="1" i="1">
                            <a:latin typeface="Cambria Math"/>
                          </a:rPr>
                          <m:t> </m:t>
                        </m:r>
                        <m:r>
                          <a:rPr lang="en-US" sz="2400" b="1" i="1" smtClean="0">
                            <a:latin typeface="Cambria Math"/>
                          </a:rPr>
                          <m:t>−</m:t>
                        </m:r>
                        <m:f>
                          <m:fPr>
                            <m:ctrlPr>
                              <a:rPr lang="en-US" sz="2400" b="1" i="1">
                                <a:latin typeface="Cambria Math" charset="0"/>
                              </a:rPr>
                            </m:ctrlPr>
                          </m:fPr>
                          <m:num>
                            <m:r>
                              <a:rPr lang="en-US" sz="2400" b="1" i="1">
                                <a:latin typeface="Cambria Math"/>
                              </a:rPr>
                              <m:t>𝟖</m:t>
                            </m:r>
                          </m:num>
                          <m:den>
                            <m:r>
                              <a:rPr lang="en-US" sz="2400" b="1" i="1">
                                <a:latin typeface="Cambria Math"/>
                              </a:rPr>
                              <m:t>𝟑</m:t>
                            </m:r>
                          </m:den>
                        </m:f>
                        <m:r>
                          <a:rPr lang="en-US" sz="2400" b="1" i="1">
                            <a:latin typeface="Cambria Math"/>
                          </a:rPr>
                          <m:t> ,</m:t>
                        </m:r>
                        <m:r>
                          <a:rPr lang="en-US" sz="2400" b="1" i="1">
                            <a:latin typeface="Cambria Math"/>
                          </a:rPr>
                          <m:t>𝟎</m:t>
                        </m:r>
                      </m:e>
                    </m:d>
                  </m:oMath>
                </a14:m>
                <a:r>
                  <a:rPr lang="en-US" sz="2400" dirty="0"/>
                  <a:t> </a:t>
                </a:r>
                <a:r>
                  <a:rPr lang="en-US" sz="2400" b="1" dirty="0"/>
                  <a:t>and </a:t>
                </a:r>
                <a:r>
                  <a:rPr lang="en-US" sz="2400" b="1" i="1" dirty="0">
                    <a:latin typeface="Times New Roman" pitchFamily="18" charset="0"/>
                    <a:cs typeface="Times New Roman" pitchFamily="18" charset="0"/>
                  </a:rPr>
                  <a:t>y</a:t>
                </a:r>
                <a:r>
                  <a:rPr lang="en-US" sz="2400" b="1" dirty="0"/>
                  <a:t>- intercept of </a:t>
                </a:r>
                <a14:m>
                  <m:oMath xmlns:m="http://schemas.openxmlformats.org/officeDocument/2006/math">
                    <m:d>
                      <m:dPr>
                        <m:ctrlPr>
                          <a:rPr lang="en-US" sz="2400" b="1" i="1">
                            <a:latin typeface="Cambria Math" charset="0"/>
                          </a:rPr>
                        </m:ctrlPr>
                      </m:dPr>
                      <m:e>
                        <m:r>
                          <a:rPr lang="en-US" sz="2400" b="1" i="1">
                            <a:latin typeface="Cambria Math"/>
                          </a:rPr>
                          <m:t>𝟎</m:t>
                        </m:r>
                        <m:r>
                          <a:rPr lang="en-US" sz="2400" b="1" i="1">
                            <a:latin typeface="Cambria Math"/>
                          </a:rPr>
                          <m:t>, </m:t>
                        </m:r>
                        <m:r>
                          <a:rPr lang="en-US" sz="2400" b="1" i="1">
                            <a:latin typeface="Cambria Math"/>
                          </a:rPr>
                          <m:t>𝟖</m:t>
                        </m:r>
                      </m:e>
                    </m:d>
                  </m:oMath>
                </a14:m>
                <a:endParaRPr lang="en-US" sz="2400" b="1" dirty="0" smtClean="0">
                  <a:latin typeface="+mj-lt"/>
                </a:endParaRPr>
              </a:p>
              <a:p>
                <a:pPr marL="0">
                  <a:spcBef>
                    <a:spcPts val="0"/>
                  </a:spcBef>
                  <a:buNone/>
                </a:pPr>
                <a:endParaRPr lang="en-US" sz="2400" b="1" dirty="0" smtClean="0">
                  <a:latin typeface="+mj-lt"/>
                </a:endParaRPr>
              </a:p>
              <a:p>
                <a:pPr>
                  <a:buNone/>
                </a:pPr>
                <a:endParaRPr lang="en-US" sz="2400" b="1" dirty="0" smtClean="0">
                  <a:solidFill>
                    <a:srgbClr val="002060"/>
                  </a:solidFill>
                  <a:latin typeface="+mj-lt"/>
                </a:endParaRPr>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xfrm>
                <a:off x="114300" y="990600"/>
                <a:ext cx="9029700" cy="4525963"/>
              </a:xfrm>
              <a:blipFill rotWithShape="0">
                <a:blip r:embed="rId5"/>
                <a:stretch>
                  <a:fillRect l="-1080"/>
                </a:stretch>
              </a:blipFill>
            </p:spPr>
            <p:txBody>
              <a:bodyPr/>
              <a:lstStyle/>
              <a:p>
                <a:r>
                  <a:rPr lang="en-US">
                    <a:noFill/>
                  </a:rPr>
                  <a:t> </a:t>
                </a:r>
              </a:p>
            </p:txBody>
          </p:sp>
        </mc:Fallback>
      </mc:AlternateContent>
      <p:sp>
        <p:nvSpPr>
          <p:cNvPr id="7" name="Title 6"/>
          <p:cNvSpPr>
            <a:spLocks noGrp="1"/>
          </p:cNvSpPr>
          <p:nvPr>
            <p:ph type="title"/>
          </p:nvPr>
        </p:nvSpPr>
        <p:spPr>
          <a:xfrm>
            <a:off x="0" y="35369"/>
            <a:ext cx="8839200" cy="1143000"/>
          </a:xfrm>
        </p:spPr>
        <p:txBody>
          <a:bodyPr/>
          <a:lstStyle/>
          <a:p>
            <a:pPr algn="l"/>
            <a:r>
              <a:rPr lang="en-US" sz="3200" b="1" dirty="0" smtClean="0">
                <a:solidFill>
                  <a:srgbClr val="0033CC"/>
                </a:solidFill>
              </a:rPr>
              <a:t>Practice for SOL A.7d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33400" y="2514600"/>
            <a:ext cx="7391400" cy="6186309"/>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6686"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6687"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6688" name="Equation" r:id="rId9" imgW="114151" imgH="215619" progId="Equation.3">
                  <p:embed/>
                </p:oleObj>
              </mc:Choice>
              <mc:Fallback>
                <p:oleObj name="Equation" r:id="rId9"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19"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65"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63627" y="1323975"/>
            <a:ext cx="2198789" cy="469075"/>
          </a:xfrm>
          <a:prstGeom prst="rect">
            <a:avLst/>
          </a:prstGeom>
          <a:noFill/>
        </p:spPr>
      </p:pic>
      <p:sp>
        <p:nvSpPr>
          <p:cNvPr id="19456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0"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3"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6"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9" name="Rectangle 1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2"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5" name="Rectangle 25"/>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0" name="Rectangle 3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3" name="Rectangle 33"/>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7"/>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921669505"/>
      </p:ext>
    </p:extLst>
  </p:cSld>
  <p:clrMapOvr>
    <a:masterClrMapping/>
  </p:clrMapOvr>
  <mc:AlternateContent xmlns:mc="http://schemas.openxmlformats.org/markup-compatibility/2006" xmlns:p14="http://schemas.microsoft.com/office/powerpoint/2010/main">
    <mc:Choice Requires="p14">
      <p:transition spd="slow" p14:dur="2000" advTm="26124"/>
    </mc:Choice>
    <mc:Fallback xmlns="">
      <p:transition spd="slow" advTm="261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20462"/>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cs typeface="Arial" pitchFamily="34" charset="0"/>
              </a:rPr>
              <a:t>Evaluate the following expressions:</a:t>
            </a:r>
          </a:p>
          <a:p>
            <a:pPr marL="0" eaLnBrk="1" hangingPunct="1">
              <a:buFont typeface="Wingdings 2" pitchFamily="18" charset="2"/>
              <a:buNone/>
            </a:pPr>
            <a:endParaRPr lang="en-US" sz="2400" b="1" dirty="0" smtClean="0">
              <a:cs typeface="Arial" pitchFamily="34" charset="0"/>
            </a:endParaRPr>
          </a:p>
          <a:p>
            <a:pPr marL="0" eaLnBrk="1" hangingPunct="1">
              <a:buFont typeface="Wingdings 2" pitchFamily="18" charset="2"/>
              <a:buNone/>
            </a:pPr>
            <a:r>
              <a:rPr lang="en-US" sz="2400" b="1" dirty="0" smtClean="0">
                <a:cs typeface="Arial" pitchFamily="34" charset="0"/>
              </a:rPr>
              <a:t>a.</a:t>
            </a:r>
          </a:p>
          <a:p>
            <a:pPr marL="0" eaLnBrk="1" hangingPunct="1">
              <a:buFont typeface="Wingdings 2" pitchFamily="18" charset="2"/>
              <a:buNone/>
            </a:pPr>
            <a:endParaRPr lang="en-US" sz="2400" b="1" dirty="0" smtClean="0">
              <a:cs typeface="Arial" pitchFamily="34" charset="0"/>
            </a:endParaRPr>
          </a:p>
          <a:p>
            <a:pPr marL="0" eaLnBrk="1" hangingPunct="1">
              <a:buFont typeface="Wingdings 2" pitchFamily="18" charset="2"/>
              <a:buNone/>
            </a:pPr>
            <a:r>
              <a:rPr lang="en-US" sz="2400" b="1" dirty="0" smtClean="0">
                <a:cs typeface="Arial" pitchFamily="34" charset="0"/>
              </a:rPr>
              <a:t>b.</a:t>
            </a:r>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0" y="-19495"/>
            <a:ext cx="8839200" cy="1143000"/>
          </a:xfrm>
        </p:spPr>
        <p:txBody>
          <a:bodyPr/>
          <a:lstStyle/>
          <a:p>
            <a:pPr algn="l"/>
            <a:r>
              <a:rPr lang="en-US" sz="3200" b="1" dirty="0" smtClean="0">
                <a:solidFill>
                  <a:srgbClr val="0033CC"/>
                </a:solidFill>
              </a:rPr>
              <a:t>Practice for SOL A.1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523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5234"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523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15"/>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5"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8"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59"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3752" y="2575421"/>
            <a:ext cx="3327797" cy="409575"/>
          </a:xfrm>
          <a:prstGeom prst="rect">
            <a:avLst/>
          </a:prstGeom>
          <a:noFill/>
        </p:spPr>
      </p:pic>
      <p:sp>
        <p:nvSpPr>
          <p:cNvPr id="78861"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77308" y="3507827"/>
            <a:ext cx="3242292" cy="369229"/>
          </a:xfrm>
          <a:prstGeom prst="rect">
            <a:avLst/>
          </a:prstGeom>
          <a:noFill/>
        </p:spPr>
      </p:pic>
      <p:sp>
        <p:nvSpPr>
          <p:cNvPr id="30"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TextBox 86"/>
          <p:cNvSpPr txBox="1"/>
          <p:nvPr/>
        </p:nvSpPr>
        <p:spPr>
          <a:xfrm>
            <a:off x="457200" y="6400800"/>
            <a:ext cx="609600" cy="246221"/>
          </a:xfrm>
          <a:prstGeom prst="rect">
            <a:avLst/>
          </a:prstGeom>
          <a:noFill/>
        </p:spPr>
        <p:txBody>
          <a:bodyPr wrap="square" rtlCol="0">
            <a:spAutoFit/>
          </a:bodyPr>
          <a:lstStyle/>
          <a:p>
            <a:r>
              <a:rPr lang="en-US" sz="1000" dirty="0" smtClean="0">
                <a:latin typeface="+mn-lt"/>
              </a:rPr>
              <a:t>5</a:t>
            </a:r>
            <a:endParaRPr lang="en-US" sz="1000" dirty="0">
              <a:latin typeface="+mn-lt"/>
            </a:endParaRPr>
          </a:p>
        </p:txBody>
      </p:sp>
    </p:spTree>
    <p:custDataLst>
      <p:tags r:id="rId2"/>
    </p:custDataLst>
    <p:extLst>
      <p:ext uri="{BB962C8B-B14F-4D97-AF65-F5344CB8AC3E}">
        <p14:creationId xmlns:p14="http://schemas.microsoft.com/office/powerpoint/2010/main" val="33378271"/>
      </p:ext>
    </p:extLst>
  </p:cSld>
  <p:clrMapOvr>
    <a:masterClrMapping/>
  </p:clrMapOvr>
  <mc:AlternateContent xmlns:mc="http://schemas.openxmlformats.org/markup-compatibility/2006" xmlns:p14="http://schemas.microsoft.com/office/powerpoint/2010/main">
    <mc:Choice Requires="p14">
      <p:transition spd="slow" p14:dur="2000" advTm="47060"/>
    </mc:Choice>
    <mc:Fallback xmlns="">
      <p:transition spd="slow" advTm="4706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3837" y="1038226"/>
            <a:ext cx="8229600" cy="4525963"/>
          </a:xfrm>
        </p:spPr>
        <p:txBody>
          <a:bodyPr/>
          <a:lstStyle/>
          <a:p>
            <a:pPr>
              <a:buNone/>
            </a:pPr>
            <a:r>
              <a:rPr lang="en-US" sz="2400" b="1" dirty="0" smtClean="0">
                <a:latin typeface="+mj-lt"/>
              </a:rPr>
              <a:t>Plot the </a:t>
            </a:r>
            <a:r>
              <a:rPr lang="en-US" sz="2400" b="1" i="1" dirty="0" smtClean="0">
                <a:latin typeface="Times New Roman" pitchFamily="18" charset="0"/>
                <a:cs typeface="Times New Roman" pitchFamily="18" charset="0"/>
              </a:rPr>
              <a:t>x</a:t>
            </a:r>
            <a:r>
              <a:rPr lang="en-US" sz="2400" b="1" dirty="0" smtClean="0">
                <a:latin typeface="+mj-lt"/>
              </a:rPr>
              <a:t>- and </a:t>
            </a:r>
            <a:r>
              <a:rPr lang="en-US" sz="2400" b="1" i="1" dirty="0" smtClean="0">
                <a:latin typeface="Times New Roman" pitchFamily="18" charset="0"/>
                <a:cs typeface="Times New Roman" pitchFamily="18" charset="0"/>
              </a:rPr>
              <a:t>y</a:t>
            </a:r>
            <a:r>
              <a:rPr lang="en-US" sz="2400" b="1" dirty="0" smtClean="0">
                <a:latin typeface="+mj-lt"/>
              </a:rPr>
              <a:t>-intercepts of the relation shown on the graph.</a:t>
            </a:r>
          </a:p>
        </p:txBody>
      </p:sp>
      <p:sp>
        <p:nvSpPr>
          <p:cNvPr id="7" name="Title 6"/>
          <p:cNvSpPr>
            <a:spLocks noGrp="1"/>
          </p:cNvSpPr>
          <p:nvPr>
            <p:ph type="title"/>
          </p:nvPr>
        </p:nvSpPr>
        <p:spPr>
          <a:xfrm>
            <a:off x="-13335" y="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A.7d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33400" y="2514600"/>
            <a:ext cx="7391400" cy="6186309"/>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7710"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7711"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7712"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19"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6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0"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3"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6"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9" name="Rectangle 1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2"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5" name="Rectangle 25"/>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0" name="Rectangle 3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3" name="Rectangle 33"/>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6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5"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4" name="Rectangle 8"/>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7" name="Rectangle 1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5"/>
          <p:cNvPicPr>
            <a:picLocks noChangeAspect="1" noChangeArrowheads="1"/>
          </p:cNvPicPr>
          <p:nvPr/>
        </p:nvPicPr>
        <p:blipFill>
          <a:blip r:embed="rId9" cstate="print"/>
          <a:srcRect/>
          <a:stretch>
            <a:fillRect/>
          </a:stretch>
        </p:blipFill>
        <p:spPr bwMode="auto">
          <a:xfrm>
            <a:off x="2057400" y="2209800"/>
            <a:ext cx="5562600" cy="3716142"/>
          </a:xfrm>
          <a:prstGeom prst="rect">
            <a:avLst/>
          </a:prstGeom>
          <a:noFill/>
          <a:ln w="25400">
            <a:solidFill>
              <a:schemeClr val="tx1"/>
            </a:solidFill>
            <a:miter lim="800000"/>
            <a:headEnd/>
            <a:tailEnd/>
          </a:ln>
        </p:spPr>
      </p:pic>
      <p:sp>
        <p:nvSpPr>
          <p:cNvPr id="80" name="TextBox 7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34</a:t>
            </a:r>
            <a:endParaRPr lang="en-US" sz="1000" dirty="0">
              <a:latin typeface="+mn-lt"/>
            </a:endParaRPr>
          </a:p>
        </p:txBody>
      </p:sp>
    </p:spTree>
    <p:custDataLst>
      <p:tags r:id="rId2"/>
    </p:custDataLst>
    <p:extLst>
      <p:ext uri="{BB962C8B-B14F-4D97-AF65-F5344CB8AC3E}">
        <p14:creationId xmlns:p14="http://schemas.microsoft.com/office/powerpoint/2010/main" val="2131269537"/>
      </p:ext>
    </p:extLst>
  </p:cSld>
  <p:clrMapOvr>
    <a:masterClrMapping/>
  </p:clrMapOvr>
  <mc:AlternateContent xmlns:mc="http://schemas.openxmlformats.org/markup-compatibility/2006" xmlns:p14="http://schemas.microsoft.com/office/powerpoint/2010/main">
    <mc:Choice Requires="p14">
      <p:transition spd="slow" p14:dur="2000" advTm="24725"/>
    </mc:Choice>
    <mc:Fallback xmlns="">
      <p:transition spd="slow" advTm="24725"/>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5" cstate="print"/>
          <a:srcRect/>
          <a:stretch>
            <a:fillRect/>
          </a:stretch>
        </p:blipFill>
        <p:spPr bwMode="auto">
          <a:xfrm>
            <a:off x="3352800" y="2971800"/>
            <a:ext cx="1752600" cy="838200"/>
          </a:xfrm>
          <a:prstGeom prst="rect">
            <a:avLst/>
          </a:prstGeom>
          <a:noFill/>
          <a:ln w="9525">
            <a:noFill/>
            <a:miter lim="800000"/>
            <a:headEnd/>
            <a:tailEnd/>
          </a:ln>
        </p:spPr>
      </p:pic>
      <p:sp>
        <p:nvSpPr>
          <p:cNvPr id="13" name="Content Placeholder 12"/>
          <p:cNvSpPr>
            <a:spLocks noGrp="1"/>
          </p:cNvSpPr>
          <p:nvPr>
            <p:ph idx="1"/>
          </p:nvPr>
        </p:nvSpPr>
        <p:spPr>
          <a:xfrm>
            <a:off x="381000" y="1371600"/>
            <a:ext cx="8534400" cy="4525963"/>
          </a:xfrm>
        </p:spPr>
        <p:txBody>
          <a:bodyPr/>
          <a:lstStyle/>
          <a:p>
            <a:pPr>
              <a:buNone/>
            </a:pPr>
            <a:endParaRPr lang="en-US" sz="2400" b="1" dirty="0" smtClean="0">
              <a:solidFill>
                <a:srgbClr val="4F6228"/>
              </a:solidFill>
            </a:endParaRPr>
          </a:p>
          <a:p>
            <a:pPr>
              <a:buNone/>
            </a:pPr>
            <a:r>
              <a:rPr lang="en-US" sz="2400" b="1" dirty="0" smtClean="0">
                <a:latin typeface="+mj-lt"/>
              </a:rPr>
              <a:t>Find the values of                             for the domain values of             .</a:t>
            </a:r>
          </a:p>
        </p:txBody>
      </p:sp>
      <p:sp>
        <p:nvSpPr>
          <p:cNvPr id="7" name="Title 6"/>
          <p:cNvSpPr>
            <a:spLocks noGrp="1"/>
          </p:cNvSpPr>
          <p:nvPr>
            <p:ph type="title"/>
          </p:nvPr>
        </p:nvSpPr>
        <p:spPr>
          <a:xfrm>
            <a:off x="0" y="19051"/>
            <a:ext cx="8839200" cy="838200"/>
          </a:xfrm>
        </p:spPr>
        <p:txBody>
          <a:bodyPr/>
          <a:lstStyle/>
          <a:p>
            <a:pPr algn="l"/>
            <a:r>
              <a:rPr lang="en-US" sz="3200" b="1" dirty="0" smtClean="0"/>
              <a:t>Practice for SOL A.7e</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33400" y="2514600"/>
            <a:ext cx="7391400" cy="6186309"/>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1724"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1725"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1726"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47"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0" name="Rectangle 1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3" name="Rectangle 13"/>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9456"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19" name="Rectangle 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6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0" name="Rectangle 10"/>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3" name="Rectangle 1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6" name="Rectangle 1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79" name="Rectangle 1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2" name="Rectangle 22"/>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5" name="Rectangle 25"/>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8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0" name="Rectangle 30"/>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 name="TextBox 79"/>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24</a:t>
            </a:r>
            <a:endParaRPr lang="en-US" sz="1000" dirty="0">
              <a:latin typeface="+mn-lt"/>
            </a:endParaRPr>
          </a:p>
        </p:txBody>
      </p:sp>
      <p:sp>
        <p:nvSpPr>
          <p:cNvPr id="4413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1349"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897368" y="1886331"/>
            <a:ext cx="866775" cy="381000"/>
          </a:xfrm>
          <a:prstGeom prst="rect">
            <a:avLst/>
          </a:prstGeom>
          <a:noFill/>
        </p:spPr>
      </p:pic>
      <p:sp>
        <p:nvSpPr>
          <p:cNvPr id="44135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54" name="Rectangle 1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5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6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65" name="Rectangle 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6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68" name="Rectangle 24"/>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7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71" name="Rectangle 27"/>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7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374" name="Rectangle 3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37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1352"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771775" y="1861218"/>
            <a:ext cx="1876425" cy="390525"/>
          </a:xfrm>
          <a:prstGeom prst="rect">
            <a:avLst/>
          </a:prstGeom>
          <a:noFill/>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79993"/>
    </mc:Choice>
    <mc:Fallback xmlns="">
      <p:transition spd="slow" advTm="79993"/>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447800"/>
            <a:ext cx="8839200" cy="4678363"/>
          </a:xfrm>
        </p:spPr>
        <p:txBody>
          <a:bodyPr/>
          <a:lstStyle/>
          <a:p>
            <a:pPr marL="0" eaLnBrk="1" hangingPunct="1">
              <a:spcBef>
                <a:spcPts val="1200"/>
              </a:spcBef>
              <a:buFont typeface="Wingdings 2" pitchFamily="18" charset="2"/>
              <a:buNone/>
            </a:pPr>
            <a:r>
              <a:rPr lang="en-US" sz="2400" b="1" dirty="0" smtClean="0"/>
              <a:t>The number of calories, </a:t>
            </a:r>
            <a:r>
              <a:rPr lang="en-US" sz="2400" b="1" i="1" dirty="0" smtClean="0">
                <a:latin typeface="Times New Roman" pitchFamily="18" charset="0"/>
                <a:cs typeface="Times New Roman" pitchFamily="18" charset="0"/>
              </a:rPr>
              <a:t>c</a:t>
            </a:r>
            <a:r>
              <a:rPr lang="en-US" sz="2400" b="1" dirty="0" smtClean="0"/>
              <a:t>, burned while walking is directly proportional to the distance, </a:t>
            </a:r>
            <a:r>
              <a:rPr lang="en-US" sz="2400" b="1" i="1" dirty="0" smtClean="0">
                <a:latin typeface="Times New Roman" pitchFamily="18" charset="0"/>
                <a:cs typeface="Times New Roman" pitchFamily="18" charset="0"/>
              </a:rPr>
              <a:t>d</a:t>
            </a:r>
            <a:r>
              <a:rPr lang="en-US" sz="2400" b="1" dirty="0" smtClean="0"/>
              <a:t>, a person walks.  Tom burned 180 calories walking a distance of 2 miles.  Which equation represents this relationship?</a:t>
            </a:r>
          </a:p>
          <a:p>
            <a:pPr marL="0" eaLnBrk="1" hangingPunct="1">
              <a:spcBef>
                <a:spcPts val="1200"/>
              </a:spcBef>
              <a:buFont typeface="Wingdings 2" pitchFamily="18" charset="2"/>
              <a:buNone/>
            </a:pPr>
            <a:endParaRPr lang="en-US" sz="1200" b="1" dirty="0" smtClean="0"/>
          </a:p>
          <a:p>
            <a:pPr marL="0" eaLnBrk="1" hangingPunct="1">
              <a:buFont typeface="Wingdings 2" pitchFamily="18" charset="2"/>
              <a:buNone/>
            </a:pPr>
            <a:r>
              <a:rPr lang="en-US" sz="2400" b="1" dirty="0" smtClean="0"/>
              <a:t>a. </a:t>
            </a:r>
          </a:p>
          <a:p>
            <a:pPr marL="0" eaLnBrk="1" hangingPunct="1">
              <a:buFont typeface="Wingdings 2" pitchFamily="18" charset="2"/>
              <a:buNone/>
            </a:pPr>
            <a:r>
              <a:rPr lang="en-US" sz="2400" b="1" dirty="0" smtClean="0"/>
              <a:t>b.</a:t>
            </a:r>
          </a:p>
          <a:p>
            <a:pPr marL="0" eaLnBrk="1" hangingPunct="1">
              <a:buFont typeface="Wingdings 2" pitchFamily="18" charset="2"/>
              <a:buNone/>
            </a:pPr>
            <a:r>
              <a:rPr lang="en-US" sz="2400" b="1" dirty="0" smtClean="0"/>
              <a:t>c.</a:t>
            </a:r>
          </a:p>
          <a:p>
            <a:pPr marL="0" eaLnBrk="1" hangingPunct="1">
              <a:buFont typeface="Wingdings 2" pitchFamily="18" charset="2"/>
              <a:buNone/>
            </a:pPr>
            <a:r>
              <a:rPr lang="en-US" sz="2400" b="1" dirty="0" smtClean="0"/>
              <a:t>d.</a:t>
            </a:r>
          </a:p>
          <a:p>
            <a:pPr marL="0" eaLnBrk="1" hangingPunct="1">
              <a:buFont typeface="Wingdings 2" pitchFamily="18" charset="2"/>
              <a:buNone/>
            </a:pPr>
            <a:endParaRPr lang="en-US" sz="2000" b="1" dirty="0" smtClean="0"/>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36667"/>
            <a:ext cx="8839200" cy="1143000"/>
          </a:xfrm>
        </p:spPr>
        <p:txBody>
          <a:bodyPr/>
          <a:lstStyle/>
          <a:p>
            <a:pPr algn="l"/>
            <a:r>
              <a:rPr lang="en-US" sz="3200" b="1" dirty="0" smtClean="0">
                <a:solidFill>
                  <a:srgbClr val="0033CC"/>
                </a:solidFill>
              </a:rPr>
              <a:t>Practice for SOL A.8</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3772" name="Equation" r:id="rId5" imgW="114151" imgH="215619" progId="Equation.3">
                  <p:embed/>
                </p:oleObj>
              </mc:Choice>
              <mc:Fallback>
                <p:oleObj name="Equation" r:id="rId5" imgW="114151" imgH="215619" progId="Equation.3">
                  <p:embed/>
                  <p:pic>
                    <p:nvPicPr>
                      <p:cNvPr id="0" name="Picture 3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3773" name="Equation" r:id="rId7" imgW="114151" imgH="215619" progId="Equation.3">
                  <p:embed/>
                </p:oleObj>
              </mc:Choice>
              <mc:Fallback>
                <p:oleObj name="Equation" r:id="rId7" imgW="114151" imgH="215619"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3774" name="Equation" r:id="rId8" imgW="114151" imgH="215619" progId="Equation.3">
                  <p:embed/>
                </p:oleObj>
              </mc:Choice>
              <mc:Fallback>
                <p:oleObj name="Equation" r:id="rId8" imgW="114151" imgH="215619" progId="Equation.3">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 name="TextBox 73"/>
          <p:cNvSpPr txBox="1"/>
          <p:nvPr/>
        </p:nvSpPr>
        <p:spPr>
          <a:xfrm>
            <a:off x="304800" y="6539209"/>
            <a:ext cx="609600" cy="246221"/>
          </a:xfrm>
          <a:prstGeom prst="rect">
            <a:avLst/>
          </a:prstGeom>
          <a:noFill/>
        </p:spPr>
        <p:txBody>
          <a:bodyPr wrap="square" rtlCol="0">
            <a:spAutoFit/>
          </a:bodyPr>
          <a:lstStyle/>
          <a:p>
            <a:r>
              <a:rPr lang="en-US" sz="1000" dirty="0" smtClean="0">
                <a:latin typeface="+mn-lt"/>
              </a:rPr>
              <a:t>26</a:t>
            </a:r>
            <a:endParaRPr lang="en-US" sz="1000" dirty="0">
              <a:latin typeface="+mn-lt"/>
            </a:endParaRPr>
          </a:p>
        </p:txBody>
      </p:sp>
      <p:sp>
        <p:nvSpPr>
          <p:cNvPr id="18339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99"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401"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02" name="Rectangle 10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404"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05" name="Rectangle 109"/>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407"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08"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410"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11" name="Rectangle 115"/>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413"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414" name="Rectangle 118"/>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3397" name="Picture 10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8812" y="3863181"/>
            <a:ext cx="1019175" cy="381000"/>
          </a:xfrm>
          <a:prstGeom prst="rect">
            <a:avLst/>
          </a:prstGeom>
          <a:noFill/>
        </p:spPr>
      </p:pic>
      <p:sp>
        <p:nvSpPr>
          <p:cNvPr id="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29451" y="4743729"/>
            <a:ext cx="1190625" cy="381000"/>
          </a:xfrm>
          <a:prstGeom prst="rect">
            <a:avLst/>
          </a:prstGeom>
          <a:noFill/>
        </p:spPr>
      </p:pic>
      <p:sp>
        <p:nvSpPr>
          <p:cNvPr id="20"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1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34214" y="3396954"/>
            <a:ext cx="1514475" cy="381000"/>
          </a:xfrm>
          <a:prstGeom prst="rect">
            <a:avLst/>
          </a:prstGeom>
          <a:noFill/>
        </p:spPr>
      </p:pic>
      <p:sp>
        <p:nvSpPr>
          <p:cNvPr id="23" name="Rectangle 11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3415" name="Picture 1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29451" y="4286529"/>
            <a:ext cx="1352550" cy="381000"/>
          </a:xfrm>
          <a:prstGeom prst="rect">
            <a:avLst/>
          </a:prstGeom>
          <a:noFill/>
        </p:spPr>
      </p:pic>
      <p:sp>
        <p:nvSpPr>
          <p:cNvPr id="183417"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4834"/>
    </mc:Choice>
    <mc:Fallback xmlns="">
      <p:transition spd="slow" advTm="34834"/>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 y="-2667"/>
            <a:ext cx="8839200" cy="1143000"/>
          </a:xfrm>
        </p:spPr>
        <p:txBody>
          <a:bodyPr/>
          <a:lstStyle/>
          <a:p>
            <a:pPr algn="l"/>
            <a:r>
              <a:rPr lang="en-US" sz="3200" b="1" smtClean="0">
                <a:solidFill>
                  <a:srgbClr val="3E009A"/>
                </a:solidFill>
              </a:rPr>
              <a:t>Practice </a:t>
            </a:r>
            <a:r>
              <a:rPr lang="en-US" sz="3200" b="1" dirty="0" smtClean="0">
                <a:solidFill>
                  <a:srgbClr val="3E009A"/>
                </a:solidFill>
              </a:rPr>
              <a:t>for SOL A.8</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54864" y="946785"/>
            <a:ext cx="8229600" cy="4525963"/>
          </a:xfrm>
        </p:spPr>
        <p:txBody>
          <a:bodyPr/>
          <a:lstStyle/>
          <a:p>
            <a:pPr eaLnBrk="1" hangingPunct="1">
              <a:buFont typeface="Wingdings 2" pitchFamily="18" charset="2"/>
              <a:buNone/>
            </a:pPr>
            <a:r>
              <a:rPr lang="en-US" sz="2400" b="1" smtClean="0"/>
              <a:t>Select </a:t>
            </a:r>
            <a:r>
              <a:rPr lang="en-US" sz="2400" b="1" dirty="0" smtClean="0"/>
              <a:t>three of these points that will create a relation that is a </a:t>
            </a:r>
          </a:p>
          <a:p>
            <a:pPr eaLnBrk="1" hangingPunct="1">
              <a:buFont typeface="Wingdings 2" pitchFamily="18" charset="2"/>
              <a:buNone/>
            </a:pPr>
            <a:r>
              <a:rPr lang="en-US" sz="2400" b="1" dirty="0" smtClean="0"/>
              <a:t>direct  variation.</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solidFill>
                <a:srgbClr val="6600FF"/>
              </a:solidFill>
            </a:endParaRPr>
          </a:p>
          <a:p>
            <a:pPr eaLnBrk="1" hangingPunct="1">
              <a:buFont typeface="Wingdings 2" pitchFamily="18" charset="2"/>
              <a:buNone/>
            </a:pPr>
            <a:endParaRPr lang="en-US" sz="2800" dirty="0" smtClean="0">
              <a:solidFill>
                <a:srgbClr val="6600FF"/>
              </a:solidFill>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1" y="2459672"/>
            <a:ext cx="7364062" cy="512128"/>
          </a:xfrm>
          <a:prstGeom prst="rect">
            <a:avLst/>
          </a:prstGeom>
          <a:noFill/>
        </p:spPr>
      </p:pic>
      <p:sp>
        <p:nvSpPr>
          <p:cNvPr id="16387" name="Rectangle 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74851230"/>
      </p:ext>
    </p:extLst>
  </p:cSld>
  <p:clrMapOvr>
    <a:masterClrMapping/>
  </p:clrMapOvr>
  <mc:AlternateContent xmlns:mc="http://schemas.openxmlformats.org/markup-compatibility/2006" xmlns:p14="http://schemas.microsoft.com/office/powerpoint/2010/main">
    <mc:Choice Requires="p14">
      <p:transition spd="slow" p14:dur="2000" advTm="23671"/>
    </mc:Choice>
    <mc:Fallback xmlns="">
      <p:transition spd="slow" advTm="23671"/>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680"/>
            <a:ext cx="8839200" cy="812305"/>
          </a:xfrm>
        </p:spPr>
        <p:txBody>
          <a:bodyPr/>
          <a:lstStyle/>
          <a:p>
            <a:pPr algn="l"/>
            <a:r>
              <a:rPr lang="en-US" sz="3200" b="1" smtClean="0">
                <a:solidFill>
                  <a:srgbClr val="3E009A"/>
                </a:solidFill>
              </a:rPr>
              <a:t>Practice </a:t>
            </a:r>
            <a:r>
              <a:rPr lang="en-US" sz="3200" b="1" dirty="0" smtClean="0">
                <a:solidFill>
                  <a:srgbClr val="3E009A"/>
                </a:solidFill>
              </a:rPr>
              <a:t>for SOL A.8</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12192" y="981075"/>
            <a:ext cx="9144000" cy="4525963"/>
          </a:xfrm>
        </p:spPr>
        <p:txBody>
          <a:bodyPr/>
          <a:lstStyle/>
          <a:p>
            <a:pPr eaLnBrk="1" hangingPunct="1">
              <a:buFont typeface="Wingdings 2" pitchFamily="18" charset="2"/>
              <a:buNone/>
            </a:pPr>
            <a:r>
              <a:rPr lang="en-US" sz="2400" b="1" dirty="0" smtClean="0"/>
              <a:t>Point A (-3,3) lies on a line that represents a direct variation </a:t>
            </a:r>
          </a:p>
          <a:p>
            <a:pPr eaLnBrk="1" hangingPunct="1">
              <a:buFont typeface="Wingdings 2" pitchFamily="18" charset="2"/>
              <a:buNone/>
            </a:pPr>
            <a:r>
              <a:rPr lang="en-US" sz="2400" b="1" dirty="0" smtClean="0"/>
              <a:t>equation.  Plot three other points on that line.</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solidFill>
                <a:srgbClr val="6600FF"/>
              </a:solidFill>
            </a:endParaRPr>
          </a:p>
          <a:p>
            <a:pPr eaLnBrk="1" hangingPunct="1">
              <a:buFont typeface="Wingdings 2" pitchFamily="18" charset="2"/>
              <a:buNone/>
            </a:pPr>
            <a:endParaRPr lang="en-US" sz="2800" dirty="0" smtClean="0">
              <a:solidFill>
                <a:srgbClr val="6600FF"/>
              </a:solidFill>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6" name="Group 35"/>
          <p:cNvGrpSpPr/>
          <p:nvPr/>
        </p:nvGrpSpPr>
        <p:grpSpPr>
          <a:xfrm>
            <a:off x="3833812" y="2057400"/>
            <a:ext cx="5005388" cy="4462138"/>
            <a:chOff x="3076575" y="3495675"/>
            <a:chExt cx="3324225" cy="3209424"/>
          </a:xfrm>
        </p:grpSpPr>
        <p:grpSp>
          <p:nvGrpSpPr>
            <p:cNvPr id="33" name="Group 32"/>
            <p:cNvGrpSpPr/>
            <p:nvPr/>
          </p:nvGrpSpPr>
          <p:grpSpPr>
            <a:xfrm>
              <a:off x="3076575" y="3495675"/>
              <a:ext cx="3324225" cy="3209424"/>
              <a:chOff x="3076575" y="3495675"/>
              <a:chExt cx="3324225" cy="3209424"/>
            </a:xfrm>
          </p:grpSpPr>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575" y="3495675"/>
                <a:ext cx="3324225" cy="3209424"/>
              </a:xfrm>
              <a:prstGeom prst="rect">
                <a:avLst/>
              </a:prstGeom>
              <a:noFill/>
              <a:ln w="9525">
                <a:noFill/>
                <a:miter lim="800000"/>
                <a:headEnd/>
                <a:tailEnd/>
              </a:ln>
            </p:spPr>
          </p:pic>
          <p:sp>
            <p:nvSpPr>
              <p:cNvPr id="32" name="Oval 31"/>
              <p:cNvSpPr/>
              <p:nvPr/>
            </p:nvSpPr>
            <p:spPr>
              <a:xfrm>
                <a:off x="4267200" y="4724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267200" y="4495800"/>
              <a:ext cx="152400" cy="276999"/>
            </a:xfrm>
            <a:prstGeom prst="rect">
              <a:avLst/>
            </a:prstGeom>
            <a:noFill/>
          </p:spPr>
          <p:txBody>
            <a:bodyPr wrap="square" rtlCol="0">
              <a:spAutoFit/>
            </a:bodyPr>
            <a:lstStyle/>
            <a:p>
              <a:r>
                <a:rPr lang="en-US" sz="1200" dirty="0" smtClean="0">
                  <a:latin typeface="+mn-lt"/>
                </a:rPr>
                <a:t>A</a:t>
              </a:r>
              <a:endParaRPr lang="en-US" sz="1200" dirty="0">
                <a:latin typeface="+mn-lt"/>
              </a:endParaRPr>
            </a:p>
          </p:txBody>
        </p:sp>
      </p:grpSp>
    </p:spTree>
    <p:custDataLst>
      <p:tags r:id="rId1"/>
    </p:custDataLst>
    <p:extLst>
      <p:ext uri="{BB962C8B-B14F-4D97-AF65-F5344CB8AC3E}">
        <p14:creationId xmlns:p14="http://schemas.microsoft.com/office/powerpoint/2010/main" val="524144240"/>
      </p:ext>
    </p:extLst>
  </p:cSld>
  <p:clrMapOvr>
    <a:masterClrMapping/>
  </p:clrMapOvr>
  <mc:AlternateContent xmlns:mc="http://schemas.openxmlformats.org/markup-compatibility/2006" xmlns:p14="http://schemas.microsoft.com/office/powerpoint/2010/main">
    <mc:Choice Requires="p14">
      <p:transition spd="slow" p14:dur="2000" advTm="28184"/>
    </mc:Choice>
    <mc:Fallback xmlns="">
      <p:transition spd="slow" advTm="28184"/>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 y="14271"/>
            <a:ext cx="8839200" cy="644241"/>
          </a:xfrm>
        </p:spPr>
        <p:txBody>
          <a:bodyPr/>
          <a:lstStyle/>
          <a:p>
            <a:pPr algn="l"/>
            <a:r>
              <a:rPr lang="en-US" sz="3200" b="1" smtClean="0">
                <a:solidFill>
                  <a:srgbClr val="3E009A"/>
                </a:solidFill>
              </a:rPr>
              <a:t>Practice </a:t>
            </a:r>
            <a:r>
              <a:rPr lang="en-US" sz="3200" b="1" dirty="0" smtClean="0">
                <a:solidFill>
                  <a:srgbClr val="3E009A"/>
                </a:solidFill>
              </a:rPr>
              <a:t>for SOL A.8</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27432" y="688845"/>
            <a:ext cx="9116568" cy="6169155"/>
          </a:xfrm>
        </p:spPr>
        <p:txBody>
          <a:bodyPr/>
          <a:lstStyle/>
          <a:p>
            <a:pPr eaLnBrk="1" hangingPunct="1">
              <a:buFont typeface="Wingdings 2" pitchFamily="18" charset="2"/>
              <a:buNone/>
            </a:pPr>
            <a:r>
              <a:rPr lang="en-US" sz="2000" b="1" dirty="0" smtClean="0"/>
              <a:t>This chart shows how the cost per person to rent a vacation home varies with the </a:t>
            </a:r>
          </a:p>
          <a:p>
            <a:pPr eaLnBrk="1" hangingPunct="1">
              <a:buFont typeface="Wingdings 2" pitchFamily="18" charset="2"/>
              <a:buNone/>
            </a:pPr>
            <a:r>
              <a:rPr lang="en-US" sz="2000" b="1" dirty="0" smtClean="0"/>
              <a:t>number of people in a group.</a:t>
            </a:r>
          </a:p>
          <a:p>
            <a:pPr eaLnBrk="1" hangingPunct="1">
              <a:buFont typeface="Wingdings 2" pitchFamily="18" charset="2"/>
              <a:buNone/>
            </a:pPr>
            <a:endParaRPr lang="en-US" sz="1000" b="1" dirty="0" smtClean="0"/>
          </a:p>
          <a:p>
            <a:pPr algn="ctr" eaLnBrk="1" hangingPunct="1">
              <a:buFont typeface="Wingdings 2" pitchFamily="18" charset="2"/>
              <a:buNone/>
            </a:pPr>
            <a:r>
              <a:rPr lang="en-US" sz="2400" b="1" dirty="0" smtClean="0"/>
              <a:t>Cost Per Person to Rent a Vacation Home</a:t>
            </a:r>
          </a:p>
          <a:p>
            <a:pPr eaLnBrk="1" hangingPunct="1">
              <a:buFont typeface="Wingdings 2" pitchFamily="18" charset="2"/>
              <a:buNone/>
            </a:pPr>
            <a:endParaRPr lang="en-US" sz="2000" b="1" dirty="0" smtClean="0"/>
          </a:p>
          <a:p>
            <a:pPr eaLnBrk="1" hangingPunct="1">
              <a:buFont typeface="Wingdings 2" pitchFamily="18" charset="2"/>
              <a:buNone/>
            </a:pPr>
            <a:endParaRPr lang="en-US" sz="2000" b="1" dirty="0" smtClean="0"/>
          </a:p>
          <a:p>
            <a:pPr eaLnBrk="1" hangingPunct="1">
              <a:buFont typeface="Wingdings 2" pitchFamily="18" charset="2"/>
              <a:buNone/>
            </a:pPr>
            <a:endParaRPr lang="en-US" sz="2000" b="1" dirty="0" smtClean="0"/>
          </a:p>
          <a:p>
            <a:pPr eaLnBrk="1" hangingPunct="1">
              <a:buFont typeface="Wingdings 2" pitchFamily="18" charset="2"/>
              <a:buNone/>
            </a:pPr>
            <a:endParaRPr lang="en-US" sz="1000" b="1" dirty="0" smtClean="0"/>
          </a:p>
          <a:p>
            <a:pPr eaLnBrk="1" hangingPunct="1">
              <a:buFont typeface="Wingdings 2" pitchFamily="18" charset="2"/>
              <a:buNone/>
            </a:pPr>
            <a:endParaRPr lang="en-US" sz="1800" b="1" dirty="0" smtClean="0"/>
          </a:p>
          <a:p>
            <a:pPr eaLnBrk="1" hangingPunct="1">
              <a:lnSpc>
                <a:spcPct val="150000"/>
              </a:lnSpc>
              <a:buFont typeface="Wingdings 2" pitchFamily="18" charset="2"/>
              <a:buNone/>
            </a:pPr>
            <a:r>
              <a:rPr lang="en-US" sz="2400" b="1" dirty="0" smtClean="0"/>
              <a:t>Which statement is true about the relationship?</a:t>
            </a:r>
          </a:p>
          <a:p>
            <a:pPr marL="457200" indent="-457200" eaLnBrk="1" hangingPunct="1">
              <a:lnSpc>
                <a:spcPct val="150000"/>
              </a:lnSpc>
              <a:buFont typeface="+mj-lt"/>
              <a:buAutoNum type="alphaLcParenR"/>
            </a:pPr>
            <a:r>
              <a:rPr lang="en-US" sz="2400" b="1" dirty="0" smtClean="0"/>
              <a:t>It is a direct variation relationship because                     .</a:t>
            </a:r>
          </a:p>
          <a:p>
            <a:pPr marL="457200" indent="-457200" eaLnBrk="1" hangingPunct="1">
              <a:lnSpc>
                <a:spcPct val="150000"/>
              </a:lnSpc>
              <a:buFont typeface="+mj-lt"/>
              <a:buAutoNum type="alphaLcParenR"/>
            </a:pPr>
            <a:r>
              <a:rPr lang="en-US" sz="2400" b="1" dirty="0" smtClean="0"/>
              <a:t>It is a direct variation relationship because                    .</a:t>
            </a:r>
          </a:p>
          <a:p>
            <a:pPr marL="457200" indent="-457200" eaLnBrk="1" hangingPunct="1">
              <a:lnSpc>
                <a:spcPct val="150000"/>
              </a:lnSpc>
              <a:buFont typeface="+mj-lt"/>
              <a:buAutoNum type="alphaLcParenR"/>
            </a:pPr>
            <a:r>
              <a:rPr lang="en-US" sz="2400" b="1" dirty="0" smtClean="0"/>
              <a:t>It is an inverse variation relationship because                     .</a:t>
            </a:r>
          </a:p>
          <a:p>
            <a:pPr marL="457200" indent="-457200" eaLnBrk="1" hangingPunct="1">
              <a:lnSpc>
                <a:spcPct val="150000"/>
              </a:lnSpc>
              <a:buFont typeface="+mj-lt"/>
              <a:buAutoNum type="alphaLcParenR"/>
            </a:pPr>
            <a:r>
              <a:rPr lang="en-US" sz="2400" b="1" dirty="0" smtClean="0"/>
              <a:t>It is an inverse variation relationship because                  </a:t>
            </a:r>
            <a:r>
              <a:rPr lang="en-US" sz="1800" b="1" dirty="0" smtClean="0"/>
              <a:t>.</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solidFill>
                <a:srgbClr val="6600FF"/>
              </a:solidFill>
            </a:endParaRPr>
          </a:p>
          <a:p>
            <a:pPr eaLnBrk="1" hangingPunct="1">
              <a:buFont typeface="Wingdings 2" pitchFamily="18" charset="2"/>
              <a:buNone/>
            </a:pPr>
            <a:r>
              <a:rPr lang="en-US" sz="2800" dirty="0" smtClean="0">
                <a:solidFill>
                  <a:srgbClr val="6600FF"/>
                </a:solidFill>
              </a:rPr>
              <a:t> </a:t>
            </a: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8730" y="4490474"/>
            <a:ext cx="1256470" cy="347946"/>
          </a:xfrm>
          <a:prstGeom prst="rect">
            <a:avLst/>
          </a:prstGeom>
          <a:noFill/>
        </p:spPr>
      </p:pic>
      <p:sp>
        <p:nvSpPr>
          <p:cNvPr id="14339" name="Rectangle 3"/>
          <p:cNvSpPr>
            <a:spLocks noChangeArrowheads="1"/>
          </p:cNvSpPr>
          <p:nvPr/>
        </p:nvSpPr>
        <p:spPr bwMode="auto">
          <a:xfrm>
            <a:off x="274320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0"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4046" y="4975758"/>
            <a:ext cx="1047368" cy="597184"/>
          </a:xfrm>
          <a:prstGeom prst="rect">
            <a:avLst/>
          </a:prstGeom>
          <a:noFill/>
        </p:spPr>
      </p:pic>
      <p:sp>
        <p:nvSpPr>
          <p:cNvPr id="14342" name="Rectangle 6"/>
          <p:cNvSpPr>
            <a:spLocks noChangeArrowheads="1"/>
          </p:cNvSpPr>
          <p:nvPr/>
        </p:nvSpPr>
        <p:spPr bwMode="auto">
          <a:xfrm>
            <a:off x="274320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3"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683" y="5734626"/>
            <a:ext cx="1355462" cy="375359"/>
          </a:xfrm>
          <a:prstGeom prst="rect">
            <a:avLst/>
          </a:prstGeom>
          <a:noFill/>
        </p:spPr>
      </p:pic>
      <p:pic>
        <p:nvPicPr>
          <p:cNvPr id="34"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683" y="6181656"/>
            <a:ext cx="1116106" cy="654702"/>
          </a:xfrm>
          <a:prstGeom prst="rect">
            <a:avLst/>
          </a:prstGeom>
          <a:noFill/>
        </p:spPr>
      </p:pic>
      <p:graphicFrame>
        <p:nvGraphicFramePr>
          <p:cNvPr id="37" name="Table 36"/>
          <p:cNvGraphicFramePr>
            <a:graphicFrameLocks noGrp="1"/>
          </p:cNvGraphicFramePr>
          <p:nvPr>
            <p:extLst>
              <p:ext uri="{D42A27DB-BD31-4B8C-83A1-F6EECF244321}">
                <p14:modId xmlns:p14="http://schemas.microsoft.com/office/powerpoint/2010/main" val="120190680"/>
              </p:ext>
            </p:extLst>
          </p:nvPr>
        </p:nvGraphicFramePr>
        <p:xfrm>
          <a:off x="1056132" y="2057397"/>
          <a:ext cx="7325868" cy="1671360"/>
        </p:xfrm>
        <a:graphic>
          <a:graphicData uri="http://schemas.openxmlformats.org/drawingml/2006/table">
            <a:tbl>
              <a:tblPr firstRow="1" bandRow="1">
                <a:tableStyleId>{5C22544A-7EE6-4342-B048-85BDC9FD1C3A}</a:tableStyleId>
              </a:tblPr>
              <a:tblGrid>
                <a:gridCol w="3662934"/>
                <a:gridCol w="3662934"/>
              </a:tblGrid>
              <a:tr h="334272">
                <a:tc>
                  <a:txBody>
                    <a:bodyPr/>
                    <a:lstStyle/>
                    <a:p>
                      <a:pPr algn="ctr"/>
                      <a:r>
                        <a:rPr lang="en-US" sz="1400" dirty="0" smtClean="0"/>
                        <a:t>Number</a:t>
                      </a:r>
                      <a:r>
                        <a:rPr lang="en-US" sz="1400" baseline="0" dirty="0" smtClean="0"/>
                        <a:t> of People in Group</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Cost Per Person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272">
                <a:tc>
                  <a:txBody>
                    <a:bodyPr/>
                    <a:lstStyle/>
                    <a:p>
                      <a:pPr algn="ctr"/>
                      <a:r>
                        <a:rPr lang="en-US" sz="1400" b="1" dirty="0" smtClean="0"/>
                        <a:t>5</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530.00</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272">
                <a:tc>
                  <a:txBody>
                    <a:bodyPr/>
                    <a:lstStyle/>
                    <a:p>
                      <a:pPr algn="ctr"/>
                      <a:r>
                        <a:rPr lang="en-US" sz="1400" b="1" dirty="0" smtClean="0"/>
                        <a:t>8</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331.25</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272">
                <a:tc>
                  <a:txBody>
                    <a:bodyPr/>
                    <a:lstStyle/>
                    <a:p>
                      <a:pPr algn="ctr"/>
                      <a:r>
                        <a:rPr lang="en-US" sz="1400" b="1" dirty="0" smtClean="0"/>
                        <a:t>10</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265.00</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272">
                <a:tc>
                  <a:txBody>
                    <a:bodyPr/>
                    <a:lstStyle/>
                    <a:p>
                      <a:pPr algn="ctr"/>
                      <a:r>
                        <a:rPr lang="en-US" sz="1400" b="1" dirty="0" smtClean="0"/>
                        <a:t>20</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132.50</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363315501"/>
      </p:ext>
    </p:extLst>
  </p:cSld>
  <p:clrMapOvr>
    <a:masterClrMapping/>
  </p:clrMapOvr>
  <mc:AlternateContent xmlns:mc="http://schemas.openxmlformats.org/markup-compatibility/2006" xmlns:p14="http://schemas.microsoft.com/office/powerpoint/2010/main">
    <mc:Choice Requires="p14">
      <p:transition spd="slow" p14:dur="2000" advTm="32705"/>
    </mc:Choice>
    <mc:Fallback xmlns="">
      <p:transition spd="slow" advTm="32705"/>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 y="0"/>
            <a:ext cx="8229600" cy="1143000"/>
          </a:xfrm>
        </p:spPr>
        <p:txBody>
          <a:bodyPr/>
          <a:lstStyle/>
          <a:p>
            <a:pPr algn="l"/>
            <a:r>
              <a:rPr lang="en-US" sz="3200" b="1" smtClean="0">
                <a:solidFill>
                  <a:srgbClr val="0033CC"/>
                </a:solidFill>
              </a:rPr>
              <a:t>Practice </a:t>
            </a:r>
            <a:r>
              <a:rPr lang="en-US" sz="3200" b="1" dirty="0">
                <a:solidFill>
                  <a:srgbClr val="0033CC"/>
                </a:solidFill>
              </a:rPr>
              <a:t>for SOL A.8</a:t>
            </a:r>
            <a:endParaRPr lang="en-US" sz="3200" dirty="0"/>
          </a:p>
        </p:txBody>
      </p:sp>
      <p:sp>
        <p:nvSpPr>
          <p:cNvPr id="3" name="Content Placeholder 2"/>
          <p:cNvSpPr>
            <a:spLocks noGrp="1"/>
          </p:cNvSpPr>
          <p:nvPr>
            <p:ph idx="1"/>
          </p:nvPr>
        </p:nvSpPr>
        <p:spPr>
          <a:xfrm>
            <a:off x="457200" y="1371600"/>
            <a:ext cx="8686800" cy="4525963"/>
          </a:xfrm>
        </p:spPr>
        <p:txBody>
          <a:bodyPr/>
          <a:lstStyle/>
          <a:p>
            <a:pPr eaLnBrk="1" hangingPunct="1">
              <a:buFont typeface="Wingdings 2" pitchFamily="18" charset="2"/>
              <a:buNone/>
            </a:pPr>
            <a:r>
              <a:rPr lang="en-US" sz="2400" b="1" dirty="0" smtClean="0">
                <a:cs typeface="Arial" pitchFamily="34" charset="0"/>
              </a:rPr>
              <a:t>Given </a:t>
            </a:r>
            <a:r>
              <a:rPr lang="en-US" sz="2400" b="1" dirty="0">
                <a:cs typeface="Arial" pitchFamily="34" charset="0"/>
              </a:rPr>
              <a:t>this set of ordered pairs:</a:t>
            </a:r>
          </a:p>
          <a:p>
            <a:pPr eaLnBrk="1" hangingPunct="1">
              <a:buFont typeface="Wingdings 2" pitchFamily="18" charset="2"/>
              <a:buNone/>
            </a:pPr>
            <a:endParaRPr lang="en-US" sz="2400" b="1" dirty="0"/>
          </a:p>
          <a:p>
            <a:pPr eaLnBrk="1" hangingPunct="1">
              <a:buFont typeface="Wingdings 2" pitchFamily="18" charset="2"/>
              <a:buNone/>
            </a:pPr>
            <a:endParaRPr lang="en-US" sz="2400" b="1" dirty="0" smtClean="0"/>
          </a:p>
          <a:p>
            <a:pPr eaLnBrk="1" hangingPunct="1">
              <a:buFont typeface="Wingdings 2" pitchFamily="18" charset="2"/>
              <a:buNone/>
            </a:pPr>
            <a:endParaRPr lang="en-US" sz="2400" b="1" dirty="0"/>
          </a:p>
          <a:p>
            <a:pPr marL="0" eaLnBrk="1" hangingPunct="1">
              <a:buFont typeface="Wingdings 2" pitchFamily="18" charset="2"/>
              <a:buNone/>
            </a:pPr>
            <a:r>
              <a:rPr lang="en-US" sz="2400" b="1" dirty="0">
                <a:cs typeface="Arial" pitchFamily="34" charset="0"/>
              </a:rPr>
              <a:t>a.  Select three points that will create a direct variation relation.</a:t>
            </a:r>
          </a:p>
          <a:p>
            <a:pPr eaLnBrk="1" fontAlgn="auto" hangingPunct="1">
              <a:spcAft>
                <a:spcPts val="0"/>
              </a:spcAft>
              <a:buClr>
                <a:schemeClr val="accent3"/>
              </a:buClr>
              <a:buNone/>
              <a:defRPr/>
            </a:pPr>
            <a:endParaRPr lang="en-US" sz="2400" b="1" dirty="0">
              <a:solidFill>
                <a:srgbClr val="6600FF"/>
              </a:solidFill>
            </a:endParaRPr>
          </a:p>
          <a:p>
            <a:pPr eaLnBrk="1" fontAlgn="auto" hangingPunct="1">
              <a:spcAft>
                <a:spcPts val="0"/>
              </a:spcAft>
              <a:buClr>
                <a:schemeClr val="accent3"/>
              </a:buClr>
              <a:buNone/>
              <a:defRPr/>
            </a:pPr>
            <a:endParaRPr lang="en-US" sz="2400" b="1" dirty="0">
              <a:solidFill>
                <a:srgbClr val="6600FF"/>
              </a:solidFill>
            </a:endParaRPr>
          </a:p>
          <a:p>
            <a:pPr marL="0">
              <a:buNone/>
            </a:pPr>
            <a:r>
              <a:rPr lang="en-US" sz="2400" b="1" dirty="0">
                <a:cs typeface="Arial" pitchFamily="34" charset="0"/>
              </a:rPr>
              <a:t>b.  Select three points that will create an inverse variation relation.</a:t>
            </a:r>
            <a:endParaRPr lang="en-US" sz="2400" b="1" dirty="0">
              <a:solidFill>
                <a:srgbClr val="002060"/>
              </a:solidFill>
              <a:cs typeface="Arial" pitchFamily="34" charset="0"/>
            </a:endParaRPr>
          </a:p>
          <a:p>
            <a:pPr marL="0" indent="0">
              <a:buNone/>
            </a:pPr>
            <a:endParaRPr lang="en-US" sz="2400" dirty="0"/>
          </a:p>
        </p:txBody>
      </p:sp>
      <p:pic>
        <p:nvPicPr>
          <p:cNvPr id="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8192" y="2209800"/>
            <a:ext cx="8024815" cy="381000"/>
          </a:xfrm>
          <a:prstGeom prst="rect">
            <a:avLst/>
          </a:prstGeom>
          <a:noFill/>
        </p:spPr>
      </p:pic>
    </p:spTree>
    <p:custDataLst>
      <p:tags r:id="rId1"/>
    </p:custDataLst>
    <p:extLst>
      <p:ext uri="{BB962C8B-B14F-4D97-AF65-F5344CB8AC3E}">
        <p14:creationId xmlns:p14="http://schemas.microsoft.com/office/powerpoint/2010/main" val="1733567830"/>
      </p:ext>
    </p:extLst>
  </p:cSld>
  <p:clrMapOvr>
    <a:masterClrMapping/>
  </p:clrMapOvr>
  <mc:AlternateContent xmlns:mc="http://schemas.openxmlformats.org/markup-compatibility/2006" xmlns:p14="http://schemas.microsoft.com/office/powerpoint/2010/main">
    <mc:Choice Requires="p14">
      <p:transition spd="slow" p14:dur="2000" advTm="33337"/>
    </mc:Choice>
    <mc:Fallback xmlns="">
      <p:transition spd="slow" advTm="33337"/>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r>
              <a:rPr lang="en-US" sz="2400" b="1" dirty="0" smtClean="0"/>
              <a:t>Identify the equations that represent a direct variation</a:t>
            </a:r>
            <a:r>
              <a:rPr lang="en-US" sz="2000" b="1" dirty="0" smtClean="0"/>
              <a:t>.</a:t>
            </a:r>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22049" y="-1905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A.8</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873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873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8736"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3309"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83756" y="3913797"/>
            <a:ext cx="1000125" cy="432486"/>
          </a:xfrm>
          <a:prstGeom prst="rect">
            <a:avLst/>
          </a:prstGeom>
          <a:noFill/>
        </p:spPr>
      </p:pic>
      <p:pic>
        <p:nvPicPr>
          <p:cNvPr id="183308"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83756" y="2633027"/>
            <a:ext cx="1671638" cy="457200"/>
          </a:xfrm>
          <a:prstGeom prst="rect">
            <a:avLst/>
          </a:prstGeom>
          <a:noFill/>
        </p:spPr>
      </p:pic>
      <p:pic>
        <p:nvPicPr>
          <p:cNvPr id="18330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62000" y="2619375"/>
            <a:ext cx="1596838" cy="476250"/>
          </a:xfrm>
          <a:prstGeom prst="rect">
            <a:avLst/>
          </a:prstGeom>
          <a:noFill/>
        </p:spPr>
      </p:pic>
      <p:pic>
        <p:nvPicPr>
          <p:cNvPr id="183306"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997568" y="3945267"/>
            <a:ext cx="1441151" cy="401016"/>
          </a:xfrm>
          <a:prstGeom prst="rect">
            <a:avLst/>
          </a:prstGeom>
          <a:noFill/>
        </p:spPr>
      </p:pic>
      <p:pic>
        <p:nvPicPr>
          <p:cNvPr id="183305" name="Picture 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0" y="3814762"/>
            <a:ext cx="778422" cy="752475"/>
          </a:xfrm>
          <a:prstGeom prst="rect">
            <a:avLst/>
          </a:prstGeom>
          <a:noFill/>
        </p:spPr>
      </p:pic>
      <p:pic>
        <p:nvPicPr>
          <p:cNvPr id="183303" name="Picture 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997568" y="2472105"/>
            <a:ext cx="1092013" cy="719736"/>
          </a:xfrm>
          <a:prstGeom prst="rect">
            <a:avLst/>
          </a:prstGeom>
          <a:noFill/>
        </p:spPr>
      </p:pic>
      <p:pic>
        <p:nvPicPr>
          <p:cNvPr id="183302" name="Picture 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61999" y="5111560"/>
            <a:ext cx="1441695" cy="755840"/>
          </a:xfrm>
          <a:prstGeom prst="rect">
            <a:avLst/>
          </a:prstGeom>
          <a:noFill/>
        </p:spPr>
      </p:pic>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3320" name="Picture 2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276600" y="5257800"/>
            <a:ext cx="1617023" cy="442263"/>
          </a:xfrm>
          <a:prstGeom prst="rect">
            <a:avLst/>
          </a:prstGeom>
          <a:noFill/>
        </p:spPr>
      </p:pic>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37</a:t>
            </a:r>
            <a:endParaRPr lang="en-US" sz="1000" dirty="0">
              <a:latin typeface="+mn-lt"/>
            </a:endParaRPr>
          </a:p>
        </p:txBody>
      </p:sp>
    </p:spTree>
    <p:custDataLst>
      <p:tags r:id="rId2"/>
    </p:custDataLst>
    <p:extLst>
      <p:ext uri="{BB962C8B-B14F-4D97-AF65-F5344CB8AC3E}">
        <p14:creationId xmlns:p14="http://schemas.microsoft.com/office/powerpoint/2010/main" val="240134356"/>
      </p:ext>
    </p:extLst>
  </p:cSld>
  <p:clrMapOvr>
    <a:masterClrMapping/>
  </p:clrMapOvr>
  <mc:AlternateContent xmlns:mc="http://schemas.openxmlformats.org/markup-compatibility/2006" xmlns:p14="http://schemas.microsoft.com/office/powerpoint/2010/main">
    <mc:Choice Requires="p14">
      <p:transition spd="slow" p14:dur="2000" advTm="21155"/>
    </mc:Choice>
    <mc:Fallback xmlns="">
      <p:transition spd="slow" advTm="21155"/>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099566"/>
            <a:ext cx="8229600" cy="4525963"/>
          </a:xfrm>
        </p:spPr>
        <p:txBody>
          <a:bodyPr/>
          <a:lstStyle/>
          <a:p>
            <a:pPr marL="0" eaLnBrk="1" hangingPunct="1">
              <a:buFont typeface="Wingdings 2" pitchFamily="18" charset="2"/>
              <a:buNone/>
            </a:pPr>
            <a:r>
              <a:rPr lang="en-US" sz="2400" b="1" dirty="0" smtClean="0"/>
              <a:t>Identify the graph of a direct variation.</a:t>
            </a:r>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3810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A.8</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9755"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9756"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39757"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714375" y="1981200"/>
            <a:ext cx="2743200" cy="1858963"/>
            <a:chOff x="1219200" y="2514600"/>
            <a:chExt cx="2286000" cy="1509713"/>
          </a:xfrm>
        </p:grpSpPr>
        <p:pic>
          <p:nvPicPr>
            <p:cNvPr id="188425" name="Picture 9"/>
            <p:cNvPicPr>
              <a:picLocks noChangeAspect="1" noChangeArrowheads="1"/>
            </p:cNvPicPr>
            <p:nvPr/>
          </p:nvPicPr>
          <p:blipFill>
            <a:blip r:embed="rId9" cstate="print"/>
            <a:srcRect/>
            <a:stretch>
              <a:fillRect/>
            </a:stretch>
          </p:blipFill>
          <p:spPr bwMode="auto">
            <a:xfrm>
              <a:off x="1219200" y="2514600"/>
              <a:ext cx="2286000" cy="1509713"/>
            </a:xfrm>
            <a:prstGeom prst="rect">
              <a:avLst/>
            </a:prstGeom>
            <a:noFill/>
            <a:ln w="25400">
              <a:solidFill>
                <a:schemeClr val="tx1"/>
              </a:solidFill>
              <a:miter lim="800000"/>
              <a:headEnd/>
              <a:tailEnd/>
            </a:ln>
          </p:spPr>
        </p:pic>
        <p:sp>
          <p:nvSpPr>
            <p:cNvPr id="6" name="TextBox 5"/>
            <p:cNvSpPr txBox="1"/>
            <p:nvPr/>
          </p:nvSpPr>
          <p:spPr>
            <a:xfrm>
              <a:off x="1238250" y="3635931"/>
              <a:ext cx="533400" cy="369332"/>
            </a:xfrm>
            <a:prstGeom prst="rect">
              <a:avLst/>
            </a:prstGeom>
            <a:solidFill>
              <a:schemeClr val="bg1"/>
            </a:solidFill>
          </p:spPr>
          <p:txBody>
            <a:bodyPr wrap="square" rtlCol="0">
              <a:spAutoFit/>
            </a:bodyPr>
            <a:lstStyle/>
            <a:p>
              <a:endParaRPr lang="en-US" dirty="0"/>
            </a:p>
          </p:txBody>
        </p:sp>
      </p:grpSp>
      <p:grpSp>
        <p:nvGrpSpPr>
          <p:cNvPr id="21" name="Group 20"/>
          <p:cNvGrpSpPr/>
          <p:nvPr/>
        </p:nvGrpSpPr>
        <p:grpSpPr>
          <a:xfrm>
            <a:off x="4419600" y="1985962"/>
            <a:ext cx="2743200" cy="1830745"/>
            <a:chOff x="4495800" y="2514600"/>
            <a:chExt cx="2271713" cy="1514475"/>
          </a:xfrm>
        </p:grpSpPr>
        <p:pic>
          <p:nvPicPr>
            <p:cNvPr id="8" name="Picture 7"/>
            <p:cNvPicPr>
              <a:picLocks noChangeAspect="1" noChangeArrowheads="1"/>
            </p:cNvPicPr>
            <p:nvPr/>
          </p:nvPicPr>
          <p:blipFill>
            <a:blip r:embed="rId10" cstate="print"/>
            <a:srcRect/>
            <a:stretch>
              <a:fillRect/>
            </a:stretch>
          </p:blipFill>
          <p:spPr bwMode="auto">
            <a:xfrm>
              <a:off x="4495800" y="2514600"/>
              <a:ext cx="2271713" cy="1514475"/>
            </a:xfrm>
            <a:prstGeom prst="rect">
              <a:avLst/>
            </a:prstGeom>
            <a:noFill/>
            <a:ln w="25400">
              <a:solidFill>
                <a:schemeClr val="tx1"/>
              </a:solidFill>
              <a:miter lim="800000"/>
              <a:headEnd/>
              <a:tailEnd/>
            </a:ln>
          </p:spPr>
        </p:pic>
        <p:sp>
          <p:nvSpPr>
            <p:cNvPr id="20" name="TextBox 19"/>
            <p:cNvSpPr txBox="1"/>
            <p:nvPr/>
          </p:nvSpPr>
          <p:spPr>
            <a:xfrm>
              <a:off x="4505325" y="3631169"/>
              <a:ext cx="609600" cy="369332"/>
            </a:xfrm>
            <a:prstGeom prst="rect">
              <a:avLst/>
            </a:prstGeom>
            <a:solidFill>
              <a:schemeClr val="bg1"/>
            </a:solidFill>
          </p:spPr>
          <p:txBody>
            <a:bodyPr wrap="square" rtlCol="0">
              <a:spAutoFit/>
            </a:bodyPr>
            <a:lstStyle/>
            <a:p>
              <a:endParaRPr lang="en-US" dirty="0"/>
            </a:p>
          </p:txBody>
        </p:sp>
      </p:grpSp>
      <p:grpSp>
        <p:nvGrpSpPr>
          <p:cNvPr id="23" name="Group 22"/>
          <p:cNvGrpSpPr/>
          <p:nvPr/>
        </p:nvGrpSpPr>
        <p:grpSpPr>
          <a:xfrm>
            <a:off x="714375" y="4374027"/>
            <a:ext cx="2743200" cy="1808822"/>
            <a:chOff x="1219200" y="4648200"/>
            <a:chExt cx="2276475" cy="1509713"/>
          </a:xfrm>
        </p:grpSpPr>
        <p:pic>
          <p:nvPicPr>
            <p:cNvPr id="11" name="Picture 8"/>
            <p:cNvPicPr>
              <a:picLocks noChangeAspect="1" noChangeArrowheads="1"/>
            </p:cNvPicPr>
            <p:nvPr/>
          </p:nvPicPr>
          <p:blipFill>
            <a:blip r:embed="rId11" cstate="print"/>
            <a:srcRect/>
            <a:stretch>
              <a:fillRect/>
            </a:stretch>
          </p:blipFill>
          <p:spPr bwMode="auto">
            <a:xfrm>
              <a:off x="1219200" y="4648200"/>
              <a:ext cx="2276475" cy="1509713"/>
            </a:xfrm>
            <a:prstGeom prst="rect">
              <a:avLst/>
            </a:prstGeom>
            <a:noFill/>
            <a:ln w="25400">
              <a:solidFill>
                <a:schemeClr val="tx1"/>
              </a:solidFill>
              <a:miter lim="800000"/>
              <a:headEnd/>
              <a:tailEnd/>
            </a:ln>
          </p:spPr>
        </p:pic>
        <p:sp>
          <p:nvSpPr>
            <p:cNvPr id="22" name="TextBox 21"/>
            <p:cNvSpPr txBox="1"/>
            <p:nvPr/>
          </p:nvSpPr>
          <p:spPr>
            <a:xfrm>
              <a:off x="1247775" y="5768459"/>
              <a:ext cx="838200" cy="369332"/>
            </a:xfrm>
            <a:prstGeom prst="rect">
              <a:avLst/>
            </a:prstGeom>
            <a:solidFill>
              <a:schemeClr val="bg1"/>
            </a:solidFill>
          </p:spPr>
          <p:txBody>
            <a:bodyPr wrap="square" rtlCol="0">
              <a:spAutoFit/>
            </a:bodyPr>
            <a:lstStyle/>
            <a:p>
              <a:endParaRPr lang="en-US" dirty="0"/>
            </a:p>
          </p:txBody>
        </p:sp>
      </p:grpSp>
      <p:grpSp>
        <p:nvGrpSpPr>
          <p:cNvPr id="26" name="Group 25"/>
          <p:cNvGrpSpPr/>
          <p:nvPr/>
        </p:nvGrpSpPr>
        <p:grpSpPr>
          <a:xfrm>
            <a:off x="4419600" y="4355433"/>
            <a:ext cx="2743200" cy="1827416"/>
            <a:chOff x="4495800" y="4648200"/>
            <a:chExt cx="2266950" cy="1509713"/>
          </a:xfrm>
        </p:grpSpPr>
        <p:pic>
          <p:nvPicPr>
            <p:cNvPr id="188426" name="Picture 10"/>
            <p:cNvPicPr>
              <a:picLocks noChangeAspect="1" noChangeArrowheads="1"/>
            </p:cNvPicPr>
            <p:nvPr/>
          </p:nvPicPr>
          <p:blipFill>
            <a:blip r:embed="rId12" cstate="print"/>
            <a:srcRect/>
            <a:stretch>
              <a:fillRect/>
            </a:stretch>
          </p:blipFill>
          <p:spPr bwMode="auto">
            <a:xfrm>
              <a:off x="4495800" y="4648200"/>
              <a:ext cx="2266950" cy="1509713"/>
            </a:xfrm>
            <a:prstGeom prst="rect">
              <a:avLst/>
            </a:prstGeom>
            <a:noFill/>
            <a:ln w="25400">
              <a:solidFill>
                <a:schemeClr val="tx1"/>
              </a:solidFill>
              <a:miter lim="800000"/>
              <a:headEnd/>
              <a:tailEnd/>
            </a:ln>
          </p:spPr>
        </p:pic>
        <p:sp>
          <p:nvSpPr>
            <p:cNvPr id="25" name="TextBox 24"/>
            <p:cNvSpPr txBox="1"/>
            <p:nvPr/>
          </p:nvSpPr>
          <p:spPr>
            <a:xfrm>
              <a:off x="4514850" y="5772150"/>
              <a:ext cx="361950" cy="369332"/>
            </a:xfrm>
            <a:prstGeom prst="rect">
              <a:avLst/>
            </a:prstGeom>
            <a:solidFill>
              <a:schemeClr val="bg1"/>
            </a:solidFill>
          </p:spPr>
          <p:txBody>
            <a:bodyPr wrap="square" rtlCol="0">
              <a:spAutoFit/>
            </a:bodyPr>
            <a:lstStyle/>
            <a:p>
              <a:endParaRPr lang="en-US" dirty="0"/>
            </a:p>
          </p:txBody>
        </p:sp>
      </p:grpSp>
      <p:sp>
        <p:nvSpPr>
          <p:cNvPr id="76" name="TextBox 7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38</a:t>
            </a:r>
            <a:endParaRPr lang="en-US" sz="1000" dirty="0">
              <a:latin typeface="+mn-lt"/>
            </a:endParaRPr>
          </a:p>
        </p:txBody>
      </p:sp>
    </p:spTree>
    <p:custDataLst>
      <p:tags r:id="rId2"/>
    </p:custDataLst>
    <p:extLst>
      <p:ext uri="{BB962C8B-B14F-4D97-AF65-F5344CB8AC3E}">
        <p14:creationId xmlns:p14="http://schemas.microsoft.com/office/powerpoint/2010/main" val="1097627109"/>
      </p:ext>
    </p:extLst>
  </p:cSld>
  <p:clrMapOvr>
    <a:masterClrMapping/>
  </p:clrMapOvr>
  <mc:AlternateContent xmlns:mc="http://schemas.openxmlformats.org/markup-compatibility/2006" xmlns:p14="http://schemas.microsoft.com/office/powerpoint/2010/main">
    <mc:Choice Requires="p14">
      <p:transition spd="slow" p14:dur="2000" advTm="16575"/>
    </mc:Choice>
    <mc:Fallback xmlns="">
      <p:transition spd="slow" advTm="16575"/>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049" y="1371600"/>
            <a:ext cx="8740951" cy="4525963"/>
          </a:xfrm>
        </p:spPr>
        <p:txBody>
          <a:bodyPr/>
          <a:lstStyle/>
          <a:p>
            <a:pPr marL="0" eaLnBrk="1" hangingPunct="1">
              <a:buNone/>
            </a:pPr>
            <a:endParaRPr lang="en-US" sz="2400" dirty="0" smtClean="0"/>
          </a:p>
          <a:p>
            <a:pPr marL="0" eaLnBrk="1" hangingPunct="1">
              <a:buNone/>
            </a:pPr>
            <a:r>
              <a:rPr lang="en-US" sz="2400" b="1" dirty="0" smtClean="0"/>
              <a:t>Create a direct variation using two of the ordered pairs from those shown.</a:t>
            </a:r>
          </a:p>
          <a:p>
            <a:pPr marL="0" eaLnBrk="1" hangingPunct="1">
              <a:buNone/>
            </a:pPr>
            <a:endParaRPr lang="en-US" sz="2400" b="1" dirty="0" smtClean="0"/>
          </a:p>
          <a:p>
            <a:pPr marL="0" eaLnBrk="1" hangingPunct="1">
              <a:buNone/>
            </a:pPr>
            <a:endParaRPr lang="en-US" sz="2400" b="1" dirty="0" smtClean="0"/>
          </a:p>
          <a:p>
            <a:pPr marL="0" eaLnBrk="1" hangingPunct="1">
              <a:buNone/>
            </a:pPr>
            <a:endParaRPr lang="en-US" sz="2400" b="1" dirty="0" smtClean="0"/>
          </a:p>
          <a:p>
            <a:pPr marL="0" eaLnBrk="1" hangingPunct="1">
              <a:buNone/>
            </a:pPr>
            <a:endParaRPr lang="en-US" sz="2400" b="1"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22049" y="0"/>
            <a:ext cx="8839200" cy="1143000"/>
          </a:xfrm>
        </p:spPr>
        <p:txBody>
          <a:bodyPr/>
          <a:lstStyle/>
          <a:p>
            <a:pPr algn="l"/>
            <a:r>
              <a:rPr lang="en-US" sz="3200" b="1" dirty="0" smtClean="0"/>
              <a:t>Practice for SOL A.8</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3388"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3389"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3390"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27</a:t>
            </a:r>
            <a:endParaRPr lang="en-US" sz="1000" dirty="0">
              <a:latin typeface="+mn-lt"/>
            </a:endParaRPr>
          </a:p>
        </p:txBody>
      </p:sp>
      <p:sp>
        <p:nvSpPr>
          <p:cNvPr id="68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30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0" name="Rectangle 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302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5" name="Rectangle 1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302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8" name="Rectangle 2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303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31" name="Rectangle 2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303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34" name="Rectangle 2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3036"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37" name="Rectangle 2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5"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18"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3021"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10"/>
          <p:cNvPicPr>
            <a:picLocks noChangeAspect="1" noChangeArrowheads="1"/>
          </p:cNvPicPr>
          <p:nvPr/>
        </p:nvPicPr>
        <p:blipFill>
          <a:blip r:embed="rId9" cstate="print"/>
          <a:srcRect/>
          <a:stretch>
            <a:fillRect/>
          </a:stretch>
        </p:blipFill>
        <p:spPr bwMode="auto">
          <a:xfrm>
            <a:off x="2590800" y="2707259"/>
            <a:ext cx="3267075" cy="638175"/>
          </a:xfrm>
          <a:prstGeom prst="rect">
            <a:avLst/>
          </a:prstGeom>
          <a:noFill/>
          <a:ln w="9525">
            <a:noFill/>
            <a:miter lim="800000"/>
            <a:headEnd/>
            <a:tailEnd/>
          </a:ln>
        </p:spPr>
      </p:pic>
      <p:sp>
        <p:nvSpPr>
          <p:cNvPr id="683209" name="Rectangle 20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3208" name="Picture 20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39799" y="4240498"/>
            <a:ext cx="5505450" cy="381000"/>
          </a:xfrm>
          <a:prstGeom prst="rect">
            <a:avLst/>
          </a:prstGeom>
          <a:noFill/>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56178"/>
    </mc:Choice>
    <mc:Fallback xmlns="">
      <p:transition spd="slow" advTm="5617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839200" cy="1143000"/>
          </a:xfrm>
        </p:spPr>
        <p:txBody>
          <a:bodyPr/>
          <a:lstStyle/>
          <a:p>
            <a:r>
              <a:rPr lang="en-US" sz="3200" b="1" dirty="0" smtClean="0">
                <a:solidFill>
                  <a:srgbClr val="3E009A"/>
                </a:solidFill>
              </a:rPr>
              <a:t>Suggested Practice for SOL A.2</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304800" y="1343024"/>
            <a:ext cx="8229600" cy="4525963"/>
          </a:xfrm>
        </p:spPr>
        <p:txBody>
          <a:bodyPr/>
          <a:lstStyle/>
          <a:p>
            <a:pPr eaLnBrk="1" hangingPunct="1">
              <a:buFont typeface="Wingdings 2" pitchFamily="18" charset="2"/>
              <a:buNone/>
              <a:defRPr/>
            </a:pPr>
            <a:endParaRPr lang="en-US" sz="2000" dirty="0" smtClean="0">
              <a:solidFill>
                <a:srgbClr val="6600FF"/>
              </a:solidFill>
            </a:endParaRPr>
          </a:p>
          <a:p>
            <a:pPr eaLnBrk="1" hangingPunct="1">
              <a:buFont typeface="Wingdings 2" pitchFamily="18" charset="2"/>
              <a:buNone/>
              <a:defRPr/>
            </a:pPr>
            <a:r>
              <a:rPr lang="en-US" sz="2400" b="1" dirty="0" smtClean="0"/>
              <a:t>Find the quotient:</a:t>
            </a:r>
          </a:p>
          <a:p>
            <a:pPr eaLnBrk="1" hangingPunct="1">
              <a:buFont typeface="Wingdings 2" pitchFamily="18" charset="2"/>
              <a:buNone/>
              <a:defRPr/>
            </a:pPr>
            <a:endParaRPr lang="en-US" sz="2400" b="1" dirty="0" smtClean="0"/>
          </a:p>
          <a:p>
            <a:pPr eaLnBrk="1" hangingPunct="1">
              <a:buFont typeface="Wingdings 2" pitchFamily="18" charset="2"/>
              <a:buNone/>
              <a:defRPr/>
            </a:pPr>
            <a:r>
              <a:rPr lang="en-US" sz="2400" b="1" dirty="0" smtClean="0"/>
              <a:t>a)</a:t>
            </a:r>
          </a:p>
          <a:p>
            <a:pPr eaLnBrk="1" hangingPunct="1">
              <a:buFont typeface="Wingdings 2" pitchFamily="18" charset="2"/>
              <a:buNone/>
              <a:defRPr/>
            </a:pPr>
            <a:endParaRPr lang="en-US" sz="2400" dirty="0" smtClean="0"/>
          </a:p>
          <a:p>
            <a:pPr eaLnBrk="1" hangingPunct="1">
              <a:buFont typeface="Wingdings 2" pitchFamily="18" charset="2"/>
              <a:buNone/>
              <a:defRPr/>
            </a:pPr>
            <a:endParaRPr lang="en-US" sz="2400" dirty="0" smtClean="0"/>
          </a:p>
          <a:p>
            <a:pPr eaLnBrk="1" hangingPunct="1">
              <a:buFont typeface="Wingdings 2" pitchFamily="18" charset="2"/>
              <a:buNone/>
              <a:defRPr/>
            </a:pPr>
            <a:r>
              <a:rPr lang="en-US" sz="2400" b="1" dirty="0" smtClean="0"/>
              <a:t>b)</a:t>
            </a:r>
          </a:p>
          <a:p>
            <a:pPr eaLnBrk="1" hangingPunct="1">
              <a:buFont typeface="Wingdings 2" pitchFamily="18" charset="2"/>
              <a:buNone/>
              <a:defRPr/>
            </a:pPr>
            <a:endParaRPr lang="en-US" sz="2400" dirty="0" smtClean="0"/>
          </a:p>
          <a:p>
            <a:pPr eaLnBrk="1" hangingPunct="1">
              <a:buFont typeface="Wingdings 2" pitchFamily="18" charset="2"/>
              <a:buNone/>
              <a:defRPr/>
            </a:pPr>
            <a:r>
              <a:rPr lang="en-US" sz="2400" b="1" dirty="0" smtClean="0"/>
              <a:t>Simplify:</a:t>
            </a:r>
          </a:p>
          <a:p>
            <a:pPr eaLnBrk="1" hangingPunct="1">
              <a:buFont typeface="Wingdings 2" pitchFamily="18" charset="2"/>
              <a:buNone/>
              <a:defRPr/>
            </a:pPr>
            <a:r>
              <a:rPr lang="en-US" sz="2400" b="1" dirty="0" smtClean="0"/>
              <a:t>c)</a:t>
            </a:r>
            <a:r>
              <a:rPr lang="en-US" sz="2400" dirty="0" smtClean="0"/>
              <a:t>			               </a:t>
            </a:r>
            <a:r>
              <a:rPr lang="en-US" sz="2400" b="1" dirty="0" smtClean="0"/>
              <a:t> d)</a:t>
            </a:r>
            <a:r>
              <a:rPr lang="en-US" sz="2400" dirty="0" smtClean="0"/>
              <a:t>		</a:t>
            </a:r>
            <a:r>
              <a:rPr lang="en-US" sz="2400" b="1" dirty="0" smtClean="0"/>
              <a:t>       e)</a:t>
            </a:r>
          </a:p>
          <a:p>
            <a:pPr eaLnBrk="1" hangingPunct="1">
              <a:buFont typeface="Wingdings 2" pitchFamily="18" charset="2"/>
              <a:buNone/>
              <a:defRPr/>
            </a:pPr>
            <a:endParaRPr lang="en-US" sz="2400" dirty="0" smtClean="0"/>
          </a:p>
          <a:p>
            <a:pPr eaLnBrk="1" hangingPunct="1">
              <a:buFont typeface="Wingdings 2" pitchFamily="18" charset="2"/>
              <a:buNone/>
              <a:defRPr/>
            </a:pPr>
            <a:endParaRPr lang="en-US" sz="2000" dirty="0" smtClean="0"/>
          </a:p>
          <a:p>
            <a:pPr eaLnBrk="1" hangingPunct="1">
              <a:buFont typeface="Wingdings 2" pitchFamily="18" charset="2"/>
              <a:buNone/>
              <a:defRPr/>
            </a:pPr>
            <a:endParaRPr lang="en-US" sz="2000" dirty="0" smtClean="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460463"/>
            <a:ext cx="1905000" cy="863417"/>
          </a:xfrm>
          <a:prstGeom prst="rect">
            <a:avLst/>
          </a:prstGeom>
          <a:noFill/>
        </p:spPr>
      </p:pic>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6"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5333999"/>
            <a:ext cx="1828800" cy="397565"/>
          </a:xfrm>
          <a:prstGeom prst="rect">
            <a:avLst/>
          </a:prstGeom>
          <a:noFill/>
        </p:spPr>
      </p:pic>
      <p:sp>
        <p:nvSpPr>
          <p:cNvPr id="34828" name="Rectangle 12"/>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32" name="Picture 1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257800"/>
            <a:ext cx="1524000" cy="917098"/>
          </a:xfrm>
          <a:prstGeom prst="rect">
            <a:avLst/>
          </a:prstGeom>
          <a:noFill/>
        </p:spPr>
      </p:pic>
      <p:sp>
        <p:nvSpPr>
          <p:cNvPr id="34834" name="Rectangle 18"/>
          <p:cNvSpPr>
            <a:spLocks noChangeArrowheads="1"/>
          </p:cNvSpPr>
          <p:nvPr/>
        </p:nvSpPr>
        <p:spPr bwMode="auto">
          <a:xfrm>
            <a:off x="0" y="1104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7" name="Rectangle 21"/>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0" name="Rectangle 2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4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3" name="Rectangle 2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1"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5333999"/>
            <a:ext cx="1066800" cy="780585"/>
          </a:xfrm>
          <a:prstGeom prst="rect">
            <a:avLst/>
          </a:prstGeom>
          <a:noFill/>
        </p:spPr>
      </p:pic>
      <p:sp>
        <p:nvSpPr>
          <p:cNvPr id="46083" name="Rectangle 3"/>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60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6" name="Rectangle 6"/>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60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9" name="Rectangle 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3910632"/>
            <a:ext cx="2743200" cy="457201"/>
          </a:xfrm>
          <a:prstGeom prst="rect">
            <a:avLst/>
          </a:prstGeom>
          <a:noFill/>
        </p:spPr>
      </p:pic>
      <p:sp>
        <p:nvSpPr>
          <p:cNvPr id="49155" name="Rectangle 3"/>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8"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310122104"/>
      </p:ext>
    </p:extLst>
  </p:cSld>
  <p:clrMapOvr>
    <a:masterClrMapping/>
  </p:clrMapOvr>
  <mc:AlternateContent xmlns:mc="http://schemas.openxmlformats.org/markup-compatibility/2006" xmlns:p14="http://schemas.microsoft.com/office/powerpoint/2010/main">
    <mc:Choice Requires="p14">
      <p:transition spd="slow" p14:dur="2000" advTm="46990"/>
    </mc:Choice>
    <mc:Fallback xmlns="">
      <p:transition spd="slow" advTm="4699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2575220" y="2772486"/>
            <a:ext cx="3651912" cy="3774744"/>
            <a:chOff x="2590800" y="3007056"/>
            <a:chExt cx="3651912" cy="3774744"/>
          </a:xfrm>
        </p:grpSpPr>
        <p:pic>
          <p:nvPicPr>
            <p:cNvPr id="358406" name="Picture 6"/>
            <p:cNvPicPr>
              <a:picLocks noChangeAspect="1" noChangeArrowheads="1"/>
            </p:cNvPicPr>
            <p:nvPr/>
          </p:nvPicPr>
          <p:blipFill>
            <a:blip r:embed="rId5" cstate="print"/>
            <a:srcRect/>
            <a:stretch>
              <a:fillRect/>
            </a:stretch>
          </p:blipFill>
          <p:spPr bwMode="auto">
            <a:xfrm>
              <a:off x="2590800" y="3258502"/>
              <a:ext cx="3471863" cy="3523298"/>
            </a:xfrm>
            <a:prstGeom prst="rect">
              <a:avLst/>
            </a:prstGeom>
            <a:noFill/>
            <a:ln w="9525">
              <a:noFill/>
              <a:miter lim="800000"/>
              <a:headEnd/>
              <a:tailEnd/>
            </a:ln>
          </p:spPr>
        </p:pic>
        <p:sp>
          <p:nvSpPr>
            <p:cNvPr id="70" name="TextBox 69"/>
            <p:cNvSpPr txBox="1"/>
            <p:nvPr/>
          </p:nvSpPr>
          <p:spPr>
            <a:xfrm>
              <a:off x="5937912" y="4800600"/>
              <a:ext cx="30480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x</a:t>
              </a:r>
              <a:endParaRPr lang="en-US" b="1" i="1" dirty="0">
                <a:latin typeface="Times New Roman" pitchFamily="18" charset="0"/>
                <a:cs typeface="Times New Roman" pitchFamily="18" charset="0"/>
              </a:endParaRPr>
            </a:p>
          </p:txBody>
        </p:sp>
        <p:sp>
          <p:nvSpPr>
            <p:cNvPr id="71" name="TextBox 70"/>
            <p:cNvSpPr txBox="1"/>
            <p:nvPr/>
          </p:nvSpPr>
          <p:spPr>
            <a:xfrm>
              <a:off x="4231944" y="3007056"/>
              <a:ext cx="30480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y</a:t>
              </a:r>
              <a:endParaRPr lang="en-US" b="1" i="1" dirty="0">
                <a:latin typeface="Times New Roman" pitchFamily="18" charset="0"/>
                <a:cs typeface="Times New Roman" pitchFamily="18" charset="0"/>
              </a:endParaRPr>
            </a:p>
          </p:txBody>
        </p:sp>
      </p:grpSp>
      <p:sp>
        <p:nvSpPr>
          <p:cNvPr id="13" name="Content Placeholder 12"/>
          <p:cNvSpPr>
            <a:spLocks noGrp="1"/>
          </p:cNvSpPr>
          <p:nvPr>
            <p:ph idx="1"/>
          </p:nvPr>
        </p:nvSpPr>
        <p:spPr>
          <a:xfrm>
            <a:off x="233036" y="1497594"/>
            <a:ext cx="8229600" cy="4525963"/>
          </a:xfrm>
        </p:spPr>
        <p:txBody>
          <a:bodyPr/>
          <a:lstStyle/>
          <a:p>
            <a:pPr marL="0" eaLnBrk="1" hangingPunct="1">
              <a:buFont typeface="Wingdings 2" pitchFamily="18" charset="2"/>
              <a:buNone/>
            </a:pPr>
            <a:r>
              <a:rPr lang="en-US" sz="2400" b="1" dirty="0" smtClean="0"/>
              <a:t>Point A lies on the graph of a direct variation.  Identify two other points with integral coordinates that lie on the graph of the direct variation.</a:t>
            </a:r>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22049" y="-37946"/>
            <a:ext cx="8839200" cy="1143000"/>
          </a:xfrm>
        </p:spPr>
        <p:txBody>
          <a:bodyPr/>
          <a:lstStyle/>
          <a:p>
            <a:pPr algn="l"/>
            <a:r>
              <a:rPr lang="en-US" sz="3200" b="1" smtClean="0"/>
              <a:t>Practice </a:t>
            </a:r>
            <a:r>
              <a:rPr lang="en-US" sz="3200" b="1" dirty="0" smtClean="0"/>
              <a:t>for SOL A.8</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780" name="Equation" r:id="rId6" imgW="114151" imgH="215619" progId="Equation.3">
                  <p:embed/>
                </p:oleObj>
              </mc:Choice>
              <mc:Fallback>
                <p:oleObj name="Equation" r:id="rId6" imgW="114151" imgH="215619" progId="Equation.3">
                  <p:embed/>
                  <p:pic>
                    <p:nvPicPr>
                      <p:cNvPr id="0"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781" name="Equation" r:id="rId8" imgW="114151" imgH="215619" progId="Equation.3">
                  <p:embed/>
                </p:oleObj>
              </mc:Choice>
              <mc:Fallback>
                <p:oleObj name="Equation" r:id="rId8" imgW="114151" imgH="215619" progId="Equation.3">
                  <p:embed/>
                  <p:pic>
                    <p:nvPicPr>
                      <p:cNvPr id="0" name="Picture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782" name="Equation" r:id="rId9" imgW="114151" imgH="215619" progId="Equation.3">
                  <p:embed/>
                </p:oleObj>
              </mc:Choice>
              <mc:Fallback>
                <p:oleObj name="Equation" r:id="rId9" imgW="114151" imgH="215619" progId="Equation.3">
                  <p:embed/>
                  <p:pic>
                    <p:nvPicPr>
                      <p:cNvPr id="0" name="Picture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Box 73"/>
          <p:cNvSpPr txBox="1"/>
          <p:nvPr/>
        </p:nvSpPr>
        <p:spPr>
          <a:xfrm>
            <a:off x="457200" y="6400800"/>
            <a:ext cx="609600" cy="246221"/>
          </a:xfrm>
          <a:prstGeom prst="rect">
            <a:avLst/>
          </a:prstGeom>
          <a:noFill/>
        </p:spPr>
        <p:txBody>
          <a:bodyPr wrap="square" rtlCol="0">
            <a:spAutoFit/>
          </a:bodyPr>
          <a:lstStyle/>
          <a:p>
            <a:r>
              <a:rPr lang="en-US" sz="1000" dirty="0" smtClean="0">
                <a:latin typeface="+mn-lt"/>
              </a:rPr>
              <a:t>28</a:t>
            </a:r>
            <a:endParaRPr lang="en-US" sz="1000" dirty="0">
              <a:latin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2833"/>
    </mc:Choice>
    <mc:Fallback xmlns="">
      <p:transition spd="slow" advTm="32833"/>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371600"/>
            <a:ext cx="8229600" cy="4754563"/>
          </a:xfrm>
        </p:spPr>
        <p:txBody>
          <a:bodyPr/>
          <a:lstStyle/>
          <a:p>
            <a:pPr marL="0" eaLnBrk="1" hangingPunct="1">
              <a:buFont typeface="Wingdings 2" pitchFamily="18" charset="2"/>
              <a:buNone/>
            </a:pPr>
            <a:r>
              <a:rPr lang="en-US" sz="2400" b="1" dirty="0" smtClean="0"/>
              <a:t>Identify the graph that represents a direct variation.</a:t>
            </a:r>
          </a:p>
          <a:p>
            <a:pPr marL="0" eaLnBrk="1" hangingPunct="1">
              <a:buNone/>
            </a:pPr>
            <a:endParaRPr lang="en-US" sz="2400" dirty="0" smtClean="0"/>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20360" y="0"/>
            <a:ext cx="8839200" cy="1143000"/>
          </a:xfrm>
        </p:spPr>
        <p:txBody>
          <a:bodyPr/>
          <a:lstStyle/>
          <a:p>
            <a:pPr algn="l"/>
            <a:r>
              <a:rPr lang="en-US" sz="3200" b="1" smtClean="0"/>
              <a:t>Practice </a:t>
            </a:r>
            <a:r>
              <a:rPr lang="en-US" sz="3200" b="1" dirty="0" smtClean="0"/>
              <a:t>for SOL A.8</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8898" name="Equation" r:id="rId5" imgW="114151" imgH="215619" progId="Equation.3">
                  <p:embed/>
                </p:oleObj>
              </mc:Choice>
              <mc:Fallback>
                <p:oleObj name="Equation" r:id="rId5" imgW="114151" imgH="215619" progId="Equation.3">
                  <p:embed/>
                  <p:pic>
                    <p:nvPicPr>
                      <p:cNvPr id="0" name="Picture 3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8899" name="Equation" r:id="rId7" imgW="114151" imgH="215619" progId="Equation.3">
                  <p:embed/>
                </p:oleObj>
              </mc:Choice>
              <mc:Fallback>
                <p:oleObj name="Equation" r:id="rId7" imgW="114151" imgH="215619" progId="Equation.3">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8900" name="Equation" r:id="rId8" imgW="114151" imgH="215619" progId="Equation.3">
                  <p:embed/>
                </p:oleObj>
              </mc:Choice>
              <mc:Fallback>
                <p:oleObj name="Equation" r:id="rId8" imgW="114151" imgH="215619" progId="Equation.3">
                  <p:embed/>
                  <p:pic>
                    <p:nvPicPr>
                      <p:cNvPr id="0" name="Picture 3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8527" name="Picture 111"/>
          <p:cNvPicPr>
            <a:picLocks noChangeAspect="1" noChangeArrowheads="1"/>
          </p:cNvPicPr>
          <p:nvPr/>
        </p:nvPicPr>
        <p:blipFill>
          <a:blip r:embed="rId9" cstate="print"/>
          <a:srcRect/>
          <a:stretch>
            <a:fillRect/>
          </a:stretch>
        </p:blipFill>
        <p:spPr bwMode="auto">
          <a:xfrm>
            <a:off x="4454856" y="1905000"/>
            <a:ext cx="3446145" cy="2331720"/>
          </a:xfrm>
          <a:prstGeom prst="rect">
            <a:avLst/>
          </a:prstGeom>
          <a:noFill/>
          <a:ln w="9525">
            <a:noFill/>
            <a:miter lim="800000"/>
            <a:headEnd/>
            <a:tailEnd/>
          </a:ln>
        </p:spPr>
      </p:pic>
      <p:pic>
        <p:nvPicPr>
          <p:cNvPr id="188528" name="Picture 112"/>
          <p:cNvPicPr>
            <a:picLocks noChangeAspect="1" noChangeArrowheads="1"/>
          </p:cNvPicPr>
          <p:nvPr/>
        </p:nvPicPr>
        <p:blipFill>
          <a:blip r:embed="rId10" cstate="print"/>
          <a:srcRect/>
          <a:stretch>
            <a:fillRect/>
          </a:stretch>
        </p:blipFill>
        <p:spPr bwMode="auto">
          <a:xfrm>
            <a:off x="609599" y="1905000"/>
            <a:ext cx="3351848" cy="2297430"/>
          </a:xfrm>
          <a:prstGeom prst="rect">
            <a:avLst/>
          </a:prstGeom>
          <a:noFill/>
          <a:ln w="9525">
            <a:noFill/>
            <a:miter lim="800000"/>
            <a:headEnd/>
            <a:tailEnd/>
          </a:ln>
        </p:spPr>
      </p:pic>
      <p:pic>
        <p:nvPicPr>
          <p:cNvPr id="188530" name="Picture 114"/>
          <p:cNvPicPr>
            <a:picLocks noChangeAspect="1" noChangeArrowheads="1"/>
          </p:cNvPicPr>
          <p:nvPr/>
        </p:nvPicPr>
        <p:blipFill>
          <a:blip r:embed="rId11" cstate="print"/>
          <a:srcRect/>
          <a:stretch>
            <a:fillRect/>
          </a:stretch>
        </p:blipFill>
        <p:spPr bwMode="auto">
          <a:xfrm>
            <a:off x="609600" y="4179143"/>
            <a:ext cx="3368993" cy="2348865"/>
          </a:xfrm>
          <a:prstGeom prst="rect">
            <a:avLst/>
          </a:prstGeom>
          <a:noFill/>
          <a:ln w="9525">
            <a:noFill/>
            <a:miter lim="800000"/>
            <a:headEnd/>
            <a:tailEnd/>
          </a:ln>
        </p:spPr>
      </p:pic>
      <p:pic>
        <p:nvPicPr>
          <p:cNvPr id="188524" name="Picture 108"/>
          <p:cNvPicPr>
            <a:picLocks noChangeAspect="1" noChangeArrowheads="1"/>
          </p:cNvPicPr>
          <p:nvPr/>
        </p:nvPicPr>
        <p:blipFill>
          <a:blip r:embed="rId12" cstate="print"/>
          <a:srcRect/>
          <a:stretch>
            <a:fillRect/>
          </a:stretch>
        </p:blipFill>
        <p:spPr bwMode="auto">
          <a:xfrm>
            <a:off x="4495800" y="4253552"/>
            <a:ext cx="3380423" cy="2326958"/>
          </a:xfrm>
          <a:prstGeom prst="rect">
            <a:avLst/>
          </a:prstGeom>
          <a:noFill/>
          <a:ln w="9525">
            <a:noFill/>
            <a:miter lim="800000"/>
            <a:headEnd/>
            <a:tailEnd/>
          </a:ln>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20164"/>
    </mc:Choice>
    <mc:Fallback xmlns="">
      <p:transition spd="slow" advTm="20164"/>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600200"/>
            <a:ext cx="8229600" cy="4525963"/>
          </a:xfrm>
        </p:spPr>
        <p:txBody>
          <a:bodyPr/>
          <a:lstStyle/>
          <a:p>
            <a:pPr marL="0" eaLnBrk="1" hangingPunct="1">
              <a:buFont typeface="Wingdings 2" pitchFamily="18" charset="2"/>
              <a:buNone/>
            </a:pPr>
            <a:endParaRPr lang="en-US" sz="2000" b="1" dirty="0" smtClean="0"/>
          </a:p>
          <a:p>
            <a:pPr marL="0" eaLnBrk="1" hangingPunct="1">
              <a:buNone/>
            </a:pPr>
            <a:endParaRPr lang="en-US" sz="2400" dirty="0" smtClean="0"/>
          </a:p>
          <a:p>
            <a:pPr marL="0" eaLnBrk="1" hangingPunct="1">
              <a:buFont typeface="Wingdings 2" pitchFamily="18" charset="2"/>
              <a:buNone/>
            </a:pPr>
            <a:r>
              <a:rPr lang="en-US" sz="2400" b="1" dirty="0" smtClean="0">
                <a:solidFill>
                  <a:srgbClr val="6600FF"/>
                </a:solidFill>
              </a:rPr>
              <a:t>  </a:t>
            </a:r>
          </a:p>
        </p:txBody>
      </p:sp>
      <p:sp>
        <p:nvSpPr>
          <p:cNvPr id="7" name="Title 6"/>
          <p:cNvSpPr>
            <a:spLocks noGrp="1"/>
          </p:cNvSpPr>
          <p:nvPr>
            <p:ph type="title"/>
          </p:nvPr>
        </p:nvSpPr>
        <p:spPr>
          <a:xfrm>
            <a:off x="0" y="-16031"/>
            <a:ext cx="8839200" cy="1143000"/>
          </a:xfrm>
        </p:spPr>
        <p:txBody>
          <a:bodyPr/>
          <a:lstStyle/>
          <a:p>
            <a:pPr algn="l"/>
            <a:r>
              <a:rPr lang="en-US" sz="3200" b="1" dirty="0" smtClean="0"/>
              <a:t>Practice for SOL A.8</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93980"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93981"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93982"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11"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2" name="Rectangle 16"/>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3" name="Rectangle 17"/>
          <p:cNvSpPr>
            <a:spLocks noChangeArrowheads="1"/>
          </p:cNvSpPr>
          <p:nvPr/>
        </p:nvSpPr>
        <p:spPr bwMode="auto">
          <a:xfrm>
            <a:off x="0" y="230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Rectangle 18"/>
          <p:cNvSpPr>
            <a:spLocks noChangeArrowheads="1"/>
          </p:cNvSpPr>
          <p:nvPr/>
        </p:nvSpPr>
        <p:spPr bwMode="auto">
          <a:xfrm>
            <a:off x="0" y="3067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32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22" name="Rectangle 2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Box 73"/>
          <p:cNvSpPr txBox="1"/>
          <p:nvPr/>
        </p:nvSpPr>
        <p:spPr>
          <a:xfrm>
            <a:off x="457200" y="6469808"/>
            <a:ext cx="609600" cy="246221"/>
          </a:xfrm>
          <a:prstGeom prst="rect">
            <a:avLst/>
          </a:prstGeom>
          <a:noFill/>
        </p:spPr>
        <p:txBody>
          <a:bodyPr wrap="square" rtlCol="0">
            <a:spAutoFit/>
          </a:bodyPr>
          <a:lstStyle/>
          <a:p>
            <a:r>
              <a:rPr lang="en-US" sz="1000" dirty="0" smtClean="0">
                <a:latin typeface="+mn-lt"/>
              </a:rPr>
              <a:t>30</a:t>
            </a:r>
            <a:endParaRPr lang="en-US" sz="1000" dirty="0">
              <a:latin typeface="+mn-lt"/>
            </a:endParaRPr>
          </a:p>
        </p:txBody>
      </p:sp>
      <p:sp>
        <p:nvSpPr>
          <p:cNvPr id="62" name="TextBox 61"/>
          <p:cNvSpPr txBox="1"/>
          <p:nvPr/>
        </p:nvSpPr>
        <p:spPr>
          <a:xfrm>
            <a:off x="228600" y="1288588"/>
            <a:ext cx="8153400" cy="4278094"/>
          </a:xfrm>
          <a:prstGeom prst="rect">
            <a:avLst/>
          </a:prstGeom>
          <a:noFill/>
        </p:spPr>
        <p:txBody>
          <a:bodyPr wrap="square" rtlCol="0">
            <a:spAutoFit/>
          </a:bodyPr>
          <a:lstStyle/>
          <a:p>
            <a:pPr marL="0" lvl="1"/>
            <a:r>
              <a:rPr lang="en-US" sz="2400" b="1" dirty="0" smtClean="0">
                <a:latin typeface="+mn-lt"/>
              </a:rPr>
              <a:t>The number of days, </a:t>
            </a:r>
            <a:r>
              <a:rPr lang="en-US" sz="2400" b="1" i="1" dirty="0" smtClean="0">
                <a:latin typeface="Times New Roman" pitchFamily="18" charset="0"/>
                <a:cs typeface="Times New Roman" pitchFamily="18" charset="0"/>
              </a:rPr>
              <a:t>d</a:t>
            </a:r>
            <a:r>
              <a:rPr lang="en-US" sz="2400" b="1" dirty="0" smtClean="0">
                <a:latin typeface="+mn-lt"/>
              </a:rPr>
              <a:t>, it takes workers to set-up for the Summer Music Festival varies inversely as the number of workers, </a:t>
            </a:r>
            <a:r>
              <a:rPr lang="en-US" sz="2400" b="1" i="1" dirty="0" smtClean="0">
                <a:latin typeface="Times New Roman" pitchFamily="18" charset="0"/>
                <a:cs typeface="Times New Roman" pitchFamily="18" charset="0"/>
              </a:rPr>
              <a:t>w</a:t>
            </a:r>
            <a:r>
              <a:rPr lang="en-US" sz="2400" b="1" dirty="0" smtClean="0">
                <a:latin typeface="+mn-lt"/>
              </a:rPr>
              <a:t>.  The Summer Music Festival was set-up in 2 days by 50 workers.  Which equation represents this situation?</a:t>
            </a:r>
          </a:p>
          <a:p>
            <a:pPr marL="0" lvl="1"/>
            <a:endParaRPr lang="en-US" sz="2200" b="1" dirty="0" smtClean="0">
              <a:latin typeface="+mn-lt"/>
            </a:endParaRPr>
          </a:p>
          <a:p>
            <a:pPr marL="0" lvl="1"/>
            <a:r>
              <a:rPr lang="en-US" sz="2200" b="1" dirty="0" smtClean="0">
                <a:latin typeface="+mn-lt"/>
              </a:rPr>
              <a:t>  a.</a:t>
            </a:r>
          </a:p>
          <a:p>
            <a:pPr marL="0" lvl="1"/>
            <a:endParaRPr lang="en-US" sz="2200" b="1" dirty="0" smtClean="0">
              <a:latin typeface="+mn-lt"/>
            </a:endParaRPr>
          </a:p>
          <a:p>
            <a:pPr marL="0" lvl="1"/>
            <a:r>
              <a:rPr lang="en-US" sz="2200" b="1" dirty="0" smtClean="0">
                <a:latin typeface="+mn-lt"/>
              </a:rPr>
              <a:t>  b.</a:t>
            </a:r>
          </a:p>
          <a:p>
            <a:pPr marL="0" lvl="1"/>
            <a:endParaRPr lang="en-US" sz="2200" b="1" dirty="0" smtClean="0">
              <a:latin typeface="+mn-lt"/>
            </a:endParaRPr>
          </a:p>
          <a:p>
            <a:pPr marL="0" lvl="1"/>
            <a:r>
              <a:rPr lang="en-US" sz="2200" b="1" dirty="0" smtClean="0">
                <a:latin typeface="+mn-lt"/>
              </a:rPr>
              <a:t>  c.</a:t>
            </a:r>
          </a:p>
          <a:p>
            <a:pPr marL="0" lvl="1"/>
            <a:endParaRPr lang="en-US" sz="2200" b="1" dirty="0" smtClean="0">
              <a:latin typeface="+mn-lt"/>
            </a:endParaRPr>
          </a:p>
          <a:p>
            <a:pPr marL="0" lvl="1"/>
            <a:r>
              <a:rPr lang="en-US" sz="2200" b="1" dirty="0" smtClean="0">
                <a:latin typeface="+mn-lt"/>
              </a:rPr>
              <a:t>  d.</a:t>
            </a:r>
            <a:endParaRPr lang="en-US" sz="2200" b="1" dirty="0">
              <a:latin typeface="+mn-lt"/>
            </a:endParaRPr>
          </a:p>
        </p:txBody>
      </p:sp>
      <p:sp>
        <p:nvSpPr>
          <p:cNvPr id="3594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3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3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37" name="Rectangle 13"/>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4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43"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23925" y="3149600"/>
            <a:ext cx="1600200" cy="381000"/>
          </a:xfrm>
          <a:prstGeom prst="rect">
            <a:avLst/>
          </a:prstGeom>
          <a:noFill/>
        </p:spPr>
      </p:pic>
      <p:sp>
        <p:nvSpPr>
          <p:cNvPr id="26" name="Rectangle 1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46" name="Rectangle 2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4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47" name="Picture 2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23925" y="3780722"/>
            <a:ext cx="1266825" cy="381000"/>
          </a:xfrm>
          <a:prstGeom prst="rect">
            <a:avLst/>
          </a:prstGeom>
          <a:noFill/>
        </p:spPr>
      </p:pic>
      <p:sp>
        <p:nvSpPr>
          <p:cNvPr id="359449" name="Rectangle 2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5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52" name="Rectangle 2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5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53" name="Picture 2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23925" y="5147582"/>
            <a:ext cx="1095375" cy="381000"/>
          </a:xfrm>
          <a:prstGeom prst="rect">
            <a:avLst/>
          </a:prstGeom>
          <a:noFill/>
        </p:spPr>
      </p:pic>
      <p:sp>
        <p:nvSpPr>
          <p:cNvPr id="359455" name="Rectangle 3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5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458" name="Rectangle 3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946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9459" name="Picture 3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23925" y="4483202"/>
            <a:ext cx="1428750" cy="381000"/>
          </a:xfrm>
          <a:prstGeom prst="rect">
            <a:avLst/>
          </a:prstGeom>
          <a:noFill/>
        </p:spPr>
      </p:pic>
      <p:sp>
        <p:nvSpPr>
          <p:cNvPr id="359461" name="Rectangle 3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TextBox 98"/>
          <p:cNvSpPr txBox="1"/>
          <p:nvPr/>
        </p:nvSpPr>
        <p:spPr>
          <a:xfrm>
            <a:off x="3733800" y="4267200"/>
            <a:ext cx="4495800" cy="1569660"/>
          </a:xfrm>
          <a:prstGeom prst="rect">
            <a:avLst/>
          </a:prstGeom>
          <a:noFill/>
          <a:ln w="22225">
            <a:solidFill>
              <a:schemeClr val="tx1"/>
            </a:solidFill>
          </a:ln>
        </p:spPr>
        <p:txBody>
          <a:bodyPr wrap="square" rtlCol="0">
            <a:spAutoFit/>
          </a:bodyPr>
          <a:lstStyle/>
          <a:p>
            <a:r>
              <a:rPr lang="en-US" sz="2400" b="1" dirty="0" smtClean="0">
                <a:latin typeface="+mn-lt"/>
              </a:rPr>
              <a:t>Extension:  How many days would it take 60 workers to set up for the Summer Music Festival?</a:t>
            </a:r>
          </a:p>
          <a:p>
            <a:endParaRPr lang="en-US" sz="2400" b="1" dirty="0" smtClean="0">
              <a:latin typeface="+mn-lt"/>
            </a:endParaRPr>
          </a:p>
        </p:txBody>
      </p:sp>
      <p:sp>
        <p:nvSpPr>
          <p:cNvPr id="793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3607" name="Rectangle 7"/>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36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3611" name="Rectangle 11"/>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3612" name="Rectangle 12"/>
          <p:cNvSpPr>
            <a:spLocks noChangeArrowheads="1"/>
          </p:cNvSpPr>
          <p:nvPr/>
        </p:nvSpPr>
        <p:spPr bwMode="auto">
          <a:xfrm>
            <a:off x="0" y="2066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361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36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93615" name="Picture 1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705600" y="5595257"/>
            <a:ext cx="419100" cy="742950"/>
          </a:xfrm>
          <a:prstGeom prst="rect">
            <a:avLst/>
          </a:prstGeom>
          <a:noFill/>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1265"/>
    </mc:Choice>
    <mc:Fallback xmlns="">
      <p:transition spd="slow" advTm="31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3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uiExpand="1"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t>A data set is shown. </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a:p>
          <a:p>
            <a:pPr marL="0" eaLnBrk="1" hangingPunct="1">
              <a:buFont typeface="Wingdings 2" pitchFamily="18" charset="2"/>
              <a:buNone/>
            </a:pPr>
            <a:endParaRPr lang="en-US" sz="2400" b="1" dirty="0" smtClean="0"/>
          </a:p>
          <a:p>
            <a:pPr marL="0" eaLnBrk="1" hangingPunct="1">
              <a:buNone/>
            </a:pPr>
            <a:r>
              <a:rPr lang="en-US" sz="2400" b="1" dirty="0" smtClean="0"/>
              <a:t>If the standard deviation of the data set is approximately 1.25, how many of these elements are within one standard deviation of the mean? </a:t>
            </a:r>
            <a:endParaRPr lang="en-US" sz="2400"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1800" b="1" dirty="0" smtClean="0">
              <a:solidFill>
                <a:srgbClr val="002060"/>
              </a:solidFill>
              <a:latin typeface="Arial" pitchFamily="34" charset="0"/>
              <a:cs typeface="Arial" pitchFamily="34" charset="0"/>
            </a:endParaRPr>
          </a:p>
        </p:txBody>
      </p:sp>
      <p:sp>
        <p:nvSpPr>
          <p:cNvPr id="7" name="Title 6"/>
          <p:cNvSpPr>
            <a:spLocks noGrp="1"/>
          </p:cNvSpPr>
          <p:nvPr>
            <p:ph type="title"/>
          </p:nvPr>
        </p:nvSpPr>
        <p:spPr>
          <a:xfrm>
            <a:off x="-6096" y="35369"/>
            <a:ext cx="8839200" cy="1143000"/>
          </a:xfrm>
        </p:spPr>
        <p:txBody>
          <a:bodyPr/>
          <a:lstStyle/>
          <a:p>
            <a:pPr algn="l"/>
            <a:r>
              <a:rPr lang="en-US" sz="3200" b="1" smtClean="0"/>
              <a:t>Practice </a:t>
            </a:r>
            <a:r>
              <a:rPr lang="en-US" sz="3200" b="1" dirty="0" smtClean="0"/>
              <a:t>for SOL A.9</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2514600"/>
            <a:ext cx="75438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3996"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3997"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3998"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TextBox 58"/>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32</a:t>
            </a:r>
            <a:endParaRPr lang="en-US" sz="1000" dirty="0">
              <a:latin typeface="+mn-lt"/>
            </a:endParaRPr>
          </a:p>
        </p:txBody>
      </p:sp>
      <p:sp>
        <p:nvSpPr>
          <p:cNvPr id="6236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3"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9" name="Rectangle 13"/>
          <p:cNvSpPr>
            <a:spLocks noChangeArrowheads="1"/>
          </p:cNvSpPr>
          <p:nvPr/>
        </p:nvSpPr>
        <p:spPr bwMode="auto">
          <a:xfrm>
            <a:off x="45720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3630"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76562" y="2867024"/>
            <a:ext cx="3076575" cy="409575"/>
          </a:xfrm>
          <a:prstGeom prst="rect">
            <a:avLst/>
          </a:prstGeom>
          <a:noFill/>
        </p:spPr>
      </p:pic>
      <p:sp>
        <p:nvSpPr>
          <p:cNvPr id="623632" name="Rectangle 16"/>
          <p:cNvSpPr>
            <a:spLocks noChangeArrowheads="1"/>
          </p:cNvSpPr>
          <p:nvPr/>
        </p:nvSpPr>
        <p:spPr bwMode="auto">
          <a:xfrm>
            <a:off x="45720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19"/>
          <p:cNvSpPr>
            <a:spLocks noChangeArrowheads="1"/>
          </p:cNvSpPr>
          <p:nvPr/>
        </p:nvSpPr>
        <p:spPr bwMode="auto">
          <a:xfrm>
            <a:off x="15240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6"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35" name="Rectangle 1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16"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17" name="Rectangle 14"/>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55110"/>
    </mc:Choice>
    <mc:Fallback xmlns="">
      <p:transition spd="slow" advTm="5511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209675"/>
            <a:ext cx="8229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r>
              <a:rPr lang="en-US" sz="2400" b="1" dirty="0" smtClean="0"/>
              <a:t>a.  A data set has a mean of </a:t>
            </a:r>
            <a:r>
              <a:rPr lang="en-US" sz="2400" b="1" dirty="0" smtClean="0">
                <a:latin typeface="Cambria Math" pitchFamily="18" charset="0"/>
                <a:ea typeface="Cambria Math" pitchFamily="18" charset="0"/>
              </a:rPr>
              <a:t>55</a:t>
            </a:r>
            <a:r>
              <a:rPr lang="en-US" sz="2400" b="1" dirty="0" smtClean="0"/>
              <a:t> and a standard deviation of </a:t>
            </a:r>
            <a:r>
              <a:rPr lang="en-US" sz="2400" b="1" dirty="0" smtClean="0">
                <a:latin typeface="Cambria Math" pitchFamily="18" charset="0"/>
                <a:ea typeface="Cambria Math" pitchFamily="18" charset="0"/>
              </a:rPr>
              <a:t>3.5</a:t>
            </a:r>
            <a:r>
              <a:rPr lang="en-US" sz="2400" b="1" dirty="0" smtClean="0"/>
              <a:t>.  The z-score for a data point is </a:t>
            </a:r>
            <a:r>
              <a:rPr lang="en-US" sz="2400" b="1" dirty="0" smtClean="0">
                <a:latin typeface="Cambria Math" pitchFamily="18" charset="0"/>
                <a:ea typeface="Cambria Math" pitchFamily="18" charset="0"/>
              </a:rPr>
              <a:t>-1.2</a:t>
            </a:r>
            <a:r>
              <a:rPr lang="en-US" sz="2400" b="1" dirty="0" smtClean="0"/>
              <a:t>.  What is the data point?</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a:p>
          <a:p>
            <a:pPr marL="0" eaLnBrk="1" hangingPunct="1">
              <a:buFont typeface="Wingdings 2" pitchFamily="18" charset="2"/>
              <a:buNone/>
            </a:pPr>
            <a:endParaRPr lang="en-US" sz="2400" b="1" dirty="0" smtClean="0"/>
          </a:p>
          <a:p>
            <a:pPr marL="0" eaLnBrk="1" hangingPunct="1">
              <a:buFont typeface="Wingdings 2" pitchFamily="18" charset="2"/>
              <a:buNone/>
            </a:pPr>
            <a:r>
              <a:rPr lang="en-US" sz="2400" b="1" dirty="0" smtClean="0"/>
              <a:t>b.  A data set has a standard deviation of </a:t>
            </a:r>
            <a:r>
              <a:rPr lang="en-US" sz="2400" b="1" dirty="0" smtClean="0">
                <a:latin typeface="Cambria Math" pitchFamily="18" charset="0"/>
                <a:ea typeface="Cambria Math" pitchFamily="18" charset="0"/>
              </a:rPr>
              <a:t>3</a:t>
            </a:r>
            <a:r>
              <a:rPr lang="en-US" sz="2400" b="1" dirty="0" smtClean="0"/>
              <a:t>.  The element </a:t>
            </a:r>
            <a:r>
              <a:rPr lang="en-US" sz="2400" b="1" dirty="0" smtClean="0">
                <a:latin typeface="Cambria Math" pitchFamily="18" charset="0"/>
                <a:ea typeface="Cambria Math" pitchFamily="18" charset="0"/>
              </a:rPr>
              <a:t>16</a:t>
            </a:r>
            <a:r>
              <a:rPr lang="en-US" sz="2400" b="1" dirty="0" smtClean="0"/>
              <a:t> is an element of a data set, with a z-score of </a:t>
            </a:r>
            <a:r>
              <a:rPr lang="en-US" sz="2400" b="1" dirty="0" smtClean="0">
                <a:latin typeface="Cambria Math" pitchFamily="18" charset="0"/>
                <a:ea typeface="Cambria Math" pitchFamily="18" charset="0"/>
              </a:rPr>
              <a:t>2.4</a:t>
            </a:r>
            <a:r>
              <a:rPr lang="en-US" sz="2400" b="1" dirty="0" smtClean="0"/>
              <a:t>. What is the mean of the data set?</a:t>
            </a:r>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1800" b="1" dirty="0" smtClean="0">
              <a:solidFill>
                <a:srgbClr val="002060"/>
              </a:solidFill>
              <a:latin typeface="Arial" pitchFamily="34" charset="0"/>
              <a:cs typeface="Arial" pitchFamily="34" charset="0"/>
            </a:endParaRPr>
          </a:p>
        </p:txBody>
      </p:sp>
      <p:sp>
        <p:nvSpPr>
          <p:cNvPr id="7" name="Title 6"/>
          <p:cNvSpPr>
            <a:spLocks noGrp="1"/>
          </p:cNvSpPr>
          <p:nvPr>
            <p:ph type="title"/>
          </p:nvPr>
        </p:nvSpPr>
        <p:spPr>
          <a:xfrm>
            <a:off x="0" y="3810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A.9</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2514600"/>
            <a:ext cx="75438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0779"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0780"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0781"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942872327"/>
      </p:ext>
    </p:extLst>
  </p:cSld>
  <p:clrMapOvr>
    <a:masterClrMapping/>
  </p:clrMapOvr>
  <mc:AlternateContent xmlns:mc="http://schemas.openxmlformats.org/markup-compatibility/2006" xmlns:p14="http://schemas.microsoft.com/office/powerpoint/2010/main">
    <mc:Choice Requires="p14">
      <p:transition spd="slow" p14:dur="2000" advTm="20666"/>
    </mc:Choice>
    <mc:Fallback xmlns="">
      <p:transition spd="slow" advTm="20666"/>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839200" cy="735151"/>
          </a:xfrm>
        </p:spPr>
        <p:txBody>
          <a:bodyPr/>
          <a:lstStyle/>
          <a:p>
            <a:pPr algn="l"/>
            <a:r>
              <a:rPr lang="en-US" sz="3200" b="1" smtClean="0">
                <a:solidFill>
                  <a:srgbClr val="3E009A"/>
                </a:solidFill>
              </a:rPr>
              <a:t>Practice </a:t>
            </a:r>
            <a:r>
              <a:rPr lang="en-US" sz="3200" b="1" dirty="0" smtClean="0">
                <a:solidFill>
                  <a:srgbClr val="3E009A"/>
                </a:solidFill>
              </a:rPr>
              <a:t>for SOL A.9</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0" y="801114"/>
            <a:ext cx="9144000" cy="4830763"/>
          </a:xfrm>
        </p:spPr>
        <p:txBody>
          <a:bodyPr/>
          <a:lstStyle/>
          <a:p>
            <a:pPr eaLnBrk="1" hangingPunct="1">
              <a:buFont typeface="Wingdings 2" pitchFamily="18" charset="2"/>
              <a:buNone/>
            </a:pPr>
            <a:r>
              <a:rPr lang="en-US" sz="2400" b="1" dirty="0" smtClean="0"/>
              <a:t>A teacher gave a quiz.  The following stem-and-leaf plot shows the</a:t>
            </a:r>
          </a:p>
          <a:p>
            <a:pPr eaLnBrk="1" hangingPunct="1">
              <a:buFont typeface="Wingdings 2" pitchFamily="18" charset="2"/>
              <a:buNone/>
            </a:pPr>
            <a:r>
              <a:rPr lang="en-US" sz="2400" b="1" dirty="0" smtClean="0"/>
              <a:t> scores of  the students in her class.</a:t>
            </a:r>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  </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p:txBody>
      </p:sp>
      <p:graphicFrame>
        <p:nvGraphicFramePr>
          <p:cNvPr id="26" name="Table 25"/>
          <p:cNvGraphicFramePr>
            <a:graphicFrameLocks noGrp="1"/>
          </p:cNvGraphicFramePr>
          <p:nvPr>
            <p:extLst>
              <p:ext uri="{D42A27DB-BD31-4B8C-83A1-F6EECF244321}">
                <p14:modId xmlns:p14="http://schemas.microsoft.com/office/powerpoint/2010/main" val="1461267982"/>
              </p:ext>
            </p:extLst>
          </p:nvPr>
        </p:nvGraphicFramePr>
        <p:xfrm>
          <a:off x="179832" y="2397591"/>
          <a:ext cx="2868168" cy="3500986"/>
        </p:xfrm>
        <a:graphic>
          <a:graphicData uri="http://schemas.openxmlformats.org/drawingml/2006/table">
            <a:tbl>
              <a:tblPr firstRow="1" bandRow="1">
                <a:tableStyleId>{5C22544A-7EE6-4342-B048-85BDC9FD1C3A}</a:tableStyleId>
              </a:tblPr>
              <a:tblGrid>
                <a:gridCol w="1434084"/>
                <a:gridCol w="1434084"/>
              </a:tblGrid>
              <a:tr h="430331">
                <a:tc>
                  <a:txBody>
                    <a:bodyPr/>
                    <a:lstStyle/>
                    <a:p>
                      <a:r>
                        <a:rPr lang="en-US" dirty="0" smtClean="0"/>
                        <a:t>STEM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LEAF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0 0 0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0 0 0 0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0 0 0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0 0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65">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TextBox 26"/>
          <p:cNvSpPr txBox="1"/>
          <p:nvPr/>
        </p:nvSpPr>
        <p:spPr>
          <a:xfrm>
            <a:off x="3697224" y="2272370"/>
            <a:ext cx="5410200" cy="2954655"/>
          </a:xfrm>
          <a:prstGeom prst="rect">
            <a:avLst/>
          </a:prstGeom>
          <a:noFill/>
        </p:spPr>
        <p:txBody>
          <a:bodyPr wrap="square" rtlCol="0">
            <a:spAutoFit/>
          </a:bodyPr>
          <a:lstStyle/>
          <a:p>
            <a:pPr eaLnBrk="1" hangingPunct="1">
              <a:buFont typeface="Wingdings 2" pitchFamily="18" charset="2"/>
              <a:buNone/>
            </a:pPr>
            <a:r>
              <a:rPr lang="en-US" sz="2400" b="1" dirty="0" smtClean="0"/>
              <a:t>The mean score of this data set is 70 and the standard deviation (rounded to the nearest tenth) is 15.8. </a:t>
            </a:r>
          </a:p>
          <a:p>
            <a:pPr eaLnBrk="1" hangingPunct="1">
              <a:buFont typeface="Wingdings 2" pitchFamily="18" charset="2"/>
              <a:buNone/>
            </a:pPr>
            <a:endParaRPr lang="en-US" sz="2400" b="1" dirty="0" smtClean="0"/>
          </a:p>
          <a:p>
            <a:pPr eaLnBrk="1" hangingPunct="1">
              <a:buFont typeface="Wingdings 2" pitchFamily="18" charset="2"/>
              <a:buNone/>
            </a:pPr>
            <a:r>
              <a:rPr lang="en-US" sz="2400" b="1" dirty="0" smtClean="0"/>
              <a:t>Which scores are within one standard deviation of the mean?</a:t>
            </a:r>
          </a:p>
          <a:p>
            <a:endParaRPr lang="en-US" dirty="0"/>
          </a:p>
        </p:txBody>
      </p:sp>
      <p:sp>
        <p:nvSpPr>
          <p:cNvPr id="30" name="TextBox 29"/>
          <p:cNvSpPr txBox="1"/>
          <p:nvPr/>
        </p:nvSpPr>
        <p:spPr>
          <a:xfrm>
            <a:off x="179832" y="5995013"/>
            <a:ext cx="2895600" cy="461665"/>
          </a:xfrm>
          <a:prstGeom prst="rect">
            <a:avLst/>
          </a:prstGeom>
          <a:noFill/>
        </p:spPr>
        <p:txBody>
          <a:bodyPr wrap="square" rtlCol="0">
            <a:spAutoFit/>
          </a:bodyPr>
          <a:lstStyle/>
          <a:p>
            <a:r>
              <a:rPr lang="en-US" sz="2400" dirty="0" smtClean="0"/>
              <a:t>Key:  6|0 equals 60</a:t>
            </a:r>
            <a:endParaRPr lang="en-US" sz="2400" dirty="0"/>
          </a:p>
        </p:txBody>
      </p:sp>
      <p:sp>
        <p:nvSpPr>
          <p:cNvPr id="31" name="TextBox 30"/>
          <p:cNvSpPr txBox="1"/>
          <p:nvPr/>
        </p:nvSpPr>
        <p:spPr>
          <a:xfrm>
            <a:off x="609600" y="1870647"/>
            <a:ext cx="2057400" cy="461665"/>
          </a:xfrm>
          <a:prstGeom prst="rect">
            <a:avLst/>
          </a:prstGeom>
          <a:noFill/>
        </p:spPr>
        <p:txBody>
          <a:bodyPr wrap="square" rtlCol="0">
            <a:spAutoFit/>
          </a:bodyPr>
          <a:lstStyle/>
          <a:p>
            <a:r>
              <a:rPr lang="en-US" sz="2400" dirty="0" smtClean="0"/>
              <a:t>Quiz Scores</a:t>
            </a:r>
            <a:endParaRPr lang="en-US" sz="2400" dirty="0"/>
          </a:p>
        </p:txBody>
      </p:sp>
    </p:spTree>
    <p:custDataLst>
      <p:tags r:id="rId1"/>
    </p:custDataLst>
    <p:extLst>
      <p:ext uri="{BB962C8B-B14F-4D97-AF65-F5344CB8AC3E}">
        <p14:creationId xmlns:p14="http://schemas.microsoft.com/office/powerpoint/2010/main" val="911328132"/>
      </p:ext>
    </p:extLst>
  </p:cSld>
  <p:clrMapOvr>
    <a:masterClrMapping/>
  </p:clrMapOvr>
  <mc:AlternateContent xmlns:mc="http://schemas.openxmlformats.org/markup-compatibility/2006" xmlns:p14="http://schemas.microsoft.com/office/powerpoint/2010/main">
    <mc:Choice Requires="p14">
      <p:transition spd="slow" p14:dur="2000" advTm="17514"/>
    </mc:Choice>
    <mc:Fallback xmlns="">
      <p:transition spd="slow" advTm="17514"/>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 y="0"/>
            <a:ext cx="8839200" cy="1143000"/>
          </a:xfrm>
        </p:spPr>
        <p:txBody>
          <a:bodyPr/>
          <a:lstStyle/>
          <a:p>
            <a:pPr algn="l"/>
            <a:r>
              <a:rPr lang="en-US" sz="3200" b="1" smtClean="0">
                <a:solidFill>
                  <a:srgbClr val="3E009A"/>
                </a:solidFill>
              </a:rPr>
              <a:t>Practice </a:t>
            </a:r>
            <a:r>
              <a:rPr lang="en-US" sz="3200" b="1" dirty="0" smtClean="0">
                <a:solidFill>
                  <a:srgbClr val="3E009A"/>
                </a:solidFill>
              </a:rPr>
              <a:t>for SOL A.9</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0" y="1069295"/>
            <a:ext cx="9144000" cy="4525963"/>
          </a:xfrm>
        </p:spPr>
        <p:txBody>
          <a:bodyPr/>
          <a:lstStyle/>
          <a:p>
            <a:pPr eaLnBrk="1" hangingPunct="1">
              <a:buFont typeface="Wingdings 2" pitchFamily="18" charset="2"/>
              <a:buNone/>
            </a:pPr>
            <a:r>
              <a:rPr lang="en-US" sz="2400" b="1" dirty="0" smtClean="0"/>
              <a:t>A data set has a mean of 16.5 and a standard deviation of 3. </a:t>
            </a:r>
          </a:p>
          <a:p>
            <a:pPr eaLnBrk="1" hangingPunct="1">
              <a:buFont typeface="Wingdings 2" pitchFamily="18" charset="2"/>
              <a:buNone/>
            </a:pPr>
            <a:r>
              <a:rPr lang="en-US" sz="2400" b="1" dirty="0" smtClean="0"/>
              <a:t>The element </a:t>
            </a:r>
            <a:r>
              <a:rPr lang="en-US" sz="2400" b="1" i="1" dirty="0" smtClean="0">
                <a:latin typeface="Times New Roman" pitchFamily="18" charset="0"/>
                <a:cs typeface="Times New Roman" pitchFamily="18" charset="0"/>
              </a:rPr>
              <a:t>x</a:t>
            </a:r>
            <a:r>
              <a:rPr lang="en-US" sz="2400" b="1" i="1" dirty="0" smtClean="0"/>
              <a:t> </a:t>
            </a:r>
            <a:r>
              <a:rPr lang="en-US" sz="2400" b="1" dirty="0" smtClean="0"/>
              <a:t>has a z-score of 1.5.  In which interval does the </a:t>
            </a:r>
          </a:p>
          <a:p>
            <a:pPr eaLnBrk="1" hangingPunct="1">
              <a:buFont typeface="Wingdings 2" pitchFamily="18" charset="2"/>
              <a:buNone/>
            </a:pPr>
            <a:r>
              <a:rPr lang="en-US" sz="2400" b="1" dirty="0" smtClean="0"/>
              <a:t>element lie?</a:t>
            </a:r>
          </a:p>
          <a:p>
            <a:pPr eaLnBrk="1" hangingPunct="1">
              <a:lnSpc>
                <a:spcPct val="150000"/>
              </a:lnSpc>
              <a:buFont typeface="Wingdings 2" pitchFamily="18" charset="2"/>
              <a:buNone/>
            </a:pPr>
            <a:r>
              <a:rPr lang="en-US" sz="2400" dirty="0" smtClean="0"/>
              <a:t>				</a:t>
            </a:r>
            <a:r>
              <a:rPr lang="en-US" sz="2400" b="1" dirty="0" smtClean="0"/>
              <a:t>10.5 ≤ </a:t>
            </a:r>
            <a:r>
              <a:rPr lang="en-US" sz="2400" b="1" i="1" dirty="0" smtClean="0">
                <a:latin typeface="Times New Roman" pitchFamily="18" charset="0"/>
                <a:cs typeface="Times New Roman" pitchFamily="18" charset="0"/>
              </a:rPr>
              <a:t>x</a:t>
            </a:r>
            <a:r>
              <a:rPr lang="en-US" sz="2400" b="1" dirty="0" smtClean="0"/>
              <a:t> &lt; 13.5</a:t>
            </a:r>
          </a:p>
          <a:p>
            <a:pPr eaLnBrk="1" hangingPunct="1">
              <a:lnSpc>
                <a:spcPct val="150000"/>
              </a:lnSpc>
              <a:buFont typeface="Wingdings 2" pitchFamily="18" charset="2"/>
              <a:buNone/>
            </a:pPr>
            <a:r>
              <a:rPr lang="en-US" sz="2400" b="1" dirty="0" smtClean="0"/>
              <a:t>				13.5 ≤ </a:t>
            </a:r>
            <a:r>
              <a:rPr lang="en-US" sz="2400" b="1" i="1" dirty="0" smtClean="0">
                <a:latin typeface="Times New Roman" pitchFamily="18" charset="0"/>
                <a:cs typeface="Times New Roman" pitchFamily="18" charset="0"/>
              </a:rPr>
              <a:t>x</a:t>
            </a:r>
            <a:r>
              <a:rPr lang="en-US" sz="2400" b="1" dirty="0" smtClean="0"/>
              <a:t> &lt; 16.5</a:t>
            </a:r>
          </a:p>
          <a:p>
            <a:pPr eaLnBrk="1" hangingPunct="1">
              <a:lnSpc>
                <a:spcPct val="150000"/>
              </a:lnSpc>
              <a:buFont typeface="Wingdings 2" pitchFamily="18" charset="2"/>
              <a:buNone/>
            </a:pPr>
            <a:r>
              <a:rPr lang="en-US" sz="2400" b="1" dirty="0" smtClean="0"/>
              <a:t>				16.5 ≤ </a:t>
            </a:r>
            <a:r>
              <a:rPr lang="en-US" sz="2400" b="1" i="1" dirty="0" smtClean="0">
                <a:latin typeface="Times New Roman" pitchFamily="18" charset="0"/>
                <a:cs typeface="Times New Roman" pitchFamily="18" charset="0"/>
              </a:rPr>
              <a:t>x</a:t>
            </a:r>
            <a:r>
              <a:rPr lang="en-US" sz="2400" b="1" dirty="0" smtClean="0"/>
              <a:t> &lt; 19.5</a:t>
            </a:r>
          </a:p>
          <a:p>
            <a:pPr eaLnBrk="1" hangingPunct="1">
              <a:lnSpc>
                <a:spcPct val="150000"/>
              </a:lnSpc>
              <a:buFont typeface="Wingdings 2" pitchFamily="18" charset="2"/>
              <a:buNone/>
            </a:pPr>
            <a:r>
              <a:rPr lang="en-US" sz="2400" b="1" dirty="0" smtClean="0"/>
              <a:t>				19.5 ≤ </a:t>
            </a:r>
            <a:r>
              <a:rPr lang="en-US" sz="2400" b="1" i="1" dirty="0" smtClean="0">
                <a:latin typeface="Times New Roman" pitchFamily="18" charset="0"/>
                <a:cs typeface="Times New Roman" pitchFamily="18" charset="0"/>
              </a:rPr>
              <a:t>x</a:t>
            </a:r>
            <a:r>
              <a:rPr lang="en-US" sz="2400" b="1" dirty="0" smtClean="0"/>
              <a:t> &lt; 22.5</a:t>
            </a:r>
          </a:p>
          <a:p>
            <a:pPr eaLnBrk="1" hangingPunct="1">
              <a:lnSpc>
                <a:spcPct val="150000"/>
              </a:lnSpc>
              <a:buFont typeface="Wingdings 2" pitchFamily="18" charset="2"/>
              <a:buNone/>
            </a:pPr>
            <a:r>
              <a:rPr lang="en-US" sz="2400" b="1" dirty="0" smtClean="0"/>
              <a:t>				22.5≤  </a:t>
            </a:r>
            <a:r>
              <a:rPr lang="en-US" sz="2400" b="1" i="1" dirty="0" smtClean="0">
                <a:latin typeface="Times New Roman" pitchFamily="18" charset="0"/>
                <a:cs typeface="Times New Roman" pitchFamily="18" charset="0"/>
              </a:rPr>
              <a:t>x</a:t>
            </a:r>
            <a:r>
              <a:rPr lang="en-US" sz="2400" b="1" i="1" dirty="0" smtClean="0"/>
              <a:t> </a:t>
            </a:r>
            <a:r>
              <a:rPr lang="en-US" sz="2400" b="1" dirty="0" smtClean="0"/>
              <a:t>&lt; 25.5</a:t>
            </a:r>
          </a:p>
          <a:p>
            <a:pPr eaLnBrk="1" hangingPunct="1">
              <a:buFont typeface="Wingdings 2" pitchFamily="18" charset="2"/>
              <a:buNone/>
            </a:pPr>
            <a:endParaRPr lang="en-US" sz="2400" dirty="0" smtClean="0"/>
          </a:p>
        </p:txBody>
      </p:sp>
    </p:spTree>
    <p:custDataLst>
      <p:tags r:id="rId1"/>
    </p:custDataLst>
    <p:extLst>
      <p:ext uri="{BB962C8B-B14F-4D97-AF65-F5344CB8AC3E}">
        <p14:creationId xmlns:p14="http://schemas.microsoft.com/office/powerpoint/2010/main" val="488626403"/>
      </p:ext>
    </p:extLst>
  </p:cSld>
  <p:clrMapOvr>
    <a:masterClrMapping/>
  </p:clrMapOvr>
  <mc:AlternateContent xmlns:mc="http://schemas.openxmlformats.org/markup-compatibility/2006" xmlns:p14="http://schemas.microsoft.com/office/powerpoint/2010/main">
    <mc:Choice Requires="p14">
      <p:transition spd="slow" p14:dur="2000" advTm="21638"/>
    </mc:Choice>
    <mc:Fallback xmlns="">
      <p:transition spd="slow" advTm="21638"/>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 y="3936991"/>
            <a:ext cx="9098280" cy="2365792"/>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None/>
            </a:pPr>
            <a:r>
              <a:rPr lang="en-US" sz="2400" b="1" dirty="0" smtClean="0"/>
              <a:t>The number of minutes book club students read on Monday night is displayed by the graph.  The mean number of minutes for this data set is 21.18, and the standard deviation of the data set is 6.5.  The z-score for the data point representing  the number of minutes Tim read is 1.25.   In which interval does this data point lie?</a:t>
            </a:r>
            <a:r>
              <a:rPr lang="en-US" sz="2400" b="1" dirty="0" smtClean="0">
                <a:solidFill>
                  <a:srgbClr val="C00000"/>
                </a:solidFill>
                <a:latin typeface="Cambria Math" pitchFamily="18" charset="0"/>
                <a:ea typeface="Cambria Math" pitchFamily="18" charset="0"/>
              </a:rPr>
              <a:t>         </a:t>
            </a:r>
          </a:p>
          <a:p>
            <a:pPr marL="0" eaLnBrk="1" hangingPunct="1">
              <a:buFont typeface="Wingdings 2" pitchFamily="18" charset="2"/>
              <a:buNone/>
            </a:pPr>
            <a:endParaRPr lang="en-US" sz="2000" b="1" dirty="0" smtClean="0"/>
          </a:p>
        </p:txBody>
      </p:sp>
      <p:sp>
        <p:nvSpPr>
          <p:cNvPr id="7" name="Title 6"/>
          <p:cNvSpPr>
            <a:spLocks noGrp="1"/>
          </p:cNvSpPr>
          <p:nvPr>
            <p:ph type="title"/>
          </p:nvPr>
        </p:nvSpPr>
        <p:spPr>
          <a:xfrm>
            <a:off x="18288" y="53975"/>
            <a:ext cx="8839200" cy="1143000"/>
          </a:xfrm>
        </p:spPr>
        <p:txBody>
          <a:bodyPr/>
          <a:lstStyle/>
          <a:p>
            <a:pPr algn="l"/>
            <a:r>
              <a:rPr lang="en-US" sz="3200" b="1" smtClean="0">
                <a:solidFill>
                  <a:srgbClr val="0033CC"/>
                </a:solidFill>
              </a:rPr>
              <a:t>Practice </a:t>
            </a:r>
            <a:r>
              <a:rPr lang="en-US" sz="3200" b="1" dirty="0" smtClean="0">
                <a:solidFill>
                  <a:srgbClr val="0033CC"/>
                </a:solidFill>
              </a:rPr>
              <a:t>for SOL A.9</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2514600"/>
            <a:ext cx="75438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180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1804"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1805"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18288"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7" name="Chart 56"/>
          <p:cNvGraphicFramePr/>
          <p:nvPr>
            <p:extLst>
              <p:ext uri="{D42A27DB-BD31-4B8C-83A1-F6EECF244321}">
                <p14:modId xmlns:p14="http://schemas.microsoft.com/office/powerpoint/2010/main" val="260036172"/>
              </p:ext>
            </p:extLst>
          </p:nvPr>
        </p:nvGraphicFramePr>
        <p:xfrm>
          <a:off x="2179320" y="1051678"/>
          <a:ext cx="5288280" cy="3139322"/>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2"/>
    </p:custDataLst>
    <p:extLst>
      <p:ext uri="{BB962C8B-B14F-4D97-AF65-F5344CB8AC3E}">
        <p14:creationId xmlns:p14="http://schemas.microsoft.com/office/powerpoint/2010/main" val="1890846994"/>
      </p:ext>
    </p:extLst>
  </p:cSld>
  <p:clrMapOvr>
    <a:masterClrMapping/>
  </p:clrMapOvr>
  <mc:AlternateContent xmlns:mc="http://schemas.openxmlformats.org/markup-compatibility/2006" xmlns:p14="http://schemas.microsoft.com/office/powerpoint/2010/main">
    <mc:Choice Requires="p14">
      <p:transition spd="slow" p14:dur="2000" advTm="29236"/>
    </mc:Choice>
    <mc:Fallback xmlns="">
      <p:transition spd="slow" advTm="29236"/>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2672" y="1345447"/>
            <a:ext cx="9101328" cy="4978559"/>
          </a:xfrm>
        </p:spPr>
        <p:txBody>
          <a:bodyPr/>
          <a:lstStyle/>
          <a:p>
            <a:pPr marL="0" indent="-457200" eaLnBrk="1" hangingPunct="1">
              <a:spcBef>
                <a:spcPts val="0"/>
              </a:spcBef>
              <a:buFont typeface="+mj-lt"/>
              <a:buAutoNum type="arabicPeriod"/>
            </a:pPr>
            <a:endParaRPr lang="en-US" sz="2400" b="1" dirty="0"/>
          </a:p>
          <a:p>
            <a:pPr marL="0" indent="-457200" eaLnBrk="1" hangingPunct="1">
              <a:spcBef>
                <a:spcPts val="0"/>
              </a:spcBef>
              <a:buFont typeface="+mj-lt"/>
              <a:buAutoNum type="arabicPeriod"/>
            </a:pPr>
            <a:r>
              <a:rPr lang="en-US" sz="2400" b="1" dirty="0" smtClean="0"/>
              <a:t>A data set has a mean of </a:t>
            </a:r>
            <a:r>
              <a:rPr lang="en-US" sz="2400" b="1" dirty="0" smtClean="0">
                <a:latin typeface="Cambria Math" pitchFamily="18" charset="0"/>
                <a:ea typeface="Cambria Math" pitchFamily="18" charset="0"/>
                <a:cs typeface="Times New Roman" pitchFamily="18" charset="0"/>
              </a:rPr>
              <a:t>45</a:t>
            </a:r>
            <a:r>
              <a:rPr lang="en-US" sz="2400" b="1" dirty="0" smtClean="0">
                <a:ea typeface="Cambria Math" pitchFamily="18" charset="0"/>
              </a:rPr>
              <a:t>.  An element of this data set </a:t>
            </a:r>
          </a:p>
          <a:p>
            <a:pPr marL="0" indent="-457200" eaLnBrk="1" hangingPunct="1">
              <a:spcBef>
                <a:spcPts val="0"/>
              </a:spcBef>
              <a:buNone/>
            </a:pPr>
            <a:r>
              <a:rPr lang="en-US" sz="2400" b="1" dirty="0" smtClean="0">
                <a:ea typeface="Cambria Math" pitchFamily="18" charset="0"/>
              </a:rPr>
              <a:t>       has a value of </a:t>
            </a:r>
            <a:r>
              <a:rPr lang="en-US" sz="2400" b="1" dirty="0" smtClean="0">
                <a:latin typeface="Cambria Math" pitchFamily="18" charset="0"/>
                <a:ea typeface="Cambria Math" pitchFamily="18" charset="0"/>
                <a:cs typeface="Times New Roman" pitchFamily="18" charset="0"/>
              </a:rPr>
              <a:t>50</a:t>
            </a:r>
            <a:r>
              <a:rPr lang="en-US" sz="2400" b="1" dirty="0" smtClean="0">
                <a:latin typeface="Times New Roman" pitchFamily="18" charset="0"/>
                <a:ea typeface="Cambria Math" pitchFamily="18" charset="0"/>
                <a:cs typeface="Times New Roman" pitchFamily="18" charset="0"/>
              </a:rPr>
              <a:t> </a:t>
            </a:r>
            <a:r>
              <a:rPr lang="en-US" sz="2400" b="1" dirty="0" smtClean="0">
                <a:ea typeface="Cambria Math" pitchFamily="18" charset="0"/>
              </a:rPr>
              <a:t>and a z-score of </a:t>
            </a:r>
            <a:r>
              <a:rPr lang="en-US" sz="2400" b="1" dirty="0" smtClean="0">
                <a:latin typeface="Cambria Math" pitchFamily="18" charset="0"/>
                <a:ea typeface="Cambria Math" pitchFamily="18" charset="0"/>
                <a:cs typeface="Times New Roman" pitchFamily="18" charset="0"/>
              </a:rPr>
              <a:t>0.75</a:t>
            </a:r>
            <a:r>
              <a:rPr lang="en-US" sz="2400" b="1" dirty="0" smtClean="0">
                <a:ea typeface="Cambria Math" pitchFamily="18" charset="0"/>
              </a:rPr>
              <a:t>.  What is the</a:t>
            </a:r>
          </a:p>
          <a:p>
            <a:pPr marL="0" indent="-457200" eaLnBrk="1" hangingPunct="1">
              <a:spcBef>
                <a:spcPts val="0"/>
              </a:spcBef>
              <a:buNone/>
            </a:pPr>
            <a:r>
              <a:rPr lang="en-US" sz="2400" b="1" dirty="0" smtClean="0">
                <a:ea typeface="Cambria Math" pitchFamily="18" charset="0"/>
              </a:rPr>
              <a:t>       standard deviation for this data set, rounded to the nearest</a:t>
            </a:r>
          </a:p>
          <a:p>
            <a:pPr marL="0" indent="-457200" eaLnBrk="1" hangingPunct="1">
              <a:spcBef>
                <a:spcPts val="0"/>
              </a:spcBef>
              <a:buNone/>
            </a:pPr>
            <a:r>
              <a:rPr lang="en-US" sz="2400" b="1" dirty="0" smtClean="0">
                <a:ea typeface="Cambria Math" pitchFamily="18" charset="0"/>
              </a:rPr>
              <a:t>       hundredth?</a:t>
            </a:r>
          </a:p>
          <a:p>
            <a:pPr marL="0" indent="-457200" eaLnBrk="1" hangingPunct="1">
              <a:spcBef>
                <a:spcPts val="0"/>
              </a:spcBef>
              <a:buNone/>
            </a:pPr>
            <a:endParaRPr lang="en-US" sz="2400" b="1" dirty="0" smtClean="0">
              <a:ea typeface="Cambria Math" pitchFamily="18" charset="0"/>
            </a:endParaRPr>
          </a:p>
          <a:p>
            <a:pPr marL="114300" indent="-457200" eaLnBrk="1" hangingPunct="1">
              <a:spcBef>
                <a:spcPts val="0"/>
              </a:spcBef>
              <a:buFont typeface="+mj-lt"/>
              <a:buAutoNum type="arabicPeriod" startAt="2"/>
            </a:pPr>
            <a:r>
              <a:rPr lang="en-US" sz="2400" b="1" dirty="0" smtClean="0">
                <a:ea typeface="Cambria Math" pitchFamily="18" charset="0"/>
              </a:rPr>
              <a:t>Use  two of the three numbers shown in the list to </a:t>
            </a:r>
            <a:br>
              <a:rPr lang="en-US" sz="2400" b="1" dirty="0" smtClean="0">
                <a:ea typeface="Cambria Math" pitchFamily="18" charset="0"/>
              </a:rPr>
            </a:br>
            <a:r>
              <a:rPr lang="en-US" sz="2400" b="1" dirty="0" smtClean="0">
                <a:ea typeface="Cambria Math" pitchFamily="18" charset="0"/>
              </a:rPr>
              <a:t>      complete this sentence.</a:t>
            </a:r>
          </a:p>
          <a:p>
            <a:pPr marL="114300" indent="-457200" eaLnBrk="1" hangingPunct="1">
              <a:spcBef>
                <a:spcPts val="0"/>
              </a:spcBef>
              <a:buNone/>
            </a:pPr>
            <a:r>
              <a:rPr lang="en-US" sz="2400" b="1" dirty="0" smtClean="0">
                <a:ea typeface="Cambria Math" pitchFamily="18" charset="0"/>
              </a:rPr>
              <a:t>       </a:t>
            </a:r>
          </a:p>
          <a:p>
            <a:pPr marL="114300" indent="-457200" eaLnBrk="1" hangingPunct="1">
              <a:spcBef>
                <a:spcPts val="0"/>
              </a:spcBef>
              <a:buNone/>
            </a:pPr>
            <a:r>
              <a:rPr lang="en-US" sz="2400" b="1" dirty="0" smtClean="0">
                <a:ea typeface="Cambria Math" pitchFamily="18" charset="0"/>
              </a:rPr>
              <a:t>A data set could have  a variance of  </a:t>
            </a:r>
            <a:r>
              <a:rPr lang="en-US" sz="2400" b="1" dirty="0" smtClean="0">
                <a:latin typeface="Cambria Math" pitchFamily="18" charset="0"/>
                <a:ea typeface="Cambria Math" pitchFamily="18" charset="0"/>
              </a:rPr>
              <a:t>       </a:t>
            </a:r>
            <a:r>
              <a:rPr lang="en-US" sz="2400" b="1" dirty="0" smtClean="0">
                <a:ea typeface="Cambria Math" pitchFamily="18" charset="0"/>
              </a:rPr>
              <a:t>    and a standard </a:t>
            </a:r>
          </a:p>
          <a:p>
            <a:pPr marL="114300" indent="-457200" eaLnBrk="1" hangingPunct="1">
              <a:spcBef>
                <a:spcPts val="0"/>
              </a:spcBef>
              <a:buNone/>
            </a:pPr>
            <a:r>
              <a:rPr lang="en-US" sz="2400" b="1" dirty="0" smtClean="0">
                <a:ea typeface="Cambria Math" pitchFamily="18" charset="0"/>
              </a:rPr>
              <a:t>       deviation of            .</a:t>
            </a:r>
          </a:p>
          <a:p>
            <a:pPr marL="114300" indent="-457200" eaLnBrk="1" hangingPunct="1">
              <a:buNone/>
            </a:pPr>
            <a:endParaRPr lang="en-US" sz="2400" b="1" dirty="0" smtClean="0">
              <a:ea typeface="Cambria Math" pitchFamily="18" charset="0"/>
            </a:endParaRPr>
          </a:p>
          <a:p>
            <a:pPr marL="114300" indent="-457200" eaLnBrk="1" hangingPunct="1">
              <a:buNone/>
            </a:pPr>
            <a:r>
              <a:rPr lang="en-US" sz="2400" b="1" dirty="0" smtClean="0">
                <a:ea typeface="Cambria Math" pitchFamily="18" charset="0"/>
              </a:rPr>
              <a:t>                                </a:t>
            </a:r>
          </a:p>
          <a:p>
            <a:pPr marL="0" eaLnBrk="1" hangingPunct="1">
              <a:buFont typeface="Wingdings 2" pitchFamily="18" charset="2"/>
              <a:buNone/>
            </a:pPr>
            <a:endParaRPr lang="en-US" sz="2400" b="1" dirty="0" smtClean="0"/>
          </a:p>
          <a:p>
            <a:pPr marL="0"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1800" b="1" dirty="0" smtClean="0">
              <a:solidFill>
                <a:srgbClr val="002060"/>
              </a:solidFill>
              <a:latin typeface="Arial" pitchFamily="34" charset="0"/>
              <a:cs typeface="Arial" pitchFamily="34" charset="0"/>
            </a:endParaRPr>
          </a:p>
        </p:txBody>
      </p:sp>
      <p:sp>
        <p:nvSpPr>
          <p:cNvPr id="7" name="Title 6"/>
          <p:cNvSpPr>
            <a:spLocks noGrp="1"/>
          </p:cNvSpPr>
          <p:nvPr>
            <p:ph type="title"/>
          </p:nvPr>
        </p:nvSpPr>
        <p:spPr>
          <a:xfrm>
            <a:off x="42672" y="0"/>
            <a:ext cx="8839200" cy="1143000"/>
          </a:xfrm>
        </p:spPr>
        <p:txBody>
          <a:bodyPr/>
          <a:lstStyle/>
          <a:p>
            <a:pPr algn="l"/>
            <a:r>
              <a:rPr lang="en-US" sz="3200" b="1" dirty="0" smtClean="0"/>
              <a:t>Practice for SOL A.9</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2514600"/>
            <a:ext cx="75438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2028" name="Equation" r:id="rId5" imgW="114151" imgH="215619" progId="Equation.3">
                  <p:embed/>
                </p:oleObj>
              </mc:Choice>
              <mc:Fallback>
                <p:oleObj name="Equation" r:id="rId5" imgW="114151" imgH="215619" progId="Equation.3">
                  <p:embed/>
                  <p:pic>
                    <p:nvPicPr>
                      <p:cNvPr id="0" name="Picture 3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2029" name="Equation" r:id="rId7" imgW="114151" imgH="215619" progId="Equation.3">
                  <p:embed/>
                </p:oleObj>
              </mc:Choice>
              <mc:Fallback>
                <p:oleObj name="Equation" r:id="rId7" imgW="114151" imgH="215619"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495800" y="3276600"/>
          <a:ext cx="114300" cy="215900"/>
        </p:xfrm>
        <a:graphic>
          <a:graphicData uri="http://schemas.openxmlformats.org/presentationml/2006/ole">
            <mc:AlternateContent xmlns:mc="http://schemas.openxmlformats.org/markup-compatibility/2006">
              <mc:Choice xmlns:v="urn:schemas-microsoft-com:vml" Requires="v">
                <p:oleObj spid="_x0000_s152030" name="Equation" r:id="rId8" imgW="114151" imgH="215619" progId="Equation.3">
                  <p:embed/>
                </p:oleObj>
              </mc:Choice>
              <mc:Fallback>
                <p:oleObj name="Equation" r:id="rId8" imgW="114151" imgH="215619" progId="Equation.3">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766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654"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1655"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TextBox 64"/>
          <p:cNvSpPr txBox="1"/>
          <p:nvPr/>
        </p:nvSpPr>
        <p:spPr>
          <a:xfrm>
            <a:off x="5291328" y="4054575"/>
            <a:ext cx="3124200" cy="461665"/>
          </a:xfrm>
          <a:prstGeom prst="rect">
            <a:avLst/>
          </a:prstGeom>
          <a:solidFill>
            <a:srgbClr val="9B9B71">
              <a:alpha val="48000"/>
            </a:srgbClr>
          </a:solidFill>
          <a:ln w="12700">
            <a:solidFill>
              <a:schemeClr val="tx1"/>
            </a:solidFill>
          </a:ln>
        </p:spPr>
        <p:txBody>
          <a:bodyPr wrap="square" rtlCol="0">
            <a:spAutoFit/>
          </a:bodyPr>
          <a:lstStyle/>
          <a:p>
            <a:pPr algn="ctr"/>
            <a:r>
              <a:rPr lang="en-US" sz="2400" b="1" dirty="0" smtClean="0">
                <a:latin typeface="Cambria Math" pitchFamily="18" charset="0"/>
                <a:ea typeface="Cambria Math" pitchFamily="18" charset="0"/>
                <a:cs typeface="Times New Roman" pitchFamily="18" charset="0"/>
              </a:rPr>
              <a:t> 9         40.5          81</a:t>
            </a:r>
            <a:endParaRPr lang="en-US" sz="2400" dirty="0">
              <a:latin typeface="Cambria Math" pitchFamily="18" charset="0"/>
              <a:ea typeface="Cambria Math" pitchFamily="18" charset="0"/>
              <a:cs typeface="Times New Roman" pitchFamily="18" charset="0"/>
            </a:endParaRPr>
          </a:p>
        </p:txBody>
      </p:sp>
      <p:sp>
        <p:nvSpPr>
          <p:cNvPr id="66" name="Rectangle 65"/>
          <p:cNvSpPr/>
          <p:nvPr/>
        </p:nvSpPr>
        <p:spPr>
          <a:xfrm>
            <a:off x="2197809" y="5085080"/>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722502" y="4704080"/>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9415"/>
    </mc:Choice>
    <mc:Fallback xmlns="">
      <p:transition spd="slow" advTm="39415"/>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815"/>
            <a:ext cx="8839200" cy="1143000"/>
          </a:xfrm>
        </p:spPr>
        <p:txBody>
          <a:bodyPr/>
          <a:lstStyle/>
          <a:p>
            <a:pPr algn="l"/>
            <a:r>
              <a:rPr lang="en-US" sz="3200" b="1" smtClean="0"/>
              <a:t>Practice </a:t>
            </a:r>
            <a:r>
              <a:rPr lang="en-US" sz="3200" b="1" dirty="0" smtClean="0"/>
              <a:t>for SOL A.10</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941" name="Equation" r:id="rId5" imgW="114151" imgH="215619" progId="Equation.3">
                  <p:embed/>
                </p:oleObj>
              </mc:Choice>
              <mc:Fallback>
                <p:oleObj name="Equation" r:id="rId5" imgW="114151" imgH="215619" progId="Equation.3">
                  <p:embed/>
                  <p:pic>
                    <p:nvPicPr>
                      <p:cNvPr id="0" name="Picture 3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942" name="Equation" r:id="rId7" imgW="114151" imgH="215619" progId="Equation.3">
                  <p:embed/>
                </p:oleObj>
              </mc:Choice>
              <mc:Fallback>
                <p:oleObj name="Equation" r:id="rId7" imgW="114151" imgH="215619" progId="Equation.3">
                  <p:embed/>
                  <p:pic>
                    <p:nvPicPr>
                      <p:cNvPr id="0" name="Picture 3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943" name="Equation" r:id="rId8" imgW="114151" imgH="215619" progId="Equation.3">
                  <p:embed/>
                </p:oleObj>
              </mc:Choice>
              <mc:Fallback>
                <p:oleObj name="Equation" r:id="rId8" imgW="114151" imgH="215619" progId="Equation.3">
                  <p:embed/>
                  <p:pic>
                    <p:nvPicPr>
                      <p:cNvPr id="0" name="Picture 3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TextBox 59"/>
          <p:cNvSpPr txBox="1"/>
          <p:nvPr/>
        </p:nvSpPr>
        <p:spPr>
          <a:xfrm>
            <a:off x="448056" y="1691819"/>
            <a:ext cx="8686800" cy="4708981"/>
          </a:xfrm>
          <a:prstGeom prst="rect">
            <a:avLst/>
          </a:prstGeom>
          <a:noFill/>
        </p:spPr>
        <p:txBody>
          <a:bodyPr wrap="square" rtlCol="0">
            <a:spAutoFit/>
          </a:bodyPr>
          <a:lstStyle/>
          <a:p>
            <a:pPr marL="457200" indent="-457200"/>
            <a:endParaRPr lang="en-US" sz="2200" b="1" dirty="0" smtClean="0">
              <a:latin typeface="+mn-lt"/>
            </a:endParaRPr>
          </a:p>
          <a:p>
            <a:pPr marL="457200" indent="-457200">
              <a:buFont typeface="+mj-lt"/>
              <a:buAutoNum type="arabicPeriod"/>
            </a:pPr>
            <a:endParaRPr lang="en-US" sz="2200" b="1" dirty="0" smtClean="0">
              <a:latin typeface="+mn-lt"/>
            </a:endParaRPr>
          </a:p>
          <a:p>
            <a:pPr marL="457200" indent="-457200">
              <a:buFont typeface="+mj-lt"/>
              <a:buAutoNum type="arabicPeriod"/>
            </a:pPr>
            <a:endParaRPr lang="en-US" sz="2200" b="1" dirty="0" smtClean="0">
              <a:latin typeface="+mn-lt"/>
            </a:endParaRPr>
          </a:p>
          <a:p>
            <a:pPr marL="457200" indent="-457200">
              <a:buFont typeface="+mj-lt"/>
              <a:buAutoNum type="arabicPeriod"/>
            </a:pPr>
            <a:endParaRPr lang="en-US" sz="2200" b="1" dirty="0" smtClean="0">
              <a:latin typeface="+mn-lt"/>
            </a:endParaRPr>
          </a:p>
          <a:p>
            <a:pPr marL="457200" indent="-457200">
              <a:buFont typeface="+mj-lt"/>
              <a:buAutoNum type="arabicPeriod"/>
            </a:pPr>
            <a:endParaRPr lang="en-US" sz="2200" b="1" dirty="0" smtClean="0">
              <a:latin typeface="+mn-lt"/>
            </a:endParaRPr>
          </a:p>
          <a:p>
            <a:pPr marL="457200" indent="-457200">
              <a:buFont typeface="+mj-lt"/>
              <a:buAutoNum type="arabicPeriod"/>
            </a:pPr>
            <a:endParaRPr lang="en-US" sz="2200" b="1" dirty="0" smtClean="0">
              <a:latin typeface="+mn-lt"/>
            </a:endParaRPr>
          </a:p>
          <a:p>
            <a:pPr marL="457200" indent="-457200">
              <a:buFont typeface="+mj-lt"/>
              <a:buAutoNum type="arabicPeriod"/>
            </a:pPr>
            <a:r>
              <a:rPr lang="en-US" sz="2400" b="1" dirty="0" smtClean="0">
                <a:latin typeface="+mn-lt"/>
              </a:rPr>
              <a:t>Which two plots appear to have the same value for the range?</a:t>
            </a:r>
          </a:p>
          <a:p>
            <a:pPr marL="457200" indent="-457200">
              <a:buFont typeface="+mj-lt"/>
              <a:buAutoNum type="arabicPeriod"/>
            </a:pPr>
            <a:endParaRPr lang="en-US" sz="2400" b="1" dirty="0" smtClean="0">
              <a:latin typeface="+mn-lt"/>
            </a:endParaRPr>
          </a:p>
          <a:p>
            <a:pPr marL="457200" indent="-457200">
              <a:buFont typeface="+mj-lt"/>
              <a:buAutoNum type="arabicPeriod"/>
            </a:pPr>
            <a:r>
              <a:rPr lang="en-US" sz="2400" b="1" dirty="0" smtClean="0">
                <a:latin typeface="+mn-lt"/>
              </a:rPr>
              <a:t>Which two plots appear to have the same value for the </a:t>
            </a:r>
            <a:r>
              <a:rPr lang="en-US" sz="2400" b="1" dirty="0" err="1" smtClean="0">
                <a:latin typeface="+mn-lt"/>
              </a:rPr>
              <a:t>interquartile</a:t>
            </a:r>
            <a:r>
              <a:rPr lang="en-US" sz="2400" b="1" dirty="0" smtClean="0">
                <a:latin typeface="+mn-lt"/>
              </a:rPr>
              <a:t> range?  </a:t>
            </a:r>
            <a:endParaRPr lang="en-US" sz="2400" b="1" dirty="0" smtClean="0">
              <a:solidFill>
                <a:srgbClr val="C00000"/>
              </a:solidFill>
              <a:latin typeface="+mn-lt"/>
            </a:endParaRPr>
          </a:p>
          <a:p>
            <a:pPr marL="457200" indent="-457200">
              <a:buFont typeface="+mj-lt"/>
              <a:buAutoNum type="arabicPeriod"/>
            </a:pPr>
            <a:endParaRPr lang="en-US" sz="2400" b="1" dirty="0" smtClean="0">
              <a:latin typeface="+mn-lt"/>
            </a:endParaRPr>
          </a:p>
          <a:p>
            <a:pPr marL="457200" indent="-457200">
              <a:buFont typeface="+mj-lt"/>
              <a:buAutoNum type="arabicPeriod"/>
            </a:pPr>
            <a:r>
              <a:rPr lang="en-US" sz="2400" b="1" dirty="0" smtClean="0">
                <a:latin typeface="+mn-lt"/>
              </a:rPr>
              <a:t>Which two plots appear to have the same value for the median?</a:t>
            </a:r>
            <a:endParaRPr lang="en-US" sz="2400" b="1" dirty="0">
              <a:latin typeface="+mn-lt"/>
            </a:endParaRPr>
          </a:p>
        </p:txBody>
      </p:sp>
      <p:pic>
        <p:nvPicPr>
          <p:cNvPr id="147565" name="Picture 109"/>
          <p:cNvPicPr>
            <a:picLocks noChangeAspect="1" noChangeArrowheads="1"/>
          </p:cNvPicPr>
          <p:nvPr/>
        </p:nvPicPr>
        <p:blipFill>
          <a:blip r:embed="rId9" cstate="print"/>
          <a:srcRect/>
          <a:stretch>
            <a:fillRect/>
          </a:stretch>
        </p:blipFill>
        <p:spPr bwMode="auto">
          <a:xfrm>
            <a:off x="2209800" y="1114390"/>
            <a:ext cx="4838700" cy="2206660"/>
          </a:xfrm>
          <a:prstGeom prst="rect">
            <a:avLst/>
          </a:prstGeom>
          <a:noFill/>
          <a:ln w="9525">
            <a:noFill/>
            <a:miter lim="800000"/>
            <a:headEnd/>
            <a:tailEnd/>
          </a:ln>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53121"/>
    </mc:Choice>
    <mc:Fallback xmlns="">
      <p:transition spd="slow" advTm="531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336" y="-2143"/>
            <a:ext cx="8839200" cy="1143000"/>
          </a:xfrm>
        </p:spPr>
        <p:txBody>
          <a:bodyPr/>
          <a:lstStyle/>
          <a:p>
            <a:pPr algn="l"/>
            <a:r>
              <a:rPr lang="en-US" sz="3200" b="1" smtClean="0">
                <a:solidFill>
                  <a:srgbClr val="3E009A"/>
                </a:solidFill>
              </a:rPr>
              <a:t>Practice </a:t>
            </a:r>
            <a:r>
              <a:rPr lang="en-US" sz="3200" b="1" dirty="0" smtClean="0">
                <a:solidFill>
                  <a:srgbClr val="3E009A"/>
                </a:solidFill>
              </a:rPr>
              <a:t>for SOL A.2</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158496" y="1068903"/>
            <a:ext cx="8229600" cy="4525963"/>
          </a:xfrm>
        </p:spPr>
        <p:txBody>
          <a:bodyPr/>
          <a:lstStyle/>
          <a:p>
            <a:pPr eaLnBrk="1" hangingPunct="1">
              <a:buNone/>
              <a:defRPr/>
            </a:pPr>
            <a:r>
              <a:rPr lang="en-US" sz="2400" b="1" dirty="0" smtClean="0"/>
              <a:t>What are the apparent factors of the function </a:t>
            </a:r>
            <a:r>
              <a:rPr lang="en-US" sz="2400" b="1" i="1" dirty="0" smtClean="0">
                <a:ea typeface="Cambria Math" pitchFamily="18" charset="0"/>
              </a:rPr>
              <a:t>f(</a:t>
            </a:r>
            <a:r>
              <a:rPr lang="en-US" sz="2400" b="1" i="1" dirty="0" smtClean="0">
                <a:ea typeface="Cambria Math" pitchFamily="18" charset="0"/>
                <a:cs typeface="Times New Roman" pitchFamily="18" charset="0"/>
              </a:rPr>
              <a:t>x</a:t>
            </a:r>
            <a:r>
              <a:rPr lang="en-US" sz="2400" b="1" i="1" dirty="0" smtClean="0">
                <a:ea typeface="Cambria Math" pitchFamily="18" charset="0"/>
              </a:rPr>
              <a:t>)</a:t>
            </a:r>
            <a:r>
              <a:rPr lang="en-US" sz="2400" b="1" dirty="0" smtClean="0"/>
              <a:t>?</a:t>
            </a:r>
          </a:p>
          <a:p>
            <a:pPr eaLnBrk="1" hangingPunct="1">
              <a:buFont typeface="Wingdings 2" pitchFamily="18" charset="2"/>
              <a:buNone/>
              <a:defRPr/>
            </a:pPr>
            <a:endParaRPr lang="en-US" sz="2000" dirty="0" smtClean="0">
              <a:solidFill>
                <a:srgbClr val="6600FF"/>
              </a:solidFill>
            </a:endParaRPr>
          </a:p>
          <a:p>
            <a:pPr eaLnBrk="1" hangingPunct="1">
              <a:buFont typeface="Wingdings 2" pitchFamily="18" charset="2"/>
              <a:buNone/>
              <a:defRPr/>
            </a:pPr>
            <a:endParaRPr lang="en-US" sz="2000" dirty="0" smtClean="0"/>
          </a:p>
          <a:p>
            <a:pPr eaLnBrk="1" hangingPunct="1">
              <a:buFont typeface="Wingdings 2" pitchFamily="18" charset="2"/>
              <a:buNone/>
              <a:defRPr/>
            </a:pPr>
            <a:endParaRPr lang="en-US" sz="2000" dirty="0" smtClean="0"/>
          </a:p>
          <a:p>
            <a:pPr eaLnBrk="1" hangingPunct="1">
              <a:buFont typeface="Wingdings 2" pitchFamily="18" charset="2"/>
              <a:buNone/>
              <a:defRPr/>
            </a:pPr>
            <a:endParaRPr lang="en-US" sz="2000" dirty="0" smtClean="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8" name="Rectangle 12"/>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4" name="Rectangle 18"/>
          <p:cNvSpPr>
            <a:spLocks noChangeArrowheads="1"/>
          </p:cNvSpPr>
          <p:nvPr/>
        </p:nvSpPr>
        <p:spPr bwMode="auto">
          <a:xfrm>
            <a:off x="0" y="1104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7" name="Rectangle 21"/>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3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0" name="Rectangle 2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84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3" name="Rectangle 2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 name="Rectangle 42"/>
          <p:cNvSpPr/>
          <p:nvPr/>
        </p:nvSpPr>
        <p:spPr>
          <a:xfrm>
            <a:off x="21336" y="5257800"/>
            <a:ext cx="8366760" cy="1200329"/>
          </a:xfrm>
          <a:prstGeom prst="rect">
            <a:avLst/>
          </a:prstGeom>
        </p:spPr>
        <p:txBody>
          <a:bodyPr wrap="square">
            <a:spAutoFit/>
          </a:bodyPr>
          <a:lstStyle/>
          <a:p>
            <a:pPr eaLnBrk="1" hangingPunct="1">
              <a:buFont typeface="Wingdings 2" pitchFamily="18" charset="2"/>
              <a:buNone/>
              <a:defRPr/>
            </a:pPr>
            <a:r>
              <a:rPr lang="en-US" sz="2400" dirty="0" smtClean="0">
                <a:latin typeface="+mn-lt"/>
              </a:rPr>
              <a:t>Related questions:</a:t>
            </a:r>
          </a:p>
          <a:p>
            <a:pPr eaLnBrk="1" hangingPunct="1">
              <a:buFont typeface="Wingdings 2" pitchFamily="18" charset="2"/>
              <a:buNone/>
              <a:defRPr/>
            </a:pPr>
            <a:r>
              <a:rPr lang="en-US" sz="2400" b="1" dirty="0" smtClean="0">
                <a:latin typeface="+mn-lt"/>
              </a:rPr>
              <a:t>Identify all x- and y-intercepts of the function </a:t>
            </a:r>
            <a:r>
              <a:rPr lang="en-US" sz="2400" b="1" i="1" dirty="0" smtClean="0">
                <a:latin typeface="+mn-lt"/>
              </a:rPr>
              <a:t>f(</a:t>
            </a:r>
            <a:r>
              <a:rPr lang="en-US" sz="2400" b="1" i="1" dirty="0" smtClean="0">
                <a:latin typeface="+mn-lt"/>
                <a:cs typeface="Times New Roman" pitchFamily="18" charset="0"/>
              </a:rPr>
              <a:t>x</a:t>
            </a:r>
            <a:r>
              <a:rPr lang="en-US" sz="2400" b="1" i="1" dirty="0" smtClean="0">
                <a:latin typeface="+mn-lt"/>
              </a:rPr>
              <a:t>)</a:t>
            </a:r>
            <a:r>
              <a:rPr lang="en-US" sz="2400" b="1" dirty="0" smtClean="0">
                <a:latin typeface="+mn-lt"/>
              </a:rPr>
              <a:t>. </a:t>
            </a:r>
            <a:r>
              <a:rPr lang="en-US" sz="2400" dirty="0" smtClean="0">
                <a:latin typeface="+mn-lt"/>
              </a:rPr>
              <a:t>(SOL A7.d)</a:t>
            </a:r>
          </a:p>
          <a:p>
            <a:pPr eaLnBrk="1" hangingPunct="1">
              <a:buFont typeface="Wingdings 2" pitchFamily="18" charset="2"/>
              <a:buNone/>
              <a:defRPr/>
            </a:pPr>
            <a:r>
              <a:rPr lang="en-US" sz="2400" b="1" dirty="0" smtClean="0">
                <a:latin typeface="+mn-lt"/>
              </a:rPr>
              <a:t>Identify the domain and range of the function </a:t>
            </a:r>
            <a:r>
              <a:rPr lang="en-US" sz="2400" b="1" i="1" dirty="0" smtClean="0">
                <a:latin typeface="+mn-lt"/>
              </a:rPr>
              <a:t>f(</a:t>
            </a:r>
            <a:r>
              <a:rPr lang="en-US" sz="2400" b="1" i="1" dirty="0" smtClean="0">
                <a:latin typeface="+mn-lt"/>
                <a:cs typeface="Times New Roman" pitchFamily="18" charset="0"/>
              </a:rPr>
              <a:t>x</a:t>
            </a:r>
            <a:r>
              <a:rPr lang="en-US" sz="2400" b="1" i="1" dirty="0" smtClean="0">
                <a:latin typeface="+mn-lt"/>
              </a:rPr>
              <a:t>)</a:t>
            </a:r>
            <a:r>
              <a:rPr lang="en-US" sz="2400" b="1" dirty="0" smtClean="0"/>
              <a:t>. </a:t>
            </a:r>
            <a:r>
              <a:rPr lang="en-US" sz="2400" b="1" dirty="0" smtClean="0">
                <a:latin typeface="+mn-lt"/>
              </a:rPr>
              <a:t> </a:t>
            </a:r>
            <a:r>
              <a:rPr lang="en-US" sz="2400" dirty="0" smtClean="0">
                <a:latin typeface="+mn-lt"/>
              </a:rPr>
              <a:t>(SOL A7.b)</a:t>
            </a:r>
          </a:p>
        </p:txBody>
      </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7" name="Rectangle 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0"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71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3"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71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6" name="Rectangle 1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711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6642" y="1847279"/>
            <a:ext cx="3772171" cy="2486025"/>
          </a:xfrm>
          <a:prstGeom prst="rect">
            <a:avLst/>
          </a:prstGeom>
          <a:noFill/>
          <a:ln w="9525">
            <a:solidFill>
              <a:schemeClr val="tx1"/>
            </a:solidFill>
            <a:miter lim="800000"/>
            <a:headEnd/>
            <a:tailEnd/>
          </a:ln>
        </p:spPr>
      </p:pic>
      <p:sp>
        <p:nvSpPr>
          <p:cNvPr id="61" name="TextBox 60"/>
          <p:cNvSpPr txBox="1"/>
          <p:nvPr/>
        </p:nvSpPr>
        <p:spPr>
          <a:xfrm>
            <a:off x="4174236" y="2037123"/>
            <a:ext cx="533400" cy="369332"/>
          </a:xfrm>
          <a:prstGeom prst="rect">
            <a:avLst/>
          </a:prstGeom>
          <a:noFill/>
        </p:spPr>
        <p:txBody>
          <a:bodyPr wrap="square" rtlCol="0">
            <a:spAutoFit/>
          </a:bodyPr>
          <a:lstStyle/>
          <a:p>
            <a:r>
              <a:rPr lang="en-US" i="1" dirty="0" smtClean="0">
                <a:latin typeface="+mn-lt"/>
              </a:rPr>
              <a:t>f(</a:t>
            </a:r>
            <a:r>
              <a:rPr lang="en-US" i="1" dirty="0" smtClean="0">
                <a:latin typeface="+mn-lt"/>
                <a:cs typeface="Times New Roman" pitchFamily="18" charset="0"/>
              </a:rPr>
              <a:t>x)</a:t>
            </a:r>
            <a:endParaRPr lang="en-US" i="1" dirty="0">
              <a:latin typeface="+mn-lt"/>
              <a:cs typeface="Times New Roman" pitchFamily="18"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757218029"/>
      </p:ext>
    </p:extLst>
  </p:cSld>
  <p:clrMapOvr>
    <a:masterClrMapping/>
  </p:clrMapOvr>
  <mc:AlternateContent xmlns:mc="http://schemas.openxmlformats.org/markup-compatibility/2006" xmlns:p14="http://schemas.microsoft.com/office/powerpoint/2010/main">
    <mc:Choice Requires="p14">
      <p:transition spd="slow" p14:dur="2000" advTm="76906"/>
    </mc:Choice>
    <mc:Fallback xmlns="">
      <p:transition spd="slow" advTm="76906"/>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524000"/>
            <a:ext cx="89916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1800" b="1" dirty="0" smtClean="0"/>
          </a:p>
          <a:p>
            <a:pPr marL="0" eaLnBrk="1" hangingPunct="1">
              <a:buFont typeface="Wingdings 2" pitchFamily="18" charset="2"/>
              <a:buNone/>
            </a:pPr>
            <a:r>
              <a:rPr lang="en-US" sz="2400" b="1" dirty="0" smtClean="0"/>
              <a:t>Each of these box-and-whisker plots contain </a:t>
            </a:r>
            <a:r>
              <a:rPr lang="en-US" sz="2400" b="1" dirty="0" smtClean="0">
                <a:latin typeface="Cambria Math" pitchFamily="18" charset="0"/>
                <a:ea typeface="Cambria Math" pitchFamily="18" charset="0"/>
              </a:rPr>
              <a:t>15</a:t>
            </a:r>
            <a:r>
              <a:rPr lang="en-US" sz="2400" b="1" dirty="0" smtClean="0"/>
              <a:t> unique elements.</a:t>
            </a:r>
          </a:p>
          <a:p>
            <a:pPr marL="0" indent="-457200" eaLnBrk="1" hangingPunct="1">
              <a:buAutoNum type="arabicPeriod"/>
            </a:pPr>
            <a:r>
              <a:rPr lang="en-US" sz="2400" b="1" dirty="0" smtClean="0"/>
              <a:t>Write a statement comparing the range of both plots.</a:t>
            </a:r>
            <a:br>
              <a:rPr lang="en-US" sz="2400" b="1" dirty="0" smtClean="0"/>
            </a:br>
            <a:endParaRPr lang="en-US" sz="2400" b="1" dirty="0" smtClean="0"/>
          </a:p>
          <a:p>
            <a:pPr marL="0" indent="-457200" eaLnBrk="1" hangingPunct="1">
              <a:buAutoNum type="arabicPeriod"/>
            </a:pPr>
            <a:endParaRPr lang="en-US" sz="1600" b="1" dirty="0" smtClean="0"/>
          </a:p>
          <a:p>
            <a:pPr marL="0" indent="-457200" eaLnBrk="1" hangingPunct="1">
              <a:buNone/>
            </a:pPr>
            <a:r>
              <a:rPr lang="en-US" sz="2400" b="1" dirty="0" smtClean="0"/>
              <a:t>2.  Which box-and-whisker plot has the greater </a:t>
            </a:r>
            <a:r>
              <a:rPr lang="en-US" sz="2400" b="1" dirty="0" err="1" smtClean="0"/>
              <a:t>interquartile</a:t>
            </a:r>
            <a:r>
              <a:rPr lang="en-US" sz="2400" b="1" dirty="0" smtClean="0"/>
              <a:t> range? </a:t>
            </a:r>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18288" y="0"/>
            <a:ext cx="8839200" cy="1143000"/>
          </a:xfrm>
        </p:spPr>
        <p:txBody>
          <a:bodyPr/>
          <a:lstStyle/>
          <a:p>
            <a:pPr algn="l"/>
            <a:r>
              <a:rPr lang="en-US" sz="3200" b="1" smtClean="0">
                <a:solidFill>
                  <a:srgbClr val="0033CC"/>
                </a:solidFill>
              </a:rPr>
              <a:t>Practice </a:t>
            </a:r>
            <a:r>
              <a:rPr lang="en-US" sz="3200" b="1" dirty="0" smtClean="0">
                <a:solidFill>
                  <a:srgbClr val="0033CC"/>
                </a:solidFill>
              </a:rPr>
              <a:t>for SOL A.10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2827"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2828"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2829"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3"/>
          <p:cNvSpPr/>
          <p:nvPr/>
        </p:nvSpPr>
        <p:spPr>
          <a:xfrm>
            <a:off x="152400" y="5804389"/>
            <a:ext cx="8991600" cy="461665"/>
          </a:xfrm>
          <a:prstGeom prst="rect">
            <a:avLst/>
          </a:prstGeom>
        </p:spPr>
        <p:txBody>
          <a:bodyPr wrap="square">
            <a:spAutoFit/>
          </a:bodyPr>
          <a:lstStyle/>
          <a:p>
            <a:pPr indent="-457200"/>
            <a:r>
              <a:rPr lang="en-US" sz="2400" b="1" dirty="0" smtClean="0">
                <a:latin typeface="+mn-lt"/>
              </a:rPr>
              <a:t>3.  Which data set has more elements with a value of 11 or greater?</a:t>
            </a:r>
            <a:r>
              <a:rPr lang="en-US" sz="2400" b="1" dirty="0" smtClean="0">
                <a:solidFill>
                  <a:srgbClr val="C00000"/>
                </a:solidFill>
                <a:latin typeface="+mn-lt"/>
              </a:rPr>
              <a:t> </a:t>
            </a:r>
            <a:endParaRPr lang="en-US" sz="2400" b="1" dirty="0" smtClean="0">
              <a:latin typeface="+mn-lt"/>
            </a:endParaRPr>
          </a:p>
        </p:txBody>
      </p:sp>
      <p:pic>
        <p:nvPicPr>
          <p:cNvPr id="148486" name="Picture 6"/>
          <p:cNvPicPr>
            <a:picLocks noChangeAspect="1" noChangeArrowheads="1"/>
          </p:cNvPicPr>
          <p:nvPr/>
        </p:nvPicPr>
        <p:blipFill>
          <a:blip r:embed="rId9" cstate="print"/>
          <a:srcRect/>
          <a:stretch>
            <a:fillRect/>
          </a:stretch>
        </p:blipFill>
        <p:spPr bwMode="auto">
          <a:xfrm>
            <a:off x="792480" y="898556"/>
            <a:ext cx="6795552" cy="1844644"/>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816921329"/>
      </p:ext>
    </p:extLst>
  </p:cSld>
  <p:clrMapOvr>
    <a:masterClrMapping/>
  </p:clrMapOvr>
  <mc:AlternateContent xmlns:mc="http://schemas.openxmlformats.org/markup-compatibility/2006" xmlns:p14="http://schemas.microsoft.com/office/powerpoint/2010/main">
    <mc:Choice Requires="p14">
      <p:transition spd="slow" p14:dur="2000" advTm="50556"/>
    </mc:Choice>
    <mc:Fallback xmlns="">
      <p:transition spd="slow" advTm="50556"/>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874" y="19578"/>
            <a:ext cx="8839200" cy="799572"/>
          </a:xfrm>
        </p:spPr>
        <p:txBody>
          <a:bodyPr/>
          <a:lstStyle/>
          <a:p>
            <a:pPr algn="l"/>
            <a:r>
              <a:rPr lang="en-US" sz="3200" b="1" dirty="0" smtClean="0">
                <a:solidFill>
                  <a:srgbClr val="3E009A"/>
                </a:solidFill>
              </a:rPr>
              <a:t>Practice for SOL A.10</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27874" y="819150"/>
            <a:ext cx="9116126" cy="4525963"/>
          </a:xfrm>
        </p:spPr>
        <p:txBody>
          <a:bodyPr/>
          <a:lstStyle/>
          <a:p>
            <a:pPr eaLnBrk="1" hangingPunct="1">
              <a:buFont typeface="Wingdings 2" pitchFamily="18" charset="2"/>
              <a:buNone/>
            </a:pPr>
            <a:r>
              <a:rPr lang="en-US" sz="2400" b="1" dirty="0" smtClean="0"/>
              <a:t>This box-and-whisker plot represents nine pieces of data.  No number is repeated.  </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1600" dirty="0" smtClean="0"/>
          </a:p>
          <a:p>
            <a:pPr eaLnBrk="1" hangingPunct="1">
              <a:buFont typeface="Wingdings 2" pitchFamily="18" charset="2"/>
              <a:buNone/>
            </a:pPr>
            <a:r>
              <a:rPr lang="en-US" sz="2400" b="1" dirty="0" smtClean="0"/>
              <a:t>The number 23 is removed from the data set and a new box-and-</a:t>
            </a:r>
          </a:p>
          <a:p>
            <a:pPr eaLnBrk="1" hangingPunct="1">
              <a:buFont typeface="Wingdings 2" pitchFamily="18" charset="2"/>
              <a:buNone/>
            </a:pPr>
            <a:r>
              <a:rPr lang="en-US" sz="2400" b="1" dirty="0" smtClean="0"/>
              <a:t>whisker plot is drawn. Compared to the values in the original box-and-</a:t>
            </a:r>
          </a:p>
          <a:p>
            <a:pPr eaLnBrk="1" hangingPunct="1">
              <a:buFont typeface="Wingdings 2" pitchFamily="18" charset="2"/>
              <a:buNone/>
            </a:pPr>
            <a:r>
              <a:rPr lang="en-US" sz="2400" b="1" dirty="0" smtClean="0"/>
              <a:t>whisker plot, describe the changes to each of these values (increases, </a:t>
            </a:r>
          </a:p>
          <a:p>
            <a:pPr eaLnBrk="1" hangingPunct="1">
              <a:buFont typeface="Wingdings 2" pitchFamily="18" charset="2"/>
              <a:buNone/>
            </a:pPr>
            <a:r>
              <a:rPr lang="en-US" sz="2400" b="1" dirty="0" smtClean="0"/>
              <a:t>decreases or stays the same):</a:t>
            </a:r>
          </a:p>
          <a:p>
            <a:pPr marL="457200" indent="-457200" eaLnBrk="1" hangingPunct="1">
              <a:buFont typeface="+mj-lt"/>
              <a:buAutoNum type="alphaLcParenR"/>
            </a:pPr>
            <a:r>
              <a:rPr lang="en-US" sz="2400" b="1" dirty="0" smtClean="0"/>
              <a:t>the lower extreme  </a:t>
            </a:r>
          </a:p>
          <a:p>
            <a:pPr marL="457200" indent="-457200" eaLnBrk="1" hangingPunct="1">
              <a:buFont typeface="+mj-lt"/>
              <a:buAutoNum type="alphaLcParenR"/>
            </a:pPr>
            <a:r>
              <a:rPr lang="en-US" sz="2400" b="1" dirty="0" smtClean="0"/>
              <a:t>the lower quartile</a:t>
            </a:r>
          </a:p>
          <a:p>
            <a:pPr marL="457200" indent="-457200" eaLnBrk="1" hangingPunct="1">
              <a:buFont typeface="+mj-lt"/>
              <a:buAutoNum type="alphaLcParenR"/>
            </a:pPr>
            <a:r>
              <a:rPr lang="en-US" sz="2400" b="1" dirty="0" smtClean="0"/>
              <a:t>the median</a:t>
            </a:r>
          </a:p>
          <a:p>
            <a:pPr marL="457200" indent="-457200" eaLnBrk="1" hangingPunct="1">
              <a:buFont typeface="+mj-lt"/>
              <a:buAutoNum type="alphaLcParenR"/>
            </a:pPr>
            <a:r>
              <a:rPr lang="en-US" sz="2400" b="1" dirty="0" smtClean="0"/>
              <a:t>the upper quartile</a:t>
            </a:r>
          </a:p>
          <a:p>
            <a:pPr marL="457200" indent="-457200" eaLnBrk="1" hangingPunct="1">
              <a:buFont typeface="+mj-lt"/>
              <a:buAutoNum type="alphaLcParenR"/>
            </a:pPr>
            <a:r>
              <a:rPr lang="en-US" sz="2400" b="1" dirty="0" smtClean="0"/>
              <a:t>the upper extreme</a:t>
            </a:r>
            <a:endParaRPr lang="en-US" sz="2400" b="1" dirty="0" smtClean="0">
              <a:solidFill>
                <a:srgbClr val="6600CC"/>
              </a:solidFill>
            </a:endParaRPr>
          </a:p>
          <a:p>
            <a:pPr>
              <a:spcBef>
                <a:spcPts val="0"/>
              </a:spcBef>
              <a:buNone/>
            </a:pPr>
            <a:endParaRPr lang="en-US" sz="2400" dirty="0" smtClean="0">
              <a:solidFill>
                <a:srgbClr val="002060"/>
              </a:solidFill>
            </a:endParaRPr>
          </a:p>
          <a:p>
            <a:pPr>
              <a:spcBef>
                <a:spcPts val="0"/>
              </a:spcBef>
              <a:buNone/>
            </a:pPr>
            <a:endParaRPr lang="en-US" sz="2400" dirty="0">
              <a:solidFill>
                <a:srgbClr val="002060"/>
              </a:solidFill>
            </a:endParaRPr>
          </a:p>
        </p:txBody>
      </p:sp>
      <p:pic>
        <p:nvPicPr>
          <p:cNvPr id="25" name="Picture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1351535"/>
            <a:ext cx="6248400" cy="143008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05045869"/>
      </p:ext>
    </p:extLst>
  </p:cSld>
  <p:clrMapOvr>
    <a:masterClrMapping/>
  </p:clrMapOvr>
  <mc:AlternateContent xmlns:mc="http://schemas.openxmlformats.org/markup-compatibility/2006" xmlns:p14="http://schemas.microsoft.com/office/powerpoint/2010/main">
    <mc:Choice Requires="p14">
      <p:transition spd="slow" p14:dur="2000" advTm="44903"/>
    </mc:Choice>
    <mc:Fallback xmlns="">
      <p:transition spd="slow" advTm="44903"/>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1717"/>
            <a:ext cx="8839200" cy="755142"/>
          </a:xfrm>
        </p:spPr>
        <p:txBody>
          <a:bodyPr/>
          <a:lstStyle/>
          <a:p>
            <a:pPr algn="l"/>
            <a:r>
              <a:rPr lang="en-US" sz="3200" b="1" smtClean="0">
                <a:solidFill>
                  <a:srgbClr val="3E009A"/>
                </a:solidFill>
              </a:rPr>
              <a:t>Practice </a:t>
            </a:r>
            <a:r>
              <a:rPr lang="en-US" sz="3200" b="1" dirty="0" smtClean="0">
                <a:solidFill>
                  <a:srgbClr val="3E009A"/>
                </a:solidFill>
              </a:rPr>
              <a:t>for SOL A.10</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38100" y="750950"/>
            <a:ext cx="9105900" cy="6107049"/>
          </a:xfrm>
        </p:spPr>
        <p:txBody>
          <a:bodyPr/>
          <a:lstStyle/>
          <a:p>
            <a:pPr eaLnBrk="1" hangingPunct="1">
              <a:buFont typeface="Wingdings 2" pitchFamily="18" charset="2"/>
              <a:buNone/>
            </a:pPr>
            <a:r>
              <a:rPr lang="en-US" sz="1800" b="1" dirty="0" smtClean="0"/>
              <a:t>Each of these box-and-whisker plots represents a data set with 10 distinct elements.</a:t>
            </a:r>
          </a:p>
          <a:p>
            <a:pPr eaLnBrk="1" hangingPunct="1">
              <a:buFont typeface="Wingdings 2" pitchFamily="18" charset="2"/>
              <a:buNone/>
            </a:pPr>
            <a:r>
              <a:rPr lang="en-US" sz="1800" b="1" dirty="0" smtClean="0"/>
              <a:t>Which statements about these plots appear to be true?</a:t>
            </a:r>
          </a:p>
          <a:p>
            <a:pPr eaLnBrk="1" hangingPunct="1">
              <a:buFont typeface="Wingdings 2" pitchFamily="18" charset="2"/>
              <a:buNone/>
            </a:pPr>
            <a:endParaRPr lang="en-US" sz="1800" b="1" dirty="0" smtClean="0"/>
          </a:p>
          <a:p>
            <a:pPr eaLnBrk="1" hangingPunct="1">
              <a:buFont typeface="Wingdings 2" pitchFamily="18" charset="2"/>
              <a:buNone/>
            </a:pPr>
            <a:endParaRPr lang="en-US" sz="1800" b="1" dirty="0" smtClean="0"/>
          </a:p>
          <a:p>
            <a:pPr eaLnBrk="1" hangingPunct="1">
              <a:buFont typeface="Wingdings 2" pitchFamily="18" charset="2"/>
              <a:buNone/>
            </a:pPr>
            <a:endParaRPr lang="en-US" sz="1800" b="1" dirty="0" smtClean="0"/>
          </a:p>
          <a:p>
            <a:pPr eaLnBrk="1" hangingPunct="1">
              <a:buFont typeface="Wingdings 2" pitchFamily="18" charset="2"/>
              <a:buNone/>
            </a:pPr>
            <a:endParaRPr lang="en-US" sz="1800" b="1" dirty="0" smtClean="0"/>
          </a:p>
          <a:p>
            <a:pPr eaLnBrk="1" hangingPunct="1">
              <a:buFont typeface="+mj-lt"/>
              <a:buAutoNum type="alphaLcParenR"/>
            </a:pPr>
            <a:r>
              <a:rPr lang="en-US" sz="2000" b="1" dirty="0" smtClean="0"/>
              <a:t>There are more elements in the lower quartile of plot B than plot A, because the  left whisker of plot B is longer than the left whisker of plot A.</a:t>
            </a:r>
          </a:p>
          <a:p>
            <a:pPr eaLnBrk="1" hangingPunct="1">
              <a:buFont typeface="+mj-lt"/>
              <a:buAutoNum type="alphaLcParenR"/>
            </a:pPr>
            <a:endParaRPr lang="en-US" sz="1400" b="1" dirty="0" smtClean="0"/>
          </a:p>
          <a:p>
            <a:pPr eaLnBrk="1" hangingPunct="1">
              <a:buFont typeface="+mj-lt"/>
              <a:buAutoNum type="alphaLcParenR"/>
            </a:pPr>
            <a:r>
              <a:rPr lang="en-US" sz="2000" b="1" dirty="0" smtClean="0"/>
              <a:t>Since both data sets have 10 distinct elements, the box of plot A and the box of plot B contain the same number of elements.</a:t>
            </a:r>
          </a:p>
          <a:p>
            <a:pPr eaLnBrk="1" hangingPunct="1">
              <a:buFont typeface="+mj-lt"/>
              <a:buAutoNum type="alphaLcParenR"/>
            </a:pPr>
            <a:endParaRPr lang="en-US" sz="1400" b="1" dirty="0" smtClean="0"/>
          </a:p>
          <a:p>
            <a:pPr eaLnBrk="1" hangingPunct="1">
              <a:buFont typeface="+mj-lt"/>
              <a:buAutoNum type="alphaLcParenR"/>
            </a:pPr>
            <a:r>
              <a:rPr lang="en-US" sz="2000" b="1" dirty="0" smtClean="0"/>
              <a:t>There are fewer elements in the upper quartile of plot B than plot A, because the right whisker of plot B is shorter than the right whisker of plot A.</a:t>
            </a:r>
          </a:p>
          <a:p>
            <a:pPr eaLnBrk="1" hangingPunct="1">
              <a:buFont typeface="+mj-lt"/>
              <a:buAutoNum type="alphaLcParenR"/>
            </a:pPr>
            <a:endParaRPr lang="en-US" sz="1400" b="1" dirty="0" smtClean="0"/>
          </a:p>
          <a:p>
            <a:pPr eaLnBrk="1" hangingPunct="1">
              <a:buFont typeface="+mj-lt"/>
              <a:buAutoNum type="alphaLcParenR"/>
            </a:pPr>
            <a:r>
              <a:rPr lang="en-US" sz="2000" b="1" dirty="0" smtClean="0"/>
              <a:t>The </a:t>
            </a:r>
            <a:r>
              <a:rPr lang="en-US" sz="2000" b="1" dirty="0" err="1" smtClean="0"/>
              <a:t>interquartile</a:t>
            </a:r>
            <a:r>
              <a:rPr lang="en-US" sz="2000" b="1" dirty="0" smtClean="0"/>
              <a:t> range of plot A is greater than the </a:t>
            </a:r>
            <a:r>
              <a:rPr lang="en-US" sz="2000" b="1" dirty="0" err="1" smtClean="0"/>
              <a:t>interquartile</a:t>
            </a:r>
            <a:r>
              <a:rPr lang="en-US" sz="2000" b="1" dirty="0" smtClean="0"/>
              <a:t> range of plot B.</a:t>
            </a:r>
          </a:p>
          <a:p>
            <a:pPr eaLnBrk="1" hangingPunct="1">
              <a:buFont typeface="+mj-lt"/>
              <a:buAutoNum type="alphaLcParenR"/>
            </a:pPr>
            <a:endParaRPr lang="en-US" sz="1400" b="1" dirty="0" smtClean="0"/>
          </a:p>
          <a:p>
            <a:pPr eaLnBrk="1" hangingPunct="1">
              <a:buFont typeface="+mj-lt"/>
              <a:buAutoNum type="alphaLcParenR"/>
            </a:pPr>
            <a:r>
              <a:rPr lang="en-US" sz="2000" b="1" dirty="0" smtClean="0"/>
              <a:t>The range of both plots are equal.</a:t>
            </a:r>
            <a:endParaRPr lang="en-US" sz="2000" dirty="0" smtClean="0"/>
          </a:p>
          <a:p>
            <a:pPr eaLnBrk="1" hangingPunct="1">
              <a:buFont typeface="Wingdings 2" pitchFamily="18" charset="2"/>
              <a:buNone/>
            </a:pPr>
            <a:endParaRPr lang="en-US" sz="1600" dirty="0" smtClean="0"/>
          </a:p>
          <a:p>
            <a:pPr eaLnBrk="1" hangingPunct="1">
              <a:buFont typeface="Wingdings 2" pitchFamily="18" charset="2"/>
              <a:buNone/>
            </a:pPr>
            <a:endParaRPr lang="en-US" sz="1600" dirty="0" smtClean="0"/>
          </a:p>
          <a:p>
            <a:pPr eaLnBrk="1" hangingPunct="1">
              <a:buFont typeface="Wingdings 2" pitchFamily="18" charset="2"/>
              <a:buNone/>
            </a:pPr>
            <a:endParaRPr lang="en-US" sz="2400" b="1" dirty="0" smtClean="0">
              <a:solidFill>
                <a:srgbClr val="6600CC"/>
              </a:solidFill>
            </a:endParaRPr>
          </a:p>
          <a:p>
            <a:pPr>
              <a:spcBef>
                <a:spcPts val="0"/>
              </a:spcBef>
              <a:buNone/>
            </a:pPr>
            <a:endParaRPr lang="en-US" sz="2400" dirty="0" smtClean="0">
              <a:solidFill>
                <a:srgbClr val="002060"/>
              </a:solidFill>
            </a:endParaRPr>
          </a:p>
          <a:p>
            <a:pPr>
              <a:spcBef>
                <a:spcPts val="0"/>
              </a:spcBef>
              <a:buNone/>
            </a:pPr>
            <a:endParaRPr lang="en-US" sz="2400" dirty="0">
              <a:solidFill>
                <a:srgbClr val="002060"/>
              </a:solidFill>
            </a:endParaRPr>
          </a:p>
        </p:txBody>
      </p:sp>
      <p:pic>
        <p:nvPicPr>
          <p:cNvPr id="1026" name="Picture 2" descr="C:\Documents and Settings\rgl48695\Desktop\box.jpg"/>
          <p:cNvPicPr>
            <a:picLocks noChangeAspect="1" noChangeArrowheads="1"/>
          </p:cNvPicPr>
          <p:nvPr/>
        </p:nvPicPr>
        <p:blipFill>
          <a:blip r:embed="rId4" cstate="print"/>
          <a:srcRect/>
          <a:stretch>
            <a:fillRect/>
          </a:stretch>
        </p:blipFill>
        <p:spPr bwMode="auto">
          <a:xfrm>
            <a:off x="1372076" y="1391888"/>
            <a:ext cx="6095048" cy="1397318"/>
          </a:xfrm>
          <a:prstGeom prst="rect">
            <a:avLst/>
          </a:prstGeom>
          <a:noFill/>
        </p:spPr>
      </p:pic>
    </p:spTree>
    <p:custDataLst>
      <p:tags r:id="rId1"/>
    </p:custDataLst>
    <p:extLst>
      <p:ext uri="{BB962C8B-B14F-4D97-AF65-F5344CB8AC3E}">
        <p14:creationId xmlns:p14="http://schemas.microsoft.com/office/powerpoint/2010/main" val="263464908"/>
      </p:ext>
    </p:extLst>
  </p:cSld>
  <p:clrMapOvr>
    <a:masterClrMapping/>
  </p:clrMapOvr>
  <mc:AlternateContent xmlns:mc="http://schemas.openxmlformats.org/markup-compatibility/2006" xmlns:p14="http://schemas.microsoft.com/office/powerpoint/2010/main">
    <mc:Choice Requires="p14">
      <p:transition spd="slow" p14:dur="2000" advTm="28707"/>
    </mc:Choice>
    <mc:Fallback xmlns="">
      <p:transition spd="slow" advTm="28707"/>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0" y="1371600"/>
            <a:ext cx="9144000" cy="4525963"/>
          </a:xfrm>
        </p:spPr>
        <p:txBody>
          <a:bodyPr/>
          <a:lstStyle/>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eaLnBrk="1" hangingPunct="1">
              <a:spcBef>
                <a:spcPts val="0"/>
              </a:spcBef>
            </a:pPr>
            <a:r>
              <a:rPr lang="en-US" sz="2000" b="1" dirty="0" smtClean="0"/>
              <a:t>Plot A represents the total number of songs downloaded by each of </a:t>
            </a:r>
            <a:r>
              <a:rPr lang="en-US" sz="2000" b="1" dirty="0" smtClean="0">
                <a:latin typeface="Cambria Math" pitchFamily="18" charset="0"/>
                <a:ea typeface="Cambria Math" pitchFamily="18" charset="0"/>
              </a:rPr>
              <a:t>15</a:t>
            </a:r>
            <a:r>
              <a:rPr lang="en-US" sz="2000" b="1" dirty="0" smtClean="0"/>
              <a:t> students in Mr. Archer’s class during October.  Each student in Mr. Archer’s class downloaded a different number of songs from the others.</a:t>
            </a:r>
          </a:p>
          <a:p>
            <a:pPr eaLnBrk="1" hangingPunct="1">
              <a:spcBef>
                <a:spcPts val="0"/>
              </a:spcBef>
            </a:pPr>
            <a:r>
              <a:rPr lang="en-US" sz="2000" b="1" dirty="0" smtClean="0"/>
              <a:t>Plot B represents the total number of songs downloaded by each of </a:t>
            </a:r>
            <a:r>
              <a:rPr lang="en-US" sz="2000" b="1" dirty="0" smtClean="0">
                <a:latin typeface="Cambria Math" pitchFamily="18" charset="0"/>
                <a:ea typeface="Cambria Math" pitchFamily="18" charset="0"/>
              </a:rPr>
              <a:t>20</a:t>
            </a:r>
            <a:r>
              <a:rPr lang="en-US" sz="2000" b="1" dirty="0" smtClean="0"/>
              <a:t> students in Mrs. Baker’s class during October. Each student In Mrs. Baker’s class downloaded a different number of songs from the others.</a:t>
            </a:r>
          </a:p>
          <a:p>
            <a:pPr eaLnBrk="1" hangingPunct="1">
              <a:spcBef>
                <a:spcPts val="0"/>
              </a:spcBef>
            </a:pPr>
            <a:endParaRPr lang="en-US" sz="1050" b="1" dirty="0" smtClean="0"/>
          </a:p>
          <a:p>
            <a:pPr marL="0" eaLnBrk="1" hangingPunct="1">
              <a:buFont typeface="Wingdings 2" pitchFamily="18" charset="2"/>
              <a:buNone/>
            </a:pPr>
            <a:r>
              <a:rPr lang="en-US" sz="2400" b="1" dirty="0" smtClean="0"/>
              <a:t>During the month of October, what is the difference between the number of students who downloaded more than </a:t>
            </a:r>
            <a:r>
              <a:rPr lang="en-US" sz="2400" b="1" dirty="0" smtClean="0">
                <a:latin typeface="Cambria Math" pitchFamily="18" charset="0"/>
                <a:ea typeface="Cambria Math" pitchFamily="18" charset="0"/>
              </a:rPr>
              <a:t>6</a:t>
            </a:r>
            <a:r>
              <a:rPr lang="en-US" sz="2400" b="1" dirty="0" smtClean="0"/>
              <a:t> songs in Mrs. Baker’s class and the number of students who downloaded more than </a:t>
            </a:r>
            <a:r>
              <a:rPr lang="en-US" sz="2400" b="1" dirty="0" smtClean="0">
                <a:latin typeface="Cambria Math" pitchFamily="18" charset="0"/>
                <a:ea typeface="Cambria Math" pitchFamily="18" charset="0"/>
              </a:rPr>
              <a:t>6</a:t>
            </a:r>
            <a:r>
              <a:rPr lang="en-US" sz="2400" b="1" dirty="0" smtClean="0"/>
              <a:t> songs in Mr. Archer’s class?</a:t>
            </a: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a:p>
            <a:pPr marL="0"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14923"/>
            <a:ext cx="8839200" cy="747077"/>
          </a:xfrm>
        </p:spPr>
        <p:txBody>
          <a:bodyPr/>
          <a:lstStyle/>
          <a:p>
            <a:pPr algn="l"/>
            <a:r>
              <a:rPr lang="en-US" sz="3200" b="1" smtClean="0">
                <a:solidFill>
                  <a:srgbClr val="0033CC"/>
                </a:solidFill>
              </a:rPr>
              <a:t>Practice </a:t>
            </a:r>
            <a:r>
              <a:rPr lang="en-US" sz="3200" b="1" dirty="0" smtClean="0">
                <a:solidFill>
                  <a:srgbClr val="0033CC"/>
                </a:solidFill>
              </a:rPr>
              <a:t>for SOL A.10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3848"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3849"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3850"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7463" name="Picture 7"/>
          <p:cNvPicPr>
            <a:picLocks noChangeAspect="1" noChangeArrowheads="1"/>
          </p:cNvPicPr>
          <p:nvPr/>
        </p:nvPicPr>
        <p:blipFill>
          <a:blip r:embed="rId9" cstate="print"/>
          <a:srcRect/>
          <a:stretch>
            <a:fillRect/>
          </a:stretch>
        </p:blipFill>
        <p:spPr bwMode="auto">
          <a:xfrm>
            <a:off x="1172948" y="690879"/>
            <a:ext cx="6741849" cy="2204721"/>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1590126727"/>
      </p:ext>
    </p:extLst>
  </p:cSld>
  <p:clrMapOvr>
    <a:masterClrMapping/>
  </p:clrMapOvr>
  <mc:AlternateContent xmlns:mc="http://schemas.openxmlformats.org/markup-compatibility/2006" xmlns:p14="http://schemas.microsoft.com/office/powerpoint/2010/main">
    <mc:Choice Requires="p14">
      <p:transition spd="slow" p14:dur="2000" advTm="22178"/>
    </mc:Choice>
    <mc:Fallback xmlns="">
      <p:transition spd="slow" advTm="22178"/>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 y="56007"/>
            <a:ext cx="8839200" cy="801243"/>
          </a:xfrm>
        </p:spPr>
        <p:txBody>
          <a:bodyPr/>
          <a:lstStyle/>
          <a:p>
            <a:pPr algn="l"/>
            <a:r>
              <a:rPr lang="en-US" sz="3200" b="1" smtClean="0">
                <a:solidFill>
                  <a:srgbClr val="0033CC"/>
                </a:solidFill>
              </a:rPr>
              <a:t>Practice </a:t>
            </a:r>
            <a:r>
              <a:rPr lang="en-US" sz="3200" b="1" dirty="0" smtClean="0">
                <a:solidFill>
                  <a:srgbClr val="0033CC"/>
                </a:solidFill>
              </a:rPr>
              <a:t>for SOL A.10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4869"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4870"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4871"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Box 55"/>
          <p:cNvSpPr txBox="1"/>
          <p:nvPr/>
        </p:nvSpPr>
        <p:spPr>
          <a:xfrm>
            <a:off x="0" y="2400300"/>
            <a:ext cx="8686800" cy="4524315"/>
          </a:xfrm>
          <a:prstGeom prst="rect">
            <a:avLst/>
          </a:prstGeom>
          <a:noFill/>
        </p:spPr>
        <p:txBody>
          <a:bodyPr wrap="square" rtlCol="0">
            <a:spAutoFit/>
          </a:bodyPr>
          <a:lstStyle/>
          <a:p>
            <a:r>
              <a:rPr lang="en-US" sz="2000" b="1" dirty="0" smtClean="0">
                <a:latin typeface="+mn-lt"/>
              </a:rPr>
              <a:t>This box-and-whisker plot summarizes the number of pieces of pizza each of ten volunteers served at a concession stand one night.</a:t>
            </a:r>
          </a:p>
          <a:p>
            <a:endParaRPr lang="en-US" sz="1200" b="1" dirty="0" smtClean="0">
              <a:latin typeface="+mn-lt"/>
            </a:endParaRPr>
          </a:p>
          <a:p>
            <a:r>
              <a:rPr lang="en-US" sz="2000" b="1" dirty="0" smtClean="0">
                <a:latin typeface="+mn-lt"/>
              </a:rPr>
              <a:t>Another volunteer served </a:t>
            </a:r>
            <a:r>
              <a:rPr lang="en-US" sz="2000" b="1" dirty="0" smtClean="0">
                <a:latin typeface="Cambria Math" pitchFamily="18" charset="0"/>
                <a:ea typeface="Cambria Math" pitchFamily="18" charset="0"/>
              </a:rPr>
              <a:t>16</a:t>
            </a:r>
            <a:r>
              <a:rPr lang="en-US" sz="2000" b="1" dirty="0" smtClean="0">
                <a:latin typeface="+mn-lt"/>
              </a:rPr>
              <a:t> pieces of pizza that night, and </a:t>
            </a:r>
            <a:r>
              <a:rPr lang="en-US" sz="2000" b="1" dirty="0" smtClean="0">
                <a:latin typeface="Cambria Math" pitchFamily="18" charset="0"/>
                <a:ea typeface="Cambria Math" pitchFamily="18" charset="0"/>
              </a:rPr>
              <a:t>16</a:t>
            </a:r>
            <a:r>
              <a:rPr lang="en-US" sz="2000" b="1" dirty="0" smtClean="0">
                <a:latin typeface="+mn-lt"/>
              </a:rPr>
              <a:t> is added to the original data set. A new box-and-whisker plot is drawn. Which two statements comparing the new box-and-whisker plot to the original box-and-whisker plot must be true?</a:t>
            </a:r>
          </a:p>
          <a:p>
            <a:r>
              <a:rPr lang="en-US" sz="1600" b="1" dirty="0" smtClean="0">
                <a:latin typeface="+mn-lt"/>
              </a:rPr>
              <a:t>                       </a:t>
            </a:r>
          </a:p>
          <a:p>
            <a:r>
              <a:rPr lang="en-US" sz="2400" b="1" dirty="0">
                <a:latin typeface="+mn-lt"/>
              </a:rPr>
              <a:t> </a:t>
            </a:r>
            <a:r>
              <a:rPr lang="en-US" sz="2400" b="1" dirty="0" smtClean="0">
                <a:latin typeface="+mn-lt"/>
              </a:rPr>
              <a:t>   The interquartile range of the box-and-whisker plot increases.</a:t>
            </a:r>
          </a:p>
          <a:p>
            <a:endParaRPr lang="en-US" sz="1200" b="1" dirty="0" smtClean="0">
              <a:latin typeface="+mn-lt"/>
            </a:endParaRPr>
          </a:p>
          <a:p>
            <a:r>
              <a:rPr lang="en-US" sz="2400" b="1" dirty="0" smtClean="0">
                <a:latin typeface="+mn-lt"/>
              </a:rPr>
              <a:t>     The range of the box-and-whisker plot increases.</a:t>
            </a:r>
          </a:p>
          <a:p>
            <a:endParaRPr lang="en-US" sz="1200" b="1" dirty="0" smtClean="0">
              <a:latin typeface="+mn-lt"/>
            </a:endParaRPr>
          </a:p>
          <a:p>
            <a:r>
              <a:rPr lang="en-US" sz="2400" b="1" dirty="0" smtClean="0">
                <a:latin typeface="+mn-lt"/>
              </a:rPr>
              <a:t>     The value of the upper extreme increases.</a:t>
            </a:r>
          </a:p>
          <a:p>
            <a:endParaRPr lang="en-US" sz="1200" b="1" dirty="0">
              <a:latin typeface="+mn-lt"/>
            </a:endParaRPr>
          </a:p>
          <a:p>
            <a:r>
              <a:rPr lang="en-US" sz="2400" b="1" dirty="0" smtClean="0">
                <a:latin typeface="+mn-lt"/>
              </a:rPr>
              <a:t>     The value of the median increases.</a:t>
            </a:r>
          </a:p>
        </p:txBody>
      </p:sp>
      <p:pic>
        <p:nvPicPr>
          <p:cNvPr id="149510" name="Picture 6"/>
          <p:cNvPicPr>
            <a:picLocks noChangeAspect="1" noChangeArrowheads="1"/>
          </p:cNvPicPr>
          <p:nvPr/>
        </p:nvPicPr>
        <p:blipFill>
          <a:blip r:embed="rId9" cstate="print"/>
          <a:srcRect/>
          <a:stretch>
            <a:fillRect/>
          </a:stretch>
        </p:blipFill>
        <p:spPr bwMode="auto">
          <a:xfrm>
            <a:off x="694782" y="754955"/>
            <a:ext cx="8030143" cy="178574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1070226366"/>
      </p:ext>
    </p:extLst>
  </p:cSld>
  <p:clrMapOvr>
    <a:masterClrMapping/>
  </p:clrMapOvr>
  <mc:AlternateContent xmlns:mc="http://schemas.openxmlformats.org/markup-compatibility/2006" xmlns:p14="http://schemas.microsoft.com/office/powerpoint/2010/main">
    <mc:Choice Requires="p14">
      <p:transition spd="slow" p14:dur="2000" advTm="72888"/>
    </mc:Choice>
    <mc:Fallback xmlns="">
      <p:transition spd="slow" advTm="72888"/>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576" y="0"/>
            <a:ext cx="8839200" cy="762000"/>
          </a:xfrm>
        </p:spPr>
        <p:txBody>
          <a:bodyPr/>
          <a:lstStyle/>
          <a:p>
            <a:pPr algn="l"/>
            <a:r>
              <a:rPr lang="en-US" sz="3200" b="1" smtClean="0"/>
              <a:t>Practice </a:t>
            </a:r>
            <a:r>
              <a:rPr lang="en-US" sz="3200" b="1" dirty="0" smtClean="0"/>
              <a:t>for SOL A.10</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8956" name="Equation" r:id="rId5" imgW="114151" imgH="215619" progId="Equation.3">
                  <p:embed/>
                </p:oleObj>
              </mc:Choice>
              <mc:Fallback>
                <p:oleObj name="Equation" r:id="rId5" imgW="114151" imgH="215619" progId="Equation.3">
                  <p:embed/>
                  <p:pic>
                    <p:nvPicPr>
                      <p:cNvPr id="0" name="Picture 3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8957" name="Equation" r:id="rId7" imgW="114151" imgH="215619" progId="Equation.3">
                  <p:embed/>
                </p:oleObj>
              </mc:Choice>
              <mc:Fallback>
                <p:oleObj name="Equation" r:id="rId7" imgW="114151" imgH="215619"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8958" name="Equation" r:id="rId8" imgW="114151" imgH="215619" progId="Equation.3">
                  <p:embed/>
                </p:oleObj>
              </mc:Choice>
              <mc:Fallback>
                <p:oleObj name="Equation" r:id="rId8" imgW="114151" imgH="215619" progId="Equation.3">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3" name="Rectangle 1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20"/>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TextBox 61"/>
          <p:cNvSpPr txBox="1"/>
          <p:nvPr/>
        </p:nvSpPr>
        <p:spPr>
          <a:xfrm>
            <a:off x="381000" y="6400800"/>
            <a:ext cx="609600" cy="246221"/>
          </a:xfrm>
          <a:prstGeom prst="rect">
            <a:avLst/>
          </a:prstGeom>
          <a:noFill/>
        </p:spPr>
        <p:txBody>
          <a:bodyPr wrap="square" rtlCol="0">
            <a:spAutoFit/>
          </a:bodyPr>
          <a:lstStyle/>
          <a:p>
            <a:r>
              <a:rPr lang="en-US" sz="1000" dirty="0" smtClean="0">
                <a:latin typeface="+mn-lt"/>
              </a:rPr>
              <a:t>36</a:t>
            </a:r>
            <a:endParaRPr lang="en-US" sz="1000" dirty="0">
              <a:latin typeface="+mn-lt"/>
            </a:endParaRPr>
          </a:p>
        </p:txBody>
      </p:sp>
      <p:pic>
        <p:nvPicPr>
          <p:cNvPr id="148581" name="Picture 101"/>
          <p:cNvPicPr>
            <a:picLocks noChangeAspect="1" noChangeArrowheads="1"/>
          </p:cNvPicPr>
          <p:nvPr/>
        </p:nvPicPr>
        <p:blipFill>
          <a:blip r:embed="rId9" cstate="print"/>
          <a:srcRect/>
          <a:stretch>
            <a:fillRect/>
          </a:stretch>
        </p:blipFill>
        <p:spPr bwMode="auto">
          <a:xfrm>
            <a:off x="3962400" y="1493520"/>
            <a:ext cx="4411225" cy="2133600"/>
          </a:xfrm>
          <a:prstGeom prst="rect">
            <a:avLst/>
          </a:prstGeom>
          <a:noFill/>
          <a:ln w="9525">
            <a:noFill/>
            <a:miter lim="800000"/>
            <a:headEnd/>
            <a:tailEnd/>
          </a:ln>
        </p:spPr>
      </p:pic>
      <p:sp>
        <p:nvSpPr>
          <p:cNvPr id="68" name="TextBox 67"/>
          <p:cNvSpPr txBox="1"/>
          <p:nvPr/>
        </p:nvSpPr>
        <p:spPr>
          <a:xfrm>
            <a:off x="0" y="3352800"/>
            <a:ext cx="9107424" cy="3754874"/>
          </a:xfrm>
          <a:prstGeom prst="rect">
            <a:avLst/>
          </a:prstGeom>
          <a:noFill/>
        </p:spPr>
        <p:txBody>
          <a:bodyPr wrap="square" rtlCol="0">
            <a:spAutoFit/>
          </a:bodyPr>
          <a:lstStyle/>
          <a:p>
            <a:endParaRPr lang="en-US" b="1" dirty="0" smtClean="0">
              <a:latin typeface="+mn-lt"/>
            </a:endParaRPr>
          </a:p>
          <a:p>
            <a:endParaRPr lang="en-US" sz="1000" b="1" dirty="0" smtClean="0">
              <a:latin typeface="+mn-lt"/>
            </a:endParaRPr>
          </a:p>
          <a:p>
            <a:pPr marL="457200" indent="-457200">
              <a:buFont typeface="+mj-lt"/>
              <a:buAutoNum type="alphaLcPeriod"/>
            </a:pPr>
            <a:r>
              <a:rPr lang="en-US" sz="2400" b="1" dirty="0" smtClean="0">
                <a:latin typeface="+mn-lt"/>
              </a:rPr>
              <a:t>The </a:t>
            </a:r>
            <a:r>
              <a:rPr lang="en-US" sz="2400" b="1" dirty="0" err="1" smtClean="0">
                <a:latin typeface="+mn-lt"/>
              </a:rPr>
              <a:t>interquartile</a:t>
            </a:r>
            <a:r>
              <a:rPr lang="en-US" sz="2400" b="1" dirty="0" smtClean="0">
                <a:latin typeface="+mn-lt"/>
              </a:rPr>
              <a:t> range of the data for plot A is greater than the </a:t>
            </a:r>
            <a:r>
              <a:rPr lang="en-US" sz="2400" b="1" dirty="0" err="1" smtClean="0">
                <a:latin typeface="+mn-lt"/>
              </a:rPr>
              <a:t>interquartile</a:t>
            </a:r>
            <a:r>
              <a:rPr lang="en-US" sz="2400" b="1" dirty="0" smtClean="0">
                <a:latin typeface="+mn-lt"/>
              </a:rPr>
              <a:t> range of the data for plot B.</a:t>
            </a:r>
          </a:p>
          <a:p>
            <a:pPr marL="457200" indent="-457200">
              <a:buFont typeface="+mj-lt"/>
              <a:buAutoNum type="alphaLcPeriod"/>
            </a:pPr>
            <a:r>
              <a:rPr lang="en-US" sz="2400" b="1" dirty="0" smtClean="0">
                <a:latin typeface="+mn-lt"/>
              </a:rPr>
              <a:t>The upper extreme of the data for plot A is greater than the upper extreme of the data for plot C.</a:t>
            </a:r>
          </a:p>
          <a:p>
            <a:pPr marL="457200" indent="-457200">
              <a:buFont typeface="+mj-lt"/>
              <a:buAutoNum type="alphaLcPeriod"/>
            </a:pPr>
            <a:r>
              <a:rPr lang="en-US" sz="2400" b="1" dirty="0" smtClean="0">
                <a:latin typeface="+mn-lt"/>
              </a:rPr>
              <a:t>The range of the data in plot A is the same as the range of the data in plot C.</a:t>
            </a:r>
          </a:p>
          <a:p>
            <a:pPr marL="457200" indent="-457200">
              <a:buFont typeface="+mj-lt"/>
              <a:buAutoNum type="alphaLcPeriod"/>
            </a:pPr>
            <a:r>
              <a:rPr lang="en-US" sz="2400" b="1" dirty="0" smtClean="0">
                <a:latin typeface="+mn-lt"/>
              </a:rPr>
              <a:t>The median of the data in plot A is greater than the median of the data in plot B.</a:t>
            </a:r>
          </a:p>
          <a:p>
            <a:pPr marL="457200" indent="-457200">
              <a:buFont typeface="+mj-lt"/>
              <a:buAutoNum type="alphaLcPeriod"/>
            </a:pPr>
            <a:endParaRPr lang="en-US" b="1" dirty="0">
              <a:latin typeface="+mn-lt"/>
            </a:endParaRPr>
          </a:p>
        </p:txBody>
      </p:sp>
      <p:sp>
        <p:nvSpPr>
          <p:cNvPr id="56" name="TextBox 55"/>
          <p:cNvSpPr txBox="1"/>
          <p:nvPr/>
        </p:nvSpPr>
        <p:spPr>
          <a:xfrm>
            <a:off x="-36576" y="862876"/>
            <a:ext cx="9144000" cy="1200329"/>
          </a:xfrm>
          <a:prstGeom prst="rect">
            <a:avLst/>
          </a:prstGeom>
          <a:noFill/>
        </p:spPr>
        <p:txBody>
          <a:bodyPr wrap="square" rtlCol="0">
            <a:spAutoFit/>
          </a:bodyPr>
          <a:lstStyle/>
          <a:p>
            <a:r>
              <a:rPr lang="en-US" sz="2400" b="1" dirty="0" smtClean="0"/>
              <a:t>Which statement appears to be true regarding the box-and-whisker plots shown?</a:t>
            </a:r>
          </a:p>
          <a:p>
            <a:endParaRPr lang="en-US" sz="2400" dirty="0"/>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0801"/>
    </mc:Choice>
    <mc:Fallback xmlns="">
      <p:transition spd="slow" advTm="30801"/>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14300" y="1114425"/>
            <a:ext cx="8877300" cy="4525963"/>
          </a:xfrm>
        </p:spPr>
        <p:txBody>
          <a:bodyPr/>
          <a:lstStyle/>
          <a:p>
            <a:pPr eaLnBrk="1" hangingPunct="1">
              <a:buFont typeface="Wingdings 2" pitchFamily="18" charset="2"/>
              <a:buNone/>
            </a:pPr>
            <a:r>
              <a:rPr lang="en-US" sz="2400" b="1" dirty="0" smtClean="0">
                <a:cs typeface="Arial" pitchFamily="34" charset="0"/>
              </a:rPr>
              <a:t>This set of ordered pairs shows a relationship between</a:t>
            </a:r>
            <a:r>
              <a:rPr lang="en-US" sz="2400" b="1" dirty="0" smtClean="0">
                <a:latin typeface="Arial" pitchFamily="34" charset="0"/>
                <a:cs typeface="Arial" pitchFamily="34" charset="0"/>
              </a:rPr>
              <a:t> </a:t>
            </a:r>
            <a:r>
              <a:rPr lang="en-US" sz="2400" b="1" i="1" dirty="0" smtClean="0">
                <a:latin typeface="Times New Roman" pitchFamily="18" charset="0"/>
                <a:cs typeface="Times New Roman" pitchFamily="18" charset="0"/>
              </a:rPr>
              <a:t>x</a:t>
            </a:r>
            <a:r>
              <a:rPr lang="en-US" sz="2400" b="1" dirty="0" smtClean="0"/>
              <a:t> </a:t>
            </a:r>
            <a:r>
              <a:rPr lang="en-US" sz="2400" b="1" dirty="0" smtClean="0">
                <a:cs typeface="Arial" pitchFamily="34" charset="0"/>
              </a:rPr>
              <a:t>and</a:t>
            </a:r>
            <a:r>
              <a:rPr lang="en-US" sz="2400" b="1" dirty="0" smtClean="0"/>
              <a:t> </a:t>
            </a:r>
            <a:r>
              <a:rPr lang="en-US" sz="2400" b="1" i="1" dirty="0" smtClean="0">
                <a:latin typeface="Times New Roman" pitchFamily="18" charset="0"/>
                <a:cs typeface="Times New Roman" pitchFamily="18" charset="0"/>
              </a:rPr>
              <a:t>y</a:t>
            </a:r>
            <a:r>
              <a:rPr lang="en-US" sz="2400" b="1" dirty="0" smtClean="0"/>
              <a:t>.</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r>
              <a:rPr lang="en-US" sz="2400" b="1" dirty="0" smtClean="0"/>
              <a:t>Which equation best represents this relationship?</a:t>
            </a:r>
          </a:p>
          <a:p>
            <a:pPr eaLnBrk="1" hangingPunct="1">
              <a:lnSpc>
                <a:spcPct val="200000"/>
              </a:lnSpc>
              <a:buFont typeface="Wingdings 2" pitchFamily="18" charset="2"/>
              <a:buNone/>
            </a:pPr>
            <a:r>
              <a:rPr lang="en-US" sz="2400" b="1" dirty="0" smtClean="0"/>
              <a:t>a.</a:t>
            </a:r>
          </a:p>
          <a:p>
            <a:pPr eaLnBrk="1" hangingPunct="1">
              <a:lnSpc>
                <a:spcPct val="200000"/>
              </a:lnSpc>
              <a:buFont typeface="Wingdings 2" pitchFamily="18" charset="2"/>
              <a:buNone/>
            </a:pPr>
            <a:r>
              <a:rPr lang="en-US" sz="2400" b="1" dirty="0" smtClean="0"/>
              <a:t>b.</a:t>
            </a:r>
          </a:p>
          <a:p>
            <a:pPr eaLnBrk="1" hangingPunct="1">
              <a:lnSpc>
                <a:spcPct val="200000"/>
              </a:lnSpc>
              <a:buFont typeface="Wingdings 2" pitchFamily="18" charset="2"/>
              <a:buNone/>
            </a:pPr>
            <a:r>
              <a:rPr lang="en-US" sz="2400" b="1" dirty="0" smtClean="0"/>
              <a:t>c.</a:t>
            </a:r>
          </a:p>
          <a:p>
            <a:pPr eaLnBrk="1" hangingPunct="1">
              <a:lnSpc>
                <a:spcPct val="200000"/>
              </a:lnSpc>
              <a:buFont typeface="Wingdings 2" pitchFamily="18" charset="2"/>
              <a:buNone/>
            </a:pPr>
            <a:r>
              <a:rPr lang="en-US" sz="2400" b="1" dirty="0" smtClean="0"/>
              <a:t>d.</a:t>
            </a:r>
          </a:p>
          <a:p>
            <a:pPr eaLnBrk="1" hangingPunct="1">
              <a:buFont typeface="Wingdings 2" pitchFamily="18" charset="2"/>
              <a:buNone/>
            </a:pPr>
            <a:endParaRPr lang="en-US" sz="2400" dirty="0" smtClean="0"/>
          </a:p>
          <a:p>
            <a:pPr marL="114300" indent="-457200" eaLnBrk="1" hangingPunct="1">
              <a:buNone/>
            </a:pPr>
            <a:r>
              <a:rPr lang="en-US" sz="1800" b="1" dirty="0" smtClean="0">
                <a:cs typeface="Arial" pitchFamily="34" charset="0"/>
              </a:rPr>
              <a:t>    </a:t>
            </a:r>
            <a:endParaRPr lang="en-US" sz="1800" b="1"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None/>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0"/>
            <a:ext cx="8839200" cy="1143000"/>
          </a:xfrm>
        </p:spPr>
        <p:txBody>
          <a:bodyPr/>
          <a:lstStyle/>
          <a:p>
            <a:pPr algn="l"/>
            <a:r>
              <a:rPr lang="en-US" sz="3200" b="1" smtClean="0"/>
              <a:t>Practice </a:t>
            </a:r>
            <a:r>
              <a:rPr lang="en-US" sz="3200" b="1" dirty="0" smtClean="0"/>
              <a:t>for SOL A.11</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33400" y="24384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076" name="Equation" r:id="rId5" imgW="114151" imgH="215619" progId="Equation.3">
                  <p:embed/>
                </p:oleObj>
              </mc:Choice>
              <mc:Fallback>
                <p:oleObj name="Equation" r:id="rId5" imgW="114151" imgH="215619" progId="Equation.3">
                  <p:embed/>
                  <p:pic>
                    <p:nvPicPr>
                      <p:cNvPr id="0" name="Picture 3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077" name="Equation" r:id="rId7" imgW="114151" imgH="215619" progId="Equation.3">
                  <p:embed/>
                </p:oleObj>
              </mc:Choice>
              <mc:Fallback>
                <p:oleObj name="Equation" r:id="rId7" imgW="114151" imgH="215619"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078" name="Equation" r:id="rId8" imgW="114151" imgH="215619" progId="Equation.3">
                  <p:embed/>
                </p:oleObj>
              </mc:Choice>
              <mc:Fallback>
                <p:oleObj name="Equation" r:id="rId8" imgW="114151" imgH="215619" progId="Equation.3">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Box 55"/>
          <p:cNvSpPr txBox="1"/>
          <p:nvPr/>
        </p:nvSpPr>
        <p:spPr>
          <a:xfrm>
            <a:off x="457200" y="6400800"/>
            <a:ext cx="609600" cy="246221"/>
          </a:xfrm>
          <a:prstGeom prst="rect">
            <a:avLst/>
          </a:prstGeom>
          <a:noFill/>
        </p:spPr>
        <p:txBody>
          <a:bodyPr wrap="square" rtlCol="0">
            <a:spAutoFit/>
          </a:bodyPr>
          <a:lstStyle/>
          <a:p>
            <a:r>
              <a:rPr lang="en-US" sz="1000" dirty="0" smtClean="0">
                <a:latin typeface="+mn-lt"/>
              </a:rPr>
              <a:t>38</a:t>
            </a:r>
            <a:endParaRPr lang="en-US" sz="1000" dirty="0">
              <a:latin typeface="+mn-lt"/>
            </a:endParaRPr>
          </a:p>
        </p:txBody>
      </p:sp>
      <p:sp>
        <p:nvSpPr>
          <p:cNvPr id="25702" name="Rectangle 10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01" name="Picture 10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62000" y="4792664"/>
            <a:ext cx="1990725" cy="390525"/>
          </a:xfrm>
          <a:prstGeom prst="rect">
            <a:avLst/>
          </a:prstGeom>
          <a:noFill/>
        </p:spPr>
      </p:pic>
      <p:sp>
        <p:nvSpPr>
          <p:cNvPr id="25704" name="Rectangle 10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705" name="Rectangle 10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07" name="Rectangle 10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06" name="Picture 10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7238" y="3171825"/>
            <a:ext cx="2466975" cy="381000"/>
          </a:xfrm>
          <a:prstGeom prst="rect">
            <a:avLst/>
          </a:prstGeom>
          <a:noFill/>
        </p:spPr>
      </p:pic>
      <p:sp>
        <p:nvSpPr>
          <p:cNvPr id="25708" name="Rectangle 10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10"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09" name="Picture 10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62000" y="3976365"/>
            <a:ext cx="2066925" cy="381000"/>
          </a:xfrm>
          <a:prstGeom prst="rect">
            <a:avLst/>
          </a:prstGeom>
          <a:noFill/>
        </p:spPr>
      </p:pic>
      <p:sp>
        <p:nvSpPr>
          <p:cNvPr id="25711" name="Rectangle 1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13" name="Rectangle 1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12" name="Picture 1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385887" y="1845335"/>
            <a:ext cx="6257925" cy="381000"/>
          </a:xfrm>
          <a:prstGeom prst="rect">
            <a:avLst/>
          </a:prstGeom>
          <a:noFill/>
        </p:spPr>
      </p:pic>
      <p:sp>
        <p:nvSpPr>
          <p:cNvPr id="25715" name="Rectangle 1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714" name="Picture 1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0" y="5596732"/>
            <a:ext cx="3028950" cy="390525"/>
          </a:xfrm>
          <a:prstGeom prst="rect">
            <a:avLst/>
          </a:prstGeom>
          <a:noFill/>
        </p:spPr>
      </p:pic>
      <p:sp>
        <p:nvSpPr>
          <p:cNvPr id="25716" name="Rectangle 11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TextBox 75"/>
          <p:cNvSpPr txBox="1"/>
          <p:nvPr/>
        </p:nvSpPr>
        <p:spPr>
          <a:xfrm>
            <a:off x="4343400" y="3660883"/>
            <a:ext cx="4495800" cy="1569660"/>
          </a:xfrm>
          <a:prstGeom prst="rect">
            <a:avLst/>
          </a:prstGeom>
          <a:noFill/>
          <a:ln w="25400">
            <a:solidFill>
              <a:schemeClr val="tx1"/>
            </a:solidFill>
          </a:ln>
        </p:spPr>
        <p:txBody>
          <a:bodyPr wrap="square" rtlCol="0">
            <a:spAutoFit/>
          </a:bodyPr>
          <a:lstStyle/>
          <a:p>
            <a:r>
              <a:rPr lang="en-US" sz="2400" b="1" dirty="0" smtClean="0">
                <a:latin typeface="+mn-lt"/>
              </a:rPr>
              <a:t>Extension:  Using the curve of best fit, what is the value of </a:t>
            </a:r>
            <a:r>
              <a:rPr lang="en-US" sz="2400" b="1" i="1" dirty="0" smtClean="0">
                <a:latin typeface="Times New Roman" pitchFamily="18" charset="0"/>
                <a:cs typeface="Times New Roman" pitchFamily="18" charset="0"/>
              </a:rPr>
              <a:t>y</a:t>
            </a:r>
            <a:r>
              <a:rPr lang="en-US" sz="2400" b="1" dirty="0" smtClean="0">
                <a:latin typeface="+mn-lt"/>
              </a:rPr>
              <a:t>, rounded to the nearest whole number, when the value of </a:t>
            </a:r>
            <a:r>
              <a:rPr lang="en-US" sz="2400" b="1" i="1" dirty="0" smtClean="0">
                <a:latin typeface="Times New Roman" pitchFamily="18" charset="0"/>
                <a:cs typeface="Times New Roman" pitchFamily="18" charset="0"/>
              </a:rPr>
              <a:t>x</a:t>
            </a:r>
            <a:r>
              <a:rPr lang="en-US" sz="2400" b="1" dirty="0" smtClean="0">
                <a:latin typeface="+mn-lt"/>
              </a:rPr>
              <a:t> is 8?</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42407"/>
    </mc:Choice>
    <mc:Fallback xmlns="">
      <p:transition spd="slow" advTm="424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95250" y="1148334"/>
            <a:ext cx="8839200" cy="4525963"/>
          </a:xfrm>
        </p:spPr>
        <p:txBody>
          <a:bodyPr/>
          <a:lstStyle/>
          <a:p>
            <a:pPr eaLnBrk="1" hangingPunct="1">
              <a:buFont typeface="Wingdings 2" pitchFamily="18" charset="2"/>
              <a:buNone/>
            </a:pPr>
            <a:endParaRPr lang="en-US" sz="2400" dirty="0" smtClean="0"/>
          </a:p>
          <a:p>
            <a:pPr eaLnBrk="1" hangingPunct="1">
              <a:buFont typeface="Wingdings 2" pitchFamily="18" charset="2"/>
              <a:buNone/>
            </a:pPr>
            <a:r>
              <a:rPr lang="en-US" sz="2400" b="1" dirty="0" smtClean="0">
                <a:cs typeface="Arial" pitchFamily="34" charset="0"/>
              </a:rPr>
              <a:t>This set of ordered pairs shows a relationship between</a:t>
            </a:r>
            <a:r>
              <a:rPr lang="en-US" sz="2400" b="1" dirty="0" smtClean="0">
                <a:latin typeface="Arial" pitchFamily="34" charset="0"/>
                <a:cs typeface="Arial" pitchFamily="34" charset="0"/>
              </a:rPr>
              <a:t> </a:t>
            </a:r>
            <a:r>
              <a:rPr lang="en-US" sz="2400" b="1" i="1" dirty="0" smtClean="0">
                <a:latin typeface="Times New Roman" pitchFamily="18" charset="0"/>
                <a:cs typeface="Times New Roman" pitchFamily="18" charset="0"/>
              </a:rPr>
              <a:t>x</a:t>
            </a:r>
            <a:r>
              <a:rPr lang="en-US" sz="2400" b="1" dirty="0" smtClean="0"/>
              <a:t> </a:t>
            </a:r>
            <a:r>
              <a:rPr lang="en-US" sz="2400" b="1" dirty="0" smtClean="0">
                <a:cs typeface="Arial" pitchFamily="34" charset="0"/>
              </a:rPr>
              <a:t>and</a:t>
            </a:r>
            <a:r>
              <a:rPr lang="en-US" sz="2400" b="1" dirty="0" smtClean="0"/>
              <a:t> </a:t>
            </a:r>
            <a:r>
              <a:rPr lang="en-US" sz="2400" b="1" i="1" dirty="0" smtClean="0">
                <a:latin typeface="Times New Roman" pitchFamily="18" charset="0"/>
                <a:cs typeface="Times New Roman" pitchFamily="18" charset="0"/>
              </a:rPr>
              <a:t>y</a:t>
            </a:r>
            <a:r>
              <a:rPr lang="en-US" sz="2400" b="1" dirty="0" smtClean="0"/>
              <a:t>.</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marL="114300" indent="-457200" eaLnBrk="1" hangingPunct="1">
              <a:buAutoNum type="alphaLcPeriod"/>
            </a:pPr>
            <a:r>
              <a:rPr lang="en-US" sz="2400" b="1" dirty="0" smtClean="0">
                <a:cs typeface="Arial" pitchFamily="34" charset="0"/>
              </a:rPr>
              <a:t>What is the equation for the quadratic curve of best fit for this </a:t>
            </a:r>
          </a:p>
          <a:p>
            <a:pPr marL="0" indent="0" eaLnBrk="1" hangingPunct="1">
              <a:buNone/>
            </a:pPr>
            <a:r>
              <a:rPr lang="en-US" sz="2400" b="1" dirty="0">
                <a:cs typeface="Arial" pitchFamily="34" charset="0"/>
              </a:rPr>
              <a:t> </a:t>
            </a:r>
            <a:r>
              <a:rPr lang="en-US" sz="2400" b="1" dirty="0" smtClean="0">
                <a:cs typeface="Arial" pitchFamily="34" charset="0"/>
              </a:rPr>
              <a:t>      set of data?</a:t>
            </a:r>
          </a:p>
          <a:p>
            <a:pPr marL="114300" indent="-457200" eaLnBrk="1" hangingPunct="1">
              <a:buFont typeface="Wingdings 2" pitchFamily="18" charset="2"/>
              <a:buAutoNum type="alphaLcParenR"/>
            </a:pPr>
            <a:endParaRPr lang="en-US" sz="2400" dirty="0" smtClean="0"/>
          </a:p>
          <a:p>
            <a:pPr marL="114300" indent="-457200" eaLnBrk="1" hangingPunct="1">
              <a:buFont typeface="Wingdings 2" pitchFamily="18" charset="2"/>
              <a:buAutoNum type="alphaLcParenR"/>
            </a:pPr>
            <a:endParaRPr lang="en-US" sz="2400" dirty="0" smtClean="0"/>
          </a:p>
          <a:p>
            <a:pPr marL="114300" indent="-457200" eaLnBrk="1" hangingPunct="1">
              <a:buNone/>
            </a:pPr>
            <a:r>
              <a:rPr lang="en-US" sz="2400" b="1" dirty="0" smtClean="0">
                <a:cs typeface="Arial" pitchFamily="34" charset="0"/>
              </a:rPr>
              <a:t>b.     Predict the value of</a:t>
            </a:r>
            <a:r>
              <a:rPr lang="en-US" sz="2400" b="1" dirty="0" smtClean="0"/>
              <a:t> </a:t>
            </a:r>
            <a:r>
              <a:rPr lang="en-US" sz="2400" b="1" i="1" dirty="0" smtClean="0">
                <a:latin typeface="Times New Roman" pitchFamily="18" charset="0"/>
                <a:cs typeface="Times New Roman" pitchFamily="18" charset="0"/>
              </a:rPr>
              <a:t>y</a:t>
            </a:r>
            <a:r>
              <a:rPr lang="en-US" sz="2400" b="1" i="1" dirty="0" smtClean="0"/>
              <a:t> </a:t>
            </a:r>
            <a:r>
              <a:rPr lang="en-US" sz="2400" b="1" dirty="0" smtClean="0">
                <a:cs typeface="Arial" pitchFamily="34" charset="0"/>
              </a:rPr>
              <a:t>when</a:t>
            </a:r>
            <a:r>
              <a:rPr lang="en-US" sz="2400" b="1" dirty="0" smtClean="0">
                <a:latin typeface="Arial" pitchFamily="34" charset="0"/>
                <a:cs typeface="Arial" pitchFamily="34" charset="0"/>
              </a:rPr>
              <a:t> </a:t>
            </a:r>
            <a:r>
              <a:rPr lang="en-US" sz="2400" b="1" i="1" dirty="0" smtClean="0">
                <a:latin typeface="Times New Roman" pitchFamily="18" charset="0"/>
                <a:cs typeface="Times New Roman" pitchFamily="18" charset="0"/>
              </a:rPr>
              <a:t>x</a:t>
            </a:r>
            <a:r>
              <a:rPr lang="en-US" sz="2400" b="1" i="1" dirty="0" smtClean="0"/>
              <a:t> </a:t>
            </a:r>
            <a:r>
              <a:rPr lang="en-US" sz="2400" b="1" dirty="0" smtClean="0">
                <a:latin typeface="Cambria Math" pitchFamily="18" charset="0"/>
                <a:ea typeface="Cambria Math" pitchFamily="18" charset="0"/>
              </a:rPr>
              <a:t>= 8</a:t>
            </a:r>
            <a:r>
              <a:rPr lang="en-US" sz="2400" b="1" dirty="0" smtClean="0"/>
              <a:t>.</a:t>
            </a:r>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marL="114300" indent="-457200" eaLnBrk="1" hangingPunct="1">
              <a:buNone/>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17843"/>
            <a:ext cx="8839200" cy="1143000"/>
          </a:xfrm>
        </p:spPr>
        <p:txBody>
          <a:bodyPr/>
          <a:lstStyle/>
          <a:p>
            <a:pPr algn="l"/>
            <a:r>
              <a:rPr lang="en-US" sz="3200" b="1" smtClean="0">
                <a:solidFill>
                  <a:srgbClr val="0033CC"/>
                </a:solidFill>
              </a:rPr>
              <a:t>Practice </a:t>
            </a:r>
            <a:r>
              <a:rPr lang="en-US" sz="3200" b="1" dirty="0" smtClean="0">
                <a:solidFill>
                  <a:srgbClr val="0033CC"/>
                </a:solidFill>
              </a:rPr>
              <a:t>for SOL A.11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5890"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5891"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5892"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7259" y="2564511"/>
            <a:ext cx="8115181" cy="353314"/>
          </a:xfrm>
          <a:prstGeom prst="rect">
            <a:avLst/>
          </a:prstGeom>
          <a:noFill/>
        </p:spPr>
      </p:pic>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446782253"/>
      </p:ext>
    </p:extLst>
  </p:cSld>
  <p:clrMapOvr>
    <a:masterClrMapping/>
  </p:clrMapOvr>
  <mc:AlternateContent xmlns:mc="http://schemas.openxmlformats.org/markup-compatibility/2006" xmlns:p14="http://schemas.microsoft.com/office/powerpoint/2010/main">
    <mc:Choice Requires="p14">
      <p:transition spd="slow" p14:dur="2000" advTm="41446"/>
    </mc:Choice>
    <mc:Fallback xmlns="">
      <p:transition spd="slow" advTm="41446"/>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672" y="-28475"/>
            <a:ext cx="8839200" cy="1143000"/>
          </a:xfrm>
        </p:spPr>
        <p:txBody>
          <a:bodyPr/>
          <a:lstStyle/>
          <a:p>
            <a:pPr algn="l"/>
            <a:r>
              <a:rPr lang="en-US" sz="3200" b="1" smtClean="0">
                <a:solidFill>
                  <a:srgbClr val="3E009A"/>
                </a:solidFill>
              </a:rPr>
              <a:t>Practice </a:t>
            </a:r>
            <a:r>
              <a:rPr lang="en-US" sz="3200" b="1" dirty="0" smtClean="0">
                <a:solidFill>
                  <a:srgbClr val="3E009A"/>
                </a:solidFill>
              </a:rPr>
              <a:t>for SOL A.11</a:t>
            </a:r>
            <a:endParaRPr lang="en-US" sz="3200" b="1" dirty="0">
              <a:solidFill>
                <a:srgbClr val="3E009A"/>
              </a:solidFill>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Content Placeholder 61"/>
          <p:cNvSpPr>
            <a:spLocks noGrp="1"/>
          </p:cNvSpPr>
          <p:nvPr>
            <p:ph idx="1"/>
          </p:nvPr>
        </p:nvSpPr>
        <p:spPr>
          <a:xfrm>
            <a:off x="0" y="1676400"/>
            <a:ext cx="9144000" cy="4525963"/>
          </a:xfrm>
        </p:spPr>
        <p:txBody>
          <a:bodyPr/>
          <a:lstStyle/>
          <a:p>
            <a:pPr eaLnBrk="1" hangingPunct="1">
              <a:buFont typeface="Wingdings 2" pitchFamily="18" charset="2"/>
              <a:buNone/>
            </a:pPr>
            <a:r>
              <a:rPr lang="en-US" sz="2800" b="1" dirty="0" smtClean="0"/>
              <a:t>Determine the quadratic curve of best fit for the data. Then</a:t>
            </a:r>
          </a:p>
          <a:p>
            <a:pPr eaLnBrk="1" hangingPunct="1">
              <a:buFont typeface="Wingdings 2" pitchFamily="18" charset="2"/>
              <a:buNone/>
            </a:pPr>
            <a:r>
              <a:rPr lang="en-US" sz="2800" b="1" dirty="0" smtClean="0"/>
              <a:t>estimate what the value of </a:t>
            </a:r>
            <a:r>
              <a:rPr lang="en-US" sz="2800" b="1" i="1" dirty="0" smtClean="0">
                <a:latin typeface="Times New Roman" pitchFamily="18" charset="0"/>
                <a:cs typeface="Times New Roman" pitchFamily="18" charset="0"/>
              </a:rPr>
              <a:t>y</a:t>
            </a:r>
            <a:r>
              <a:rPr lang="en-US" sz="2800" b="1" dirty="0" smtClean="0"/>
              <a:t> will be when </a:t>
            </a:r>
            <a:r>
              <a:rPr lang="en-US" sz="2800" b="1" i="1" dirty="0" smtClean="0">
                <a:latin typeface="Times New Roman" pitchFamily="18" charset="0"/>
                <a:cs typeface="Times New Roman" pitchFamily="18" charset="0"/>
              </a:rPr>
              <a:t>x</a:t>
            </a:r>
            <a:r>
              <a:rPr lang="en-US" sz="2800" b="1" dirty="0" smtClean="0"/>
              <a:t> = -4.</a:t>
            </a:r>
          </a:p>
          <a:p>
            <a:pPr eaLnBrk="1" hangingPunct="1">
              <a:buFont typeface="Wingdings 2" pitchFamily="18" charset="2"/>
              <a:buNone/>
            </a:pPr>
            <a:endParaRPr lang="en-US" sz="2400" dirty="0" smtClean="0"/>
          </a:p>
          <a:p>
            <a:pPr marL="514350" indent="-514350" eaLnBrk="1" hangingPunct="1">
              <a:buFont typeface="Wingdings 2" pitchFamily="18" charset="2"/>
              <a:buNone/>
            </a:pPr>
            <a:endParaRPr lang="en-US" sz="2400" b="1" dirty="0" smtClean="0"/>
          </a:p>
          <a:p>
            <a:pPr eaLnBrk="1" hangingPunct="1">
              <a:buFont typeface="Wingdings 2" pitchFamily="18" charset="2"/>
              <a:buNone/>
            </a:pPr>
            <a:endParaRPr lang="en-US" sz="2400" b="1" dirty="0" smtClean="0">
              <a:solidFill>
                <a:srgbClr val="6600CC"/>
              </a:solidFill>
            </a:endParaRPr>
          </a:p>
          <a:p>
            <a:pPr eaLnBrk="1" hangingPunct="1">
              <a:buFont typeface="Wingdings 2" pitchFamily="18" charset="2"/>
              <a:buNone/>
            </a:pPr>
            <a:endParaRPr lang="en-US" sz="2400" b="1" dirty="0" smtClean="0"/>
          </a:p>
          <a:p>
            <a:pPr>
              <a:spcBef>
                <a:spcPts val="0"/>
              </a:spcBef>
              <a:buNone/>
            </a:pPr>
            <a:endParaRPr lang="en-US" sz="2400" dirty="0" smtClean="0">
              <a:solidFill>
                <a:srgbClr val="002060"/>
              </a:solidFill>
            </a:endParaRPr>
          </a:p>
          <a:p>
            <a:pPr>
              <a:spcBef>
                <a:spcPts val="0"/>
              </a:spcBef>
              <a:buNone/>
            </a:pPr>
            <a:endParaRPr lang="en-US" sz="2400" dirty="0">
              <a:solidFill>
                <a:srgbClr val="002060"/>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94" y="3240396"/>
            <a:ext cx="8699412" cy="506147"/>
          </a:xfrm>
          <a:prstGeom prst="rect">
            <a:avLst/>
          </a:prstGeom>
          <a:noFill/>
        </p:spPr>
      </p:pic>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1" name="Rectangle 1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335517829"/>
      </p:ext>
    </p:extLst>
  </p:cSld>
  <p:clrMapOvr>
    <a:masterClrMapping/>
  </p:clrMapOvr>
  <mc:AlternateContent xmlns:mc="http://schemas.openxmlformats.org/markup-compatibility/2006" xmlns:p14="http://schemas.microsoft.com/office/powerpoint/2010/main">
    <mc:Choice Requires="p14">
      <p:transition spd="slow" p14:dur="2000" advTm="25681"/>
    </mc:Choice>
    <mc:Fallback xmlns="">
      <p:transition spd="slow" advTm="25681"/>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6576" y="1120299"/>
            <a:ext cx="9144000" cy="4525963"/>
          </a:xfrm>
        </p:spPr>
        <p:txBody>
          <a:bodyPr/>
          <a:lstStyle/>
          <a:p>
            <a:pPr marL="0" eaLnBrk="1" hangingPunct="1">
              <a:spcBef>
                <a:spcPts val="0"/>
              </a:spcBef>
              <a:buFont typeface="Wingdings 2" pitchFamily="18" charset="2"/>
              <a:buNone/>
            </a:pPr>
            <a:r>
              <a:rPr lang="en-US" sz="2400" b="1" dirty="0" smtClean="0">
                <a:cs typeface="Arial" pitchFamily="34" charset="0"/>
              </a:rPr>
              <a:t>This table shows the value, </a:t>
            </a:r>
            <a:r>
              <a:rPr lang="en-US" sz="2400" b="1" i="1" dirty="0" smtClean="0">
                <a:latin typeface="Times New Roman" panose="02020603050405020304" pitchFamily="18" charset="0"/>
                <a:cs typeface="Times New Roman" panose="02020603050405020304" pitchFamily="18" charset="0"/>
              </a:rPr>
              <a:t>v</a:t>
            </a:r>
            <a:r>
              <a:rPr lang="en-US" sz="2400" b="1" dirty="0" smtClean="0">
                <a:cs typeface="Arial" pitchFamily="34" charset="0"/>
              </a:rPr>
              <a:t>, of an account at the end of </a:t>
            </a:r>
            <a:r>
              <a:rPr lang="en-US" sz="2400" b="1" i="1" dirty="0" smtClean="0">
                <a:latin typeface="Times New Roman" panose="02020603050405020304" pitchFamily="18" charset="0"/>
                <a:cs typeface="Times New Roman" panose="02020603050405020304" pitchFamily="18" charset="0"/>
              </a:rPr>
              <a:t>m </a:t>
            </a:r>
            <a:r>
              <a:rPr lang="en-US" sz="2400" b="1" dirty="0" smtClean="0">
                <a:cs typeface="Arial" pitchFamily="34" charset="0"/>
              </a:rPr>
              <a:t>months.  There was an initial deposit of $50 and no other deposits were made.</a:t>
            </a: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marL="114300" indent="-457200" eaLnBrk="1" hangingPunct="1">
              <a:buNone/>
            </a:pPr>
            <a:endParaRPr lang="en-US" sz="2400" b="1" dirty="0" smtClean="0">
              <a:cs typeface="Arial" pitchFamily="34" charset="0"/>
            </a:endParaRPr>
          </a:p>
          <a:p>
            <a:pPr marL="114300" indent="-457200" eaLnBrk="1" hangingPunct="1">
              <a:buNone/>
            </a:pPr>
            <a:endParaRPr lang="en-US" sz="2400" b="1" dirty="0" smtClean="0">
              <a:cs typeface="Arial" pitchFamily="34" charset="0"/>
            </a:endParaRPr>
          </a:p>
          <a:p>
            <a:pPr marL="0" indent="-457200" eaLnBrk="1" hangingPunct="1">
              <a:spcBef>
                <a:spcPts val="0"/>
              </a:spcBef>
              <a:buNone/>
            </a:pPr>
            <a:r>
              <a:rPr lang="en-US" sz="2400" b="1" dirty="0" smtClean="0">
                <a:cs typeface="Arial" pitchFamily="34" charset="0"/>
              </a:rPr>
              <a:t>If the value of the account continues to increase in the same way, predict the value of the account at the end of 13 months.  Use the quadratic curve of best fit to make the prediction.</a:t>
            </a:r>
          </a:p>
          <a:p>
            <a:pPr marL="114300" indent="-457200" eaLnBrk="1" hangingPunct="1">
              <a:buNone/>
            </a:pPr>
            <a:endParaRPr lang="en-US" sz="2000" b="1" dirty="0" smtClean="0"/>
          </a:p>
          <a:p>
            <a:pPr marL="114300" indent="-457200" eaLnBrk="1" hangingPunct="1">
              <a:buNone/>
            </a:pPr>
            <a:endParaRPr lang="en-US" sz="2000" b="1"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18447"/>
            <a:ext cx="8839200" cy="1143000"/>
          </a:xfrm>
        </p:spPr>
        <p:txBody>
          <a:bodyPr/>
          <a:lstStyle/>
          <a:p>
            <a:pPr algn="l"/>
            <a:r>
              <a:rPr lang="en-US" sz="3200" b="1" smtClean="0">
                <a:solidFill>
                  <a:srgbClr val="0033CC"/>
                </a:solidFill>
              </a:rPr>
              <a:t>Practice </a:t>
            </a:r>
            <a:r>
              <a:rPr lang="en-US" sz="3200" b="1" dirty="0" smtClean="0">
                <a:solidFill>
                  <a:srgbClr val="0033CC"/>
                </a:solidFill>
              </a:rPr>
              <a:t>for SOL A.11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6914"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691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6916"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 name="Table 50"/>
          <p:cNvGraphicFramePr>
            <a:graphicFrameLocks noGrp="1"/>
          </p:cNvGraphicFramePr>
          <p:nvPr>
            <p:extLst>
              <p:ext uri="{D42A27DB-BD31-4B8C-83A1-F6EECF244321}">
                <p14:modId xmlns:p14="http://schemas.microsoft.com/office/powerpoint/2010/main" val="481411867"/>
              </p:ext>
            </p:extLst>
          </p:nvPr>
        </p:nvGraphicFramePr>
        <p:xfrm>
          <a:off x="2114550" y="2085837"/>
          <a:ext cx="4800600" cy="3019806"/>
        </p:xfrm>
        <a:graphic>
          <a:graphicData uri="http://schemas.openxmlformats.org/drawingml/2006/table">
            <a:tbl>
              <a:tblPr/>
              <a:tblGrid>
                <a:gridCol w="2203468"/>
                <a:gridCol w="2597132"/>
              </a:tblGrid>
              <a:tr h="772668">
                <a:tc>
                  <a:txBody>
                    <a:bodyPr/>
                    <a:lstStyle/>
                    <a:p>
                      <a:pPr marL="0" marR="0" algn="ctr">
                        <a:lnSpc>
                          <a:spcPct val="115000"/>
                        </a:lnSpc>
                        <a:spcBef>
                          <a:spcPts val="0"/>
                        </a:spcBef>
                        <a:spcAft>
                          <a:spcPts val="0"/>
                        </a:spcAft>
                      </a:pPr>
                      <a:r>
                        <a:rPr lang="en-US" sz="1800" b="1" i="1" dirty="0" smtClean="0">
                          <a:latin typeface="Times New Roman" panose="02020603050405020304" pitchFamily="18" charset="0"/>
                          <a:ea typeface="Calibri"/>
                          <a:cs typeface="Times New Roman" panose="02020603050405020304" pitchFamily="18" charset="0"/>
                        </a:rPr>
                        <a:t>m</a:t>
                      </a:r>
                      <a:r>
                        <a:rPr lang="en-US" sz="1800" b="1" i="0" dirty="0" smtClean="0">
                          <a:latin typeface="+mn-lt"/>
                          <a:ea typeface="Calibri"/>
                          <a:cs typeface="Times New Roman"/>
                        </a:rPr>
                        <a:t>,</a:t>
                      </a:r>
                    </a:p>
                    <a:p>
                      <a:pPr marL="0" marR="0" algn="ctr">
                        <a:lnSpc>
                          <a:spcPct val="115000"/>
                        </a:lnSpc>
                        <a:spcBef>
                          <a:spcPts val="0"/>
                        </a:spcBef>
                        <a:spcAft>
                          <a:spcPts val="0"/>
                        </a:spcAft>
                      </a:pPr>
                      <a:r>
                        <a:rPr lang="en-US" sz="1800" b="1" i="0" dirty="0" smtClean="0">
                          <a:latin typeface="+mn-lt"/>
                          <a:ea typeface="Calibri"/>
                          <a:cs typeface="Times New Roman"/>
                        </a:rPr>
                        <a:t>time in months</a:t>
                      </a:r>
                      <a:endParaRPr lang="en-US" sz="1100" i="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smtClean="0">
                          <a:latin typeface="Times New Roman" panose="02020603050405020304" pitchFamily="18" charset="0"/>
                          <a:ea typeface="Calibri"/>
                          <a:cs typeface="Times New Roman" panose="02020603050405020304" pitchFamily="18" charset="0"/>
                        </a:rPr>
                        <a:t>v</a:t>
                      </a:r>
                      <a:r>
                        <a:rPr lang="en-US" sz="1800" b="1" i="0" dirty="0" smtClean="0">
                          <a:latin typeface="+mn-lt"/>
                          <a:ea typeface="Calibri"/>
                          <a:cs typeface="Times New Roman"/>
                        </a:rPr>
                        <a:t>,</a:t>
                      </a:r>
                    </a:p>
                    <a:p>
                      <a:pPr marL="0" marR="0" algn="ctr">
                        <a:lnSpc>
                          <a:spcPct val="115000"/>
                        </a:lnSpc>
                        <a:spcBef>
                          <a:spcPts val="0"/>
                        </a:spcBef>
                        <a:spcAft>
                          <a:spcPts val="0"/>
                        </a:spcAft>
                      </a:pPr>
                      <a:r>
                        <a:rPr lang="en-US" sz="1800" b="1" i="0" baseline="0" dirty="0" smtClean="0">
                          <a:latin typeface="+mn-lt"/>
                          <a:ea typeface="Calibri"/>
                          <a:cs typeface="Times New Roman"/>
                        </a:rPr>
                        <a:t>value in dollars</a:t>
                      </a:r>
                      <a:endParaRPr lang="en-US" sz="1100" i="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34">
                <a:tc>
                  <a:txBody>
                    <a:bodyPr/>
                    <a:lstStyle/>
                    <a:p>
                      <a:pPr marL="0" marR="0" algn="ctr">
                        <a:lnSpc>
                          <a:spcPct val="115000"/>
                        </a:lnSpc>
                        <a:spcBef>
                          <a:spcPts val="0"/>
                        </a:spcBef>
                        <a:spcAft>
                          <a:spcPts val="0"/>
                        </a:spcAft>
                      </a:pPr>
                      <a:r>
                        <a:rPr lang="en-US" sz="1800" b="1" dirty="0" smtClean="0">
                          <a:latin typeface="Calibri"/>
                          <a:ea typeface="Calibri"/>
                          <a:cs typeface="Times New Roman"/>
                        </a:rPr>
                        <a:t>0</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50</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34">
                <a:tc>
                  <a:txBody>
                    <a:bodyPr/>
                    <a:lstStyle/>
                    <a:p>
                      <a:pPr marL="0" marR="0" algn="ctr">
                        <a:lnSpc>
                          <a:spcPct val="115000"/>
                        </a:lnSpc>
                        <a:spcBef>
                          <a:spcPts val="0"/>
                        </a:spcBef>
                        <a:spcAft>
                          <a:spcPts val="0"/>
                        </a:spcAft>
                      </a:pPr>
                      <a:r>
                        <a:rPr lang="en-US" sz="1800" b="1" dirty="0" smtClean="0">
                          <a:latin typeface="Calibri"/>
                          <a:ea typeface="Calibri"/>
                          <a:cs typeface="Times New Roman"/>
                        </a:rPr>
                        <a:t>1</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129</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34">
                <a:tc>
                  <a:txBody>
                    <a:bodyPr/>
                    <a:lstStyle/>
                    <a:p>
                      <a:pPr marL="0" marR="0" algn="ctr">
                        <a:lnSpc>
                          <a:spcPct val="115000"/>
                        </a:lnSpc>
                        <a:spcBef>
                          <a:spcPts val="0"/>
                        </a:spcBef>
                        <a:spcAft>
                          <a:spcPts val="0"/>
                        </a:spcAft>
                      </a:pPr>
                      <a:r>
                        <a:rPr lang="en-US" sz="1800" b="1" dirty="0" smtClean="0">
                          <a:latin typeface="Calibri"/>
                          <a:ea typeface="Calibri"/>
                          <a:cs typeface="Times New Roman"/>
                        </a:rPr>
                        <a:t>3</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299</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34">
                <a:tc>
                  <a:txBody>
                    <a:bodyPr/>
                    <a:lstStyle/>
                    <a:p>
                      <a:pPr marL="0" marR="0" algn="ctr">
                        <a:lnSpc>
                          <a:spcPct val="115000"/>
                        </a:lnSpc>
                        <a:spcBef>
                          <a:spcPts val="0"/>
                        </a:spcBef>
                        <a:spcAft>
                          <a:spcPts val="0"/>
                        </a:spcAft>
                      </a:pPr>
                      <a:r>
                        <a:rPr lang="en-US" sz="1800" b="1" dirty="0" smtClean="0">
                          <a:latin typeface="Calibri"/>
                          <a:ea typeface="Calibri"/>
                          <a:cs typeface="Times New Roman"/>
                        </a:rPr>
                        <a:t>5</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485</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34">
                <a:tc>
                  <a:txBody>
                    <a:bodyPr/>
                    <a:lstStyle/>
                    <a:p>
                      <a:pPr marL="0" marR="0" algn="ctr">
                        <a:lnSpc>
                          <a:spcPct val="115000"/>
                        </a:lnSpc>
                        <a:spcBef>
                          <a:spcPts val="0"/>
                        </a:spcBef>
                        <a:spcAft>
                          <a:spcPts val="0"/>
                        </a:spcAft>
                      </a:pPr>
                      <a:r>
                        <a:rPr lang="en-US" sz="1800" b="1" dirty="0" smtClean="0">
                          <a:latin typeface="Calibri"/>
                          <a:ea typeface="Calibri"/>
                          <a:cs typeface="Times New Roman"/>
                        </a:rPr>
                        <a:t>7</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687</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
                <a:tc>
                  <a:txBody>
                    <a:bodyPr/>
                    <a:lstStyle/>
                    <a:p>
                      <a:pPr marL="0" marR="0" algn="ctr">
                        <a:lnSpc>
                          <a:spcPct val="115000"/>
                        </a:lnSpc>
                        <a:spcBef>
                          <a:spcPts val="0"/>
                        </a:spcBef>
                        <a:spcAft>
                          <a:spcPts val="0"/>
                        </a:spcAft>
                      </a:pPr>
                      <a:r>
                        <a:rPr lang="en-US" sz="1800" b="1" dirty="0" smtClean="0">
                          <a:latin typeface="Calibri"/>
                          <a:ea typeface="Calibri"/>
                          <a:cs typeface="Times New Roman"/>
                        </a:rPr>
                        <a:t>9</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905</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5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552621253"/>
      </p:ext>
    </p:extLst>
  </p:cSld>
  <p:clrMapOvr>
    <a:masterClrMapping/>
  </p:clrMapOvr>
  <mc:AlternateContent xmlns:mc="http://schemas.openxmlformats.org/markup-compatibility/2006" xmlns:p14="http://schemas.microsoft.com/office/powerpoint/2010/main">
    <mc:Choice Requires="p14">
      <p:transition spd="slow" p14:dur="2000" advTm="30268"/>
    </mc:Choice>
    <mc:Fallback xmlns="">
      <p:transition spd="slow" advTm="302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smtClean="0">
              <a:solidFill>
                <a:srgbClr val="4F6228"/>
              </a:solidFill>
            </a:endParaRPr>
          </a:p>
          <a:p>
            <a:pPr marL="0" eaLnBrk="1" hangingPunct="1">
              <a:buFont typeface="Wingdings 2" pitchFamily="18" charset="2"/>
              <a:buNone/>
            </a:pPr>
            <a:endParaRPr lang="en-US" sz="2400" b="1" dirty="0" smtClean="0">
              <a:solidFill>
                <a:srgbClr val="6600FF"/>
              </a:solidFill>
            </a:endParaRPr>
          </a:p>
          <a:p>
            <a:pPr marL="0" eaLnBrk="1" hangingPunct="1">
              <a:buNone/>
            </a:pPr>
            <a:endParaRPr lang="en-US" sz="2400" dirty="0" smtClean="0"/>
          </a:p>
          <a:p>
            <a:pPr marL="0" eaLnBrk="1" hangingPunct="1">
              <a:buNone/>
            </a:pPr>
            <a:endParaRPr lang="en-US" sz="2400" dirty="0" smtClean="0"/>
          </a:p>
          <a:p>
            <a:pPr marL="0" eaLnBrk="1" hangingPunct="1">
              <a:buFont typeface="Wingdings 2" pitchFamily="18" charset="2"/>
              <a:buNone/>
            </a:pPr>
            <a:endParaRPr lang="en-US" sz="2400" b="1" dirty="0" smtClean="0"/>
          </a:p>
        </p:txBody>
      </p:sp>
      <p:sp>
        <p:nvSpPr>
          <p:cNvPr id="7" name="Title 6"/>
          <p:cNvSpPr>
            <a:spLocks noGrp="1"/>
          </p:cNvSpPr>
          <p:nvPr>
            <p:ph type="title"/>
          </p:nvPr>
        </p:nvSpPr>
        <p:spPr>
          <a:xfrm>
            <a:off x="0" y="-72949"/>
            <a:ext cx="8839200" cy="584741"/>
          </a:xfrm>
        </p:spPr>
        <p:txBody>
          <a:bodyPr/>
          <a:lstStyle/>
          <a:p>
            <a:pPr algn="l"/>
            <a:r>
              <a:rPr lang="en-US" sz="3200" b="1" dirty="0" smtClean="0">
                <a:solidFill>
                  <a:srgbClr val="390BFB"/>
                </a:solidFill>
              </a:rPr>
              <a:t>Practice for SOL A.2a</a:t>
            </a:r>
            <a:endParaRPr lang="en-US" sz="3200" b="1" dirty="0">
              <a:solidFill>
                <a:srgbClr val="390BFB"/>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86"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87"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88"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Box 62"/>
          <p:cNvSpPr txBox="1"/>
          <p:nvPr/>
        </p:nvSpPr>
        <p:spPr>
          <a:xfrm>
            <a:off x="441960" y="879395"/>
            <a:ext cx="8229600" cy="5345053"/>
          </a:xfrm>
          <a:prstGeom prst="rect">
            <a:avLst/>
          </a:prstGeom>
          <a:noFill/>
        </p:spPr>
        <p:txBody>
          <a:bodyPr wrap="square" rtlCol="0">
            <a:spAutoFit/>
          </a:bodyPr>
          <a:lstStyle/>
          <a:p>
            <a:pPr marL="457200" indent="-457200"/>
            <a:endParaRPr lang="en-US" sz="2200" b="1" dirty="0" smtClean="0">
              <a:latin typeface="+mn-lt"/>
            </a:endParaRPr>
          </a:p>
          <a:p>
            <a:pPr marL="457200" indent="-457200"/>
            <a:r>
              <a:rPr lang="en-US" sz="2800" b="1" dirty="0" smtClean="0">
                <a:latin typeface="+mn-lt"/>
              </a:rPr>
              <a:t>Simplify:  (6</a:t>
            </a:r>
            <a:r>
              <a:rPr lang="en-US" sz="2800" b="1" i="1" dirty="0" smtClean="0">
                <a:latin typeface="+mn-lt"/>
              </a:rPr>
              <a:t>x</a:t>
            </a:r>
            <a:r>
              <a:rPr lang="en-US" sz="2800" b="1" baseline="30000" dirty="0" smtClean="0">
                <a:latin typeface="+mn-lt"/>
              </a:rPr>
              <a:t>3</a:t>
            </a:r>
            <a:r>
              <a:rPr lang="en-US" sz="2800" b="1" dirty="0" smtClean="0">
                <a:latin typeface="+mn-lt"/>
              </a:rPr>
              <a:t>)</a:t>
            </a:r>
            <a:r>
              <a:rPr lang="en-US" sz="2800" b="1" baseline="30000" dirty="0" smtClean="0">
                <a:latin typeface="+mn-lt"/>
              </a:rPr>
              <a:t>2</a:t>
            </a:r>
            <a:r>
              <a:rPr lang="en-US" sz="2800" b="1" dirty="0" smtClean="0">
                <a:latin typeface="+mn-lt"/>
              </a:rPr>
              <a:t> (2</a:t>
            </a:r>
            <a:r>
              <a:rPr lang="en-US" sz="2800" b="1" i="1" dirty="0" smtClean="0">
                <a:latin typeface="+mn-lt"/>
              </a:rPr>
              <a:t>x</a:t>
            </a:r>
            <a:r>
              <a:rPr lang="en-US" sz="2800" b="1" baseline="30000" dirty="0" smtClean="0">
                <a:latin typeface="+mn-lt"/>
              </a:rPr>
              <a:t>2</a:t>
            </a:r>
            <a:r>
              <a:rPr lang="en-US" sz="2800" b="1" dirty="0" smtClean="0">
                <a:latin typeface="+mn-lt"/>
              </a:rPr>
              <a:t>)</a:t>
            </a:r>
            <a:r>
              <a:rPr lang="en-US" sz="2800" b="1" baseline="30000" dirty="0" smtClean="0">
                <a:latin typeface="+mn-lt"/>
              </a:rPr>
              <a:t>2</a:t>
            </a:r>
          </a:p>
          <a:p>
            <a:pPr marL="457200" indent="-457200"/>
            <a:endParaRPr lang="en-US" sz="2800" b="1" baseline="30000" dirty="0">
              <a:latin typeface="+mn-lt"/>
            </a:endParaRPr>
          </a:p>
          <a:p>
            <a:pPr marL="457200" indent="-457200">
              <a:buAutoNum type="alphaLcPeriod"/>
            </a:pPr>
            <a:r>
              <a:rPr lang="en-US" sz="2800" b="1" dirty="0" smtClean="0">
                <a:latin typeface="+mn-lt"/>
              </a:rPr>
              <a:t>48</a:t>
            </a:r>
            <a:r>
              <a:rPr lang="en-US" sz="2800" b="1" i="1" dirty="0" smtClean="0">
                <a:latin typeface="+mn-lt"/>
              </a:rPr>
              <a:t>x</a:t>
            </a:r>
            <a:r>
              <a:rPr lang="en-US" sz="2800" b="1" baseline="30000" dirty="0" smtClean="0">
                <a:latin typeface="+mn-lt"/>
              </a:rPr>
              <a:t>13</a:t>
            </a:r>
          </a:p>
          <a:p>
            <a:pPr marL="457200" indent="-457200">
              <a:buAutoNum type="alphaLcPeriod"/>
            </a:pPr>
            <a:endParaRPr lang="en-US" sz="2800" b="1" dirty="0" smtClean="0">
              <a:latin typeface="+mn-lt"/>
            </a:endParaRPr>
          </a:p>
          <a:p>
            <a:pPr marL="457200" indent="-457200">
              <a:buAutoNum type="alphaLcPeriod"/>
            </a:pPr>
            <a:r>
              <a:rPr lang="en-US" sz="2800" b="1" dirty="0" smtClean="0">
                <a:latin typeface="+mn-lt"/>
              </a:rPr>
              <a:t>144</a:t>
            </a:r>
            <a:r>
              <a:rPr lang="en-US" sz="2800" b="1" i="1" dirty="0" smtClean="0">
                <a:latin typeface="+mn-lt"/>
              </a:rPr>
              <a:t>x</a:t>
            </a:r>
            <a:r>
              <a:rPr lang="en-US" sz="2800" b="1" baseline="30000" dirty="0" smtClean="0">
                <a:latin typeface="+mn-lt"/>
              </a:rPr>
              <a:t>10</a:t>
            </a:r>
            <a:endParaRPr lang="en-US" sz="2800" b="1" dirty="0" smtClean="0">
              <a:latin typeface="+mn-lt"/>
            </a:endParaRPr>
          </a:p>
          <a:p>
            <a:pPr marL="457200" indent="-457200">
              <a:buAutoNum type="alphaLcPeriod"/>
            </a:pPr>
            <a:endParaRPr lang="en-US" sz="2800" b="1" dirty="0">
              <a:latin typeface="+mn-lt"/>
            </a:endParaRPr>
          </a:p>
          <a:p>
            <a:pPr marL="457200" indent="-457200">
              <a:buAutoNum type="alphaLcPeriod"/>
            </a:pPr>
            <a:r>
              <a:rPr lang="en-US" sz="2800" b="1" dirty="0" smtClean="0">
                <a:latin typeface="+mn-lt"/>
              </a:rPr>
              <a:t>12</a:t>
            </a:r>
            <a:r>
              <a:rPr lang="en-US" sz="2800" b="1" i="1" dirty="0" smtClean="0">
                <a:latin typeface="+mn-lt"/>
              </a:rPr>
              <a:t>x</a:t>
            </a:r>
            <a:r>
              <a:rPr lang="en-US" sz="2800" b="1" baseline="30000" dirty="0" smtClean="0">
                <a:latin typeface="+mn-lt"/>
              </a:rPr>
              <a:t>9</a:t>
            </a:r>
          </a:p>
          <a:p>
            <a:pPr marL="457200" indent="-457200">
              <a:buAutoNum type="alphaLcPeriod"/>
            </a:pPr>
            <a:endParaRPr lang="en-US" sz="2800" b="1" baseline="30000" dirty="0">
              <a:latin typeface="+mn-lt"/>
            </a:endParaRPr>
          </a:p>
          <a:p>
            <a:pPr marL="457200" indent="-457200">
              <a:buAutoNum type="alphaLcPeriod"/>
            </a:pPr>
            <a:r>
              <a:rPr lang="en-US" sz="2800" b="1" dirty="0" smtClean="0">
                <a:latin typeface="+mn-lt"/>
              </a:rPr>
              <a:t>16</a:t>
            </a:r>
            <a:r>
              <a:rPr lang="en-US" sz="2800" b="1" i="1" dirty="0" smtClean="0">
                <a:latin typeface="+mn-lt"/>
              </a:rPr>
              <a:t>x</a:t>
            </a:r>
            <a:r>
              <a:rPr lang="en-US" sz="2800" b="1" baseline="30000" dirty="0" smtClean="0">
                <a:latin typeface="+mn-lt"/>
              </a:rPr>
              <a:t>9</a:t>
            </a:r>
            <a:endParaRPr lang="en-US" sz="2800" b="1" dirty="0" smtClean="0">
              <a:latin typeface="+mn-lt"/>
            </a:endParaRPr>
          </a:p>
          <a:p>
            <a:pPr marL="342900" indent="-342900"/>
            <a:endParaRPr lang="en-US" sz="2200" b="1" dirty="0" smtClean="0">
              <a:latin typeface="+mn-lt"/>
            </a:endParaRPr>
          </a:p>
          <a:p>
            <a:pPr marL="457200" indent="-457200"/>
            <a:r>
              <a:rPr lang="en-US" sz="2200" b="1" dirty="0" smtClean="0">
                <a:latin typeface="+mn-lt"/>
              </a:rPr>
              <a:t>   </a:t>
            </a:r>
          </a:p>
          <a:p>
            <a:pPr marL="342900" indent="-342900"/>
            <a:endParaRPr lang="en-US" sz="2200" b="1" dirty="0" smtClean="0">
              <a:latin typeface="+mn-lt"/>
            </a:endParaRPr>
          </a:p>
          <a:p>
            <a:pPr marL="342900" indent="-342900"/>
            <a:endParaRPr lang="en-US" sz="2000" b="1" dirty="0">
              <a:latin typeface="+mn-lt"/>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0" name="Rectangle 106"/>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712399974"/>
      </p:ext>
    </p:extLst>
  </p:cSld>
  <p:clrMapOvr>
    <a:masterClrMapping/>
  </p:clrMapOvr>
  <mc:AlternateContent xmlns:mc="http://schemas.openxmlformats.org/markup-compatibility/2006" xmlns:p14="http://schemas.microsoft.com/office/powerpoint/2010/main">
    <mc:Choice Requires="p14">
      <p:transition spd="slow" p14:dur="2000" advTm="52599"/>
    </mc:Choice>
    <mc:Fallback xmlns="">
      <p:transition spd="slow" advTm="52599"/>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97536" y="1058068"/>
            <a:ext cx="8686800" cy="4525963"/>
          </a:xfrm>
        </p:spPr>
        <p:txBody>
          <a:bodyPr/>
          <a:lstStyle/>
          <a:p>
            <a:pPr eaLnBrk="1" hangingPunct="1">
              <a:buFont typeface="Wingdings 2" pitchFamily="18" charset="2"/>
              <a:buNone/>
            </a:pPr>
            <a:endParaRPr lang="en-US" sz="2200" b="1" dirty="0" smtClean="0">
              <a:cs typeface="Arial" pitchFamily="34" charset="0"/>
            </a:endParaRPr>
          </a:p>
          <a:p>
            <a:pPr eaLnBrk="1" hangingPunct="1">
              <a:buFont typeface="Wingdings 2" pitchFamily="18" charset="2"/>
              <a:buNone/>
            </a:pPr>
            <a:r>
              <a:rPr lang="en-US" sz="2400" b="1" dirty="0" smtClean="0">
                <a:cs typeface="Arial" pitchFamily="34" charset="0"/>
              </a:rPr>
              <a:t>This set of ordered pairs shows a relationship between </a:t>
            </a:r>
            <a:r>
              <a:rPr lang="en-US" sz="2400" b="1" i="1" dirty="0" smtClean="0">
                <a:latin typeface="Times New Roman" pitchFamily="18" charset="0"/>
                <a:cs typeface="Times New Roman" pitchFamily="18" charset="0"/>
              </a:rPr>
              <a:t>x</a:t>
            </a:r>
            <a:r>
              <a:rPr lang="en-US" sz="2400" b="1" dirty="0" smtClean="0"/>
              <a:t> </a:t>
            </a:r>
            <a:r>
              <a:rPr lang="en-US" sz="2400" b="1" dirty="0" smtClean="0">
                <a:cs typeface="Arial" pitchFamily="34" charset="0"/>
              </a:rPr>
              <a:t>and</a:t>
            </a:r>
            <a:r>
              <a:rPr lang="en-US" sz="2400" b="1" dirty="0" smtClean="0"/>
              <a:t> </a:t>
            </a:r>
            <a:r>
              <a:rPr lang="en-US" sz="2400" b="1" i="1" dirty="0" smtClean="0">
                <a:latin typeface="Times New Roman" pitchFamily="18" charset="0"/>
                <a:cs typeface="Times New Roman" pitchFamily="18" charset="0"/>
              </a:rPr>
              <a:t>y</a:t>
            </a:r>
            <a:r>
              <a:rPr lang="en-US" sz="2400" b="1" dirty="0" smtClean="0"/>
              <a:t>.</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marL="0" indent="0" eaLnBrk="1" hangingPunct="1">
              <a:spcBef>
                <a:spcPts val="0"/>
              </a:spcBef>
              <a:buFont typeface="Wingdings 2" pitchFamily="18" charset="2"/>
              <a:buNone/>
            </a:pPr>
            <a:endParaRPr lang="en-US" sz="2400" b="1" dirty="0" smtClean="0"/>
          </a:p>
          <a:p>
            <a:pPr marL="0" indent="0" eaLnBrk="1" hangingPunct="1">
              <a:spcBef>
                <a:spcPts val="0"/>
              </a:spcBef>
              <a:buFont typeface="Wingdings 2" pitchFamily="18" charset="2"/>
              <a:buNone/>
            </a:pPr>
            <a:r>
              <a:rPr lang="en-US" sz="2400" b="1" dirty="0" smtClean="0"/>
              <a:t>Using the line of best fit, which is closest to the output when the input is </a:t>
            </a:r>
            <a:r>
              <a:rPr lang="en-US" sz="2400" b="1" dirty="0" smtClean="0">
                <a:latin typeface="Cambria Math" pitchFamily="18" charset="0"/>
                <a:ea typeface="Cambria Math" pitchFamily="18" charset="0"/>
                <a:cs typeface="Times New Roman" pitchFamily="18" charset="0"/>
              </a:rPr>
              <a:t>5</a:t>
            </a:r>
            <a:r>
              <a:rPr lang="en-US" sz="2400" b="1" dirty="0" smtClean="0">
                <a:latin typeface="Times New Roman" pitchFamily="18" charset="0"/>
                <a:cs typeface="Times New Roman" pitchFamily="18" charset="0"/>
              </a:rPr>
              <a:t>?</a:t>
            </a:r>
          </a:p>
          <a:p>
            <a:pPr eaLnBrk="1" hangingPunct="1">
              <a:lnSpc>
                <a:spcPct val="150000"/>
              </a:lnSpc>
              <a:buFont typeface="Wingdings 2" pitchFamily="18" charset="2"/>
              <a:buNone/>
            </a:pPr>
            <a:r>
              <a:rPr lang="en-US" sz="2400" b="1" dirty="0" smtClean="0"/>
              <a:t>a.</a:t>
            </a:r>
          </a:p>
          <a:p>
            <a:pPr eaLnBrk="1" hangingPunct="1">
              <a:lnSpc>
                <a:spcPct val="150000"/>
              </a:lnSpc>
              <a:buFont typeface="Wingdings 2" pitchFamily="18" charset="2"/>
              <a:buNone/>
            </a:pPr>
            <a:r>
              <a:rPr lang="en-US" sz="2400" b="1" dirty="0" smtClean="0"/>
              <a:t>b.</a:t>
            </a:r>
          </a:p>
          <a:p>
            <a:pPr eaLnBrk="1" hangingPunct="1">
              <a:lnSpc>
                <a:spcPct val="150000"/>
              </a:lnSpc>
              <a:buFont typeface="Wingdings 2" pitchFamily="18" charset="2"/>
              <a:buNone/>
            </a:pPr>
            <a:r>
              <a:rPr lang="en-US" sz="2400" b="1" dirty="0" smtClean="0"/>
              <a:t>c.</a:t>
            </a:r>
          </a:p>
          <a:p>
            <a:pPr eaLnBrk="1" hangingPunct="1">
              <a:lnSpc>
                <a:spcPct val="150000"/>
              </a:lnSpc>
              <a:buFont typeface="Wingdings 2" pitchFamily="18" charset="2"/>
              <a:buNone/>
            </a:pPr>
            <a:r>
              <a:rPr lang="en-US" sz="2400" b="1" dirty="0" smtClean="0"/>
              <a:t>d.</a:t>
            </a:r>
          </a:p>
          <a:p>
            <a:pPr eaLnBrk="1" hangingPunct="1">
              <a:buFont typeface="Wingdings 2" pitchFamily="18" charset="2"/>
              <a:buNone/>
            </a:pPr>
            <a:endParaRPr lang="en-US" sz="2400" dirty="0" smtClean="0"/>
          </a:p>
          <a:p>
            <a:pPr marL="114300" indent="-457200" eaLnBrk="1" hangingPunct="1">
              <a:buNone/>
            </a:pPr>
            <a:endParaRPr lang="en-US" sz="1800" b="1" dirty="0" smtClean="0">
              <a:cs typeface="Arial" pitchFamily="34" charset="0"/>
            </a:endParaRPr>
          </a:p>
          <a:p>
            <a:pPr marL="114300" indent="-457200" eaLnBrk="1" hangingPunct="1">
              <a:buFont typeface="Wingdings 2" pitchFamily="18" charset="2"/>
              <a:buAutoNum type="alphaLcParenR"/>
            </a:pPr>
            <a:endParaRPr lang="en-US" sz="2400" dirty="0" smtClean="0"/>
          </a:p>
          <a:p>
            <a:pPr marL="114300" indent="-457200" eaLnBrk="1" hangingPunct="1">
              <a:buFont typeface="Wingdings 2" pitchFamily="18" charset="2"/>
              <a:buAutoNum type="alphaLcParenR"/>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marL="114300" indent="-457200" eaLnBrk="1" hangingPunct="1">
              <a:buNone/>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21336" y="17741"/>
            <a:ext cx="8839200" cy="1143000"/>
          </a:xfrm>
        </p:spPr>
        <p:txBody>
          <a:bodyPr/>
          <a:lstStyle/>
          <a:p>
            <a:pPr algn="l"/>
            <a:r>
              <a:rPr lang="en-US" sz="3200" b="1" smtClean="0"/>
              <a:t>Practice </a:t>
            </a:r>
            <a:r>
              <a:rPr lang="en-US" sz="3200" b="1" dirty="0" smtClean="0"/>
              <a:t>for SOL A.11</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304800" y="2514600"/>
            <a:ext cx="76962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1948" name="Equation" r:id="rId5" imgW="114151" imgH="215619" progId="Equation.3">
                  <p:embed/>
                </p:oleObj>
              </mc:Choice>
              <mc:Fallback>
                <p:oleObj name="Equation" r:id="rId5" imgW="114151" imgH="215619"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1949" name="Equation" r:id="rId7" imgW="114151" imgH="215619" progId="Equation.3">
                  <p:embed/>
                </p:oleObj>
              </mc:Choice>
              <mc:Fallback>
                <p:oleObj name="Equation" r:id="rId7" imgW="114151" imgH="215619"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1950" name="Equation" r:id="rId8" imgW="114151" imgH="215619" progId="Equation.3">
                  <p:embed/>
                </p:oleObj>
              </mc:Choice>
              <mc:Fallback>
                <p:oleObj name="Equation" r:id="rId8" imgW="114151" imgH="215619"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Box 55"/>
          <p:cNvSpPr txBox="1"/>
          <p:nvPr/>
        </p:nvSpPr>
        <p:spPr>
          <a:xfrm>
            <a:off x="381000" y="6542771"/>
            <a:ext cx="609600" cy="246221"/>
          </a:xfrm>
          <a:prstGeom prst="rect">
            <a:avLst/>
          </a:prstGeom>
          <a:noFill/>
        </p:spPr>
        <p:txBody>
          <a:bodyPr wrap="square" rtlCol="0">
            <a:spAutoFit/>
          </a:bodyPr>
          <a:lstStyle/>
          <a:p>
            <a:r>
              <a:rPr lang="en-US" sz="1000" dirty="0" smtClean="0">
                <a:latin typeface="+mn-lt"/>
              </a:rPr>
              <a:t>39</a:t>
            </a:r>
            <a:endParaRPr lang="en-US" sz="1000" dirty="0">
              <a:latin typeface="+mn-lt"/>
            </a:endParaRPr>
          </a:p>
        </p:txBody>
      </p:sp>
      <p:sp>
        <p:nvSpPr>
          <p:cNvPr id="6215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157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33899" y="2334800"/>
            <a:ext cx="6905625" cy="381000"/>
          </a:xfrm>
          <a:prstGeom prst="rect">
            <a:avLst/>
          </a:prstGeom>
          <a:noFill/>
        </p:spPr>
      </p:pic>
      <p:sp>
        <p:nvSpPr>
          <p:cNvPr id="621575"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11776" y="4095571"/>
            <a:ext cx="438150" cy="381000"/>
          </a:xfrm>
          <a:prstGeom prst="rect">
            <a:avLst/>
          </a:prstGeom>
          <a:noFill/>
        </p:spPr>
      </p:pic>
      <p:sp>
        <p:nvSpPr>
          <p:cNvPr id="6215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26051" y="4686300"/>
            <a:ext cx="609600" cy="381000"/>
          </a:xfrm>
          <a:prstGeom prst="rect">
            <a:avLst/>
          </a:prstGeom>
          <a:noFill/>
        </p:spPr>
      </p:pic>
      <p:sp>
        <p:nvSpPr>
          <p:cNvPr id="6215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1577" name="Picture 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29099" y="5313865"/>
            <a:ext cx="609600" cy="381000"/>
          </a:xfrm>
          <a:prstGeom prst="rect">
            <a:avLst/>
          </a:prstGeom>
          <a:noFill/>
        </p:spPr>
      </p:pic>
      <p:sp>
        <p:nvSpPr>
          <p:cNvPr id="6215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1579"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6051" y="5972198"/>
            <a:ext cx="609600" cy="381000"/>
          </a:xfrm>
          <a:prstGeom prst="rect">
            <a:avLst/>
          </a:prstGeom>
          <a:noFill/>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2826"/>
    </mc:Choice>
    <mc:Fallback xmlns="">
      <p:transition spd="slow" advTm="32826"/>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0" y="870966"/>
            <a:ext cx="9144000" cy="4525963"/>
          </a:xfrm>
        </p:spPr>
        <p:txBody>
          <a:bodyPr/>
          <a:lstStyle/>
          <a:p>
            <a:pPr marL="0" eaLnBrk="1" hangingPunct="1">
              <a:spcBef>
                <a:spcPts val="0"/>
              </a:spcBef>
              <a:buFont typeface="Wingdings 2" pitchFamily="18" charset="2"/>
              <a:buNone/>
            </a:pPr>
            <a:r>
              <a:rPr lang="en-US" sz="2400" b="1" dirty="0" smtClean="0">
                <a:cs typeface="Arial" pitchFamily="34" charset="0"/>
              </a:rPr>
              <a:t>The data in the table shows the average United States farm size, in acres, for the years 2000-2007.</a:t>
            </a:r>
          </a:p>
          <a:p>
            <a:pPr eaLnBrk="1" hangingPunct="1">
              <a:buFont typeface="Wingdings 2" pitchFamily="18" charset="2"/>
              <a:buNone/>
            </a:pPr>
            <a:r>
              <a:rPr lang="en-US" sz="2400" dirty="0" smtClean="0"/>
              <a:t>                                                </a:t>
            </a:r>
            <a:r>
              <a:rPr lang="en-US" sz="2400" b="1" dirty="0" smtClean="0">
                <a:latin typeface="Arial" pitchFamily="34" charset="0"/>
                <a:cs typeface="Arial" pitchFamily="34" charset="0"/>
              </a:rPr>
              <a:t>Average Farm Size</a:t>
            </a:r>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eaLnBrk="1" hangingPunct="1">
              <a:buFont typeface="Wingdings 2" pitchFamily="18" charset="2"/>
              <a:buNone/>
            </a:pPr>
            <a:endParaRPr lang="en-US" sz="2400" dirty="0" smtClean="0"/>
          </a:p>
          <a:p>
            <a:pPr marL="0" indent="-457200" eaLnBrk="1" hangingPunct="1">
              <a:buNone/>
            </a:pPr>
            <a:endParaRPr lang="en-US" sz="2400" b="1" dirty="0" smtClean="0">
              <a:cs typeface="Arial" pitchFamily="34" charset="0"/>
            </a:endParaRPr>
          </a:p>
          <a:p>
            <a:pPr marL="0" indent="-457200" eaLnBrk="1" hangingPunct="1">
              <a:buNone/>
            </a:pPr>
            <a:endParaRPr lang="en-US" sz="2400" b="1" dirty="0" smtClean="0">
              <a:cs typeface="Arial" pitchFamily="34" charset="0"/>
            </a:endParaRPr>
          </a:p>
          <a:p>
            <a:pPr marL="0" indent="-457200" eaLnBrk="1" hangingPunct="1">
              <a:buNone/>
            </a:pPr>
            <a:r>
              <a:rPr lang="en-US" sz="2400" b="1" dirty="0" smtClean="0">
                <a:cs typeface="Arial" pitchFamily="34" charset="0"/>
              </a:rPr>
              <a:t>Using the line of best fit for the data shown in the table, what is the best prediction of the average farm size in the year 2014?</a:t>
            </a:r>
          </a:p>
          <a:p>
            <a:pPr marL="0" indent="-457200" eaLnBrk="1" hangingPunct="1">
              <a:buNone/>
            </a:pPr>
            <a:r>
              <a:rPr lang="en-US" sz="2400" b="1" dirty="0" smtClean="0">
                <a:cs typeface="Arial" pitchFamily="34" charset="0"/>
              </a:rPr>
              <a:t>a.  437 acres        b.   441 acres        c.  447 acres        d.  463 acres</a:t>
            </a:r>
          </a:p>
          <a:p>
            <a:pPr marL="0" indent="-457200" eaLnBrk="1" hangingPunct="1">
              <a:buAutoNum type="alphaLcPeriod"/>
            </a:pPr>
            <a:endParaRPr lang="en-US" sz="1800" b="1" dirty="0" smtClean="0">
              <a:cs typeface="Arial" pitchFamily="34" charset="0"/>
            </a:endParaRPr>
          </a:p>
          <a:p>
            <a:pPr marL="114300" indent="-457200" eaLnBrk="1" hangingPunct="1">
              <a:buNone/>
            </a:pPr>
            <a:endParaRPr lang="en-US" sz="2400" dirty="0" smtClean="0"/>
          </a:p>
          <a:p>
            <a:pPr marL="114300" indent="-457200" eaLnBrk="1" hangingPunct="1">
              <a:buNone/>
            </a:pPr>
            <a:r>
              <a:rPr lang="en-US" sz="2400" dirty="0" smtClean="0"/>
              <a:t/>
            </a:r>
            <a:br>
              <a:rPr lang="en-US" sz="2400" dirty="0" smtClean="0"/>
            </a:br>
            <a:r>
              <a:rPr lang="en-US" sz="2400" dirty="0" smtClean="0"/>
              <a:t/>
            </a:r>
            <a:br>
              <a:rPr lang="en-US" sz="2400" dirty="0" smtClean="0"/>
            </a:b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0" y="0"/>
            <a:ext cx="8839200" cy="914400"/>
          </a:xfrm>
        </p:spPr>
        <p:txBody>
          <a:bodyPr/>
          <a:lstStyle/>
          <a:p>
            <a:pPr algn="l"/>
            <a:r>
              <a:rPr lang="en-US" sz="3200" b="1" smtClean="0">
                <a:solidFill>
                  <a:srgbClr val="0033CC"/>
                </a:solidFill>
              </a:rPr>
              <a:t>Practice </a:t>
            </a:r>
            <a:r>
              <a:rPr lang="en-US" sz="3200" b="1" dirty="0" smtClean="0">
                <a:solidFill>
                  <a:srgbClr val="0033CC"/>
                </a:solidFill>
              </a:rPr>
              <a:t>for SOL A.11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3622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7938"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7939"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47940"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481930078"/>
              </p:ext>
            </p:extLst>
          </p:nvPr>
        </p:nvGraphicFramePr>
        <p:xfrm>
          <a:off x="3124200" y="2181225"/>
          <a:ext cx="3352800" cy="2897124"/>
        </p:xfrm>
        <a:graphic>
          <a:graphicData uri="http://schemas.openxmlformats.org/drawingml/2006/table">
            <a:tbl>
              <a:tblPr/>
              <a:tblGrid>
                <a:gridCol w="1277257"/>
                <a:gridCol w="2075543"/>
              </a:tblGrid>
              <a:tr h="729604">
                <a:tc>
                  <a:txBody>
                    <a:bodyPr/>
                    <a:lstStyle/>
                    <a:p>
                      <a:pPr marL="0" marR="0" algn="ctr">
                        <a:spcBef>
                          <a:spcPts val="0"/>
                        </a:spcBef>
                        <a:spcAft>
                          <a:spcPts val="0"/>
                        </a:spcAft>
                        <a:tabLst>
                          <a:tab pos="457200" algn="l"/>
                        </a:tabLst>
                      </a:pPr>
                      <a:r>
                        <a:rPr lang="en-US" sz="1400" b="1" dirty="0">
                          <a:latin typeface="Arial" pitchFamily="34" charset="0"/>
                          <a:ea typeface="Times New Roman"/>
                          <a:cs typeface="Arial" pitchFamily="34"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latin typeface="Arial" pitchFamily="34" charset="0"/>
                          <a:ea typeface="Times New Roman"/>
                          <a:cs typeface="Arial" pitchFamily="34" charset="0"/>
                        </a:rPr>
                        <a:t>Average </a:t>
                      </a:r>
                      <a:r>
                        <a:rPr lang="en-US" sz="1400" b="1" dirty="0" smtClean="0">
                          <a:latin typeface="Arial" pitchFamily="34" charset="0"/>
                          <a:ea typeface="Times New Roman"/>
                          <a:cs typeface="Arial" pitchFamily="34" charset="0"/>
                        </a:rPr>
                        <a:t>Acres </a:t>
                      </a:r>
                      <a:r>
                        <a:rPr lang="en-US" sz="1400" b="1" dirty="0">
                          <a:latin typeface="Arial" pitchFamily="34" charset="0"/>
                          <a:ea typeface="Times New Roman"/>
                          <a:cs typeface="Arial" pitchFamily="34" charset="0"/>
                        </a:rPr>
                        <a:t>Per Farm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2000</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434</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2001</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437</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2002</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436</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2003</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441</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2004</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443</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2005</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444</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7">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2006</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446</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51">
                <a:tc>
                  <a:txBody>
                    <a:bodyPr/>
                    <a:lstStyle/>
                    <a:p>
                      <a:pPr marL="0" marR="0" algn="ctr">
                        <a:spcBef>
                          <a:spcPts val="0"/>
                        </a:spcBef>
                        <a:spcAft>
                          <a:spcPts val="0"/>
                        </a:spcAft>
                        <a:tabLst>
                          <a:tab pos="457200" algn="l"/>
                        </a:tabLst>
                      </a:pPr>
                      <a:r>
                        <a:rPr lang="en-US" sz="1400" b="1" dirty="0" smtClean="0">
                          <a:latin typeface="Arial" pitchFamily="34" charset="0"/>
                          <a:ea typeface="Times New Roman"/>
                          <a:cs typeface="Arial" pitchFamily="34" charset="0"/>
                        </a:rPr>
                        <a:t>2007</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400" b="1" dirty="0">
                          <a:latin typeface="Arial" pitchFamily="34" charset="0"/>
                          <a:ea typeface="Times New Roman"/>
                          <a:cs typeface="Arial" pitchFamily="34" charset="0"/>
                        </a:rPr>
                        <a:t>449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2"/>
    </p:custDataLst>
    <p:extLst>
      <p:ext uri="{BB962C8B-B14F-4D97-AF65-F5344CB8AC3E}">
        <p14:creationId xmlns:p14="http://schemas.microsoft.com/office/powerpoint/2010/main" val="694405327"/>
      </p:ext>
    </p:extLst>
  </p:cSld>
  <p:clrMapOvr>
    <a:masterClrMapping/>
  </p:clrMapOvr>
  <mc:AlternateContent xmlns:mc="http://schemas.openxmlformats.org/markup-compatibility/2006" xmlns:p14="http://schemas.microsoft.com/office/powerpoint/2010/main">
    <mc:Choice Requires="p14">
      <p:transition spd="slow" p14:dur="2000" advTm="16585"/>
    </mc:Choice>
    <mc:Fallback xmlns="">
      <p:transition spd="slow" advTm="16585"/>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839200" cy="1143000"/>
          </a:xfrm>
        </p:spPr>
        <p:txBody>
          <a:bodyPr/>
          <a:lstStyle/>
          <a:p>
            <a:pPr algn="l"/>
            <a:r>
              <a:rPr lang="en-US" sz="3200" b="1" smtClean="0"/>
              <a:t>Practice </a:t>
            </a:r>
            <a:r>
              <a:rPr lang="en-US" sz="3200" b="1" dirty="0" smtClean="0"/>
              <a:t>for SOL A.11</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937" name="Equation" r:id="rId5" imgW="114151" imgH="215619" progId="Equation.3">
                  <p:embed/>
                </p:oleObj>
              </mc:Choice>
              <mc:Fallback>
                <p:oleObj name="Equation" r:id="rId5" imgW="114151" imgH="215619"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938" name="Equation" r:id="rId7" imgW="114151" imgH="215619" progId="Equation.3">
                  <p:embed/>
                </p:oleObj>
              </mc:Choice>
              <mc:Fallback>
                <p:oleObj name="Equation" r:id="rId7" imgW="114151" imgH="215619" progId="Equation.3">
                  <p:embed/>
                  <p:pic>
                    <p:nvPicPr>
                      <p:cNvPr id="0" name="Picture 3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939" name="Equation" r:id="rId8" imgW="114151" imgH="215619" progId="Equation.3">
                  <p:embed/>
                </p:oleObj>
              </mc:Choice>
              <mc:Fallback>
                <p:oleObj name="Equation" r:id="rId8" imgW="114151" imgH="215619" progId="Equation.3">
                  <p:embed/>
                  <p:pic>
                    <p:nvPicPr>
                      <p:cNvPr id="0" name="Picture 3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50"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Box 60"/>
          <p:cNvSpPr txBox="1"/>
          <p:nvPr/>
        </p:nvSpPr>
        <p:spPr>
          <a:xfrm>
            <a:off x="457200" y="6400800"/>
            <a:ext cx="609600" cy="246221"/>
          </a:xfrm>
          <a:prstGeom prst="rect">
            <a:avLst/>
          </a:prstGeom>
          <a:noFill/>
        </p:spPr>
        <p:txBody>
          <a:bodyPr wrap="square" rtlCol="0">
            <a:spAutoFit/>
          </a:bodyPr>
          <a:lstStyle/>
          <a:p>
            <a:r>
              <a:rPr lang="en-US" sz="1000" dirty="0" smtClean="0">
                <a:latin typeface="+mn-lt"/>
              </a:rPr>
              <a:t>40</a:t>
            </a:r>
            <a:endParaRPr lang="en-US" sz="1000" dirty="0">
              <a:latin typeface="+mn-lt"/>
            </a:endParaRPr>
          </a:p>
        </p:txBody>
      </p:sp>
      <p:sp>
        <p:nvSpPr>
          <p:cNvPr id="60" name="TextBox 59"/>
          <p:cNvSpPr txBox="1"/>
          <p:nvPr/>
        </p:nvSpPr>
        <p:spPr>
          <a:xfrm>
            <a:off x="4862513" y="1419225"/>
            <a:ext cx="3962400" cy="1200329"/>
          </a:xfrm>
          <a:prstGeom prst="rect">
            <a:avLst/>
          </a:prstGeom>
          <a:noFill/>
        </p:spPr>
        <p:txBody>
          <a:bodyPr wrap="square" rtlCol="0">
            <a:spAutoFit/>
          </a:bodyPr>
          <a:lstStyle/>
          <a:p>
            <a:r>
              <a:rPr lang="en-US" sz="2400" b="1" dirty="0" smtClean="0">
                <a:latin typeface="+mn-lt"/>
              </a:rPr>
              <a:t>Which equation best models the relationship shown on the grid?</a:t>
            </a:r>
            <a:endParaRPr lang="en-US" sz="2400" b="1" dirty="0">
              <a:latin typeface="+mn-lt"/>
            </a:endParaRPr>
          </a:p>
        </p:txBody>
      </p:sp>
      <p:sp>
        <p:nvSpPr>
          <p:cNvPr id="64" name="TextBox 63"/>
          <p:cNvSpPr txBox="1"/>
          <p:nvPr/>
        </p:nvSpPr>
        <p:spPr>
          <a:xfrm>
            <a:off x="5045120" y="2743200"/>
            <a:ext cx="3352800" cy="2462213"/>
          </a:xfrm>
          <a:prstGeom prst="rect">
            <a:avLst/>
          </a:prstGeom>
          <a:noFill/>
        </p:spPr>
        <p:txBody>
          <a:bodyPr wrap="square" rtlCol="0">
            <a:spAutoFit/>
          </a:bodyPr>
          <a:lstStyle/>
          <a:p>
            <a:r>
              <a:rPr lang="en-US" sz="2200" b="1" dirty="0" smtClean="0">
                <a:latin typeface="+mn-lt"/>
              </a:rPr>
              <a:t>a.</a:t>
            </a:r>
          </a:p>
          <a:p>
            <a:endParaRPr lang="en-US" sz="2200" b="1" dirty="0" smtClean="0">
              <a:latin typeface="+mn-lt"/>
            </a:endParaRPr>
          </a:p>
          <a:p>
            <a:r>
              <a:rPr lang="en-US" sz="2200" b="1" dirty="0" smtClean="0">
                <a:latin typeface="+mn-lt"/>
              </a:rPr>
              <a:t>b.</a:t>
            </a:r>
          </a:p>
          <a:p>
            <a:endParaRPr lang="en-US" sz="2200" b="1" dirty="0" smtClean="0">
              <a:latin typeface="+mn-lt"/>
            </a:endParaRPr>
          </a:p>
          <a:p>
            <a:r>
              <a:rPr lang="en-US" sz="2200" b="1" dirty="0" smtClean="0">
                <a:latin typeface="+mn-lt"/>
              </a:rPr>
              <a:t>c.</a:t>
            </a:r>
          </a:p>
          <a:p>
            <a:endParaRPr lang="en-US" sz="2200" b="1" dirty="0" smtClean="0">
              <a:latin typeface="+mn-lt"/>
            </a:endParaRPr>
          </a:p>
          <a:p>
            <a:r>
              <a:rPr lang="en-US" sz="2200" b="1" dirty="0" smtClean="0">
                <a:latin typeface="+mn-lt"/>
              </a:rPr>
              <a:t>d.</a:t>
            </a:r>
            <a:endParaRPr lang="en-US" sz="2200" b="1" dirty="0">
              <a:latin typeface="+mn-lt"/>
            </a:endParaRPr>
          </a:p>
        </p:txBody>
      </p:sp>
      <p:sp>
        <p:nvSpPr>
          <p:cNvPr id="61566"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65" name="Picture 12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33978" y="4114800"/>
            <a:ext cx="2219325" cy="390525"/>
          </a:xfrm>
          <a:prstGeom prst="rect">
            <a:avLst/>
          </a:prstGeom>
          <a:noFill/>
        </p:spPr>
      </p:pic>
      <p:sp>
        <p:nvSpPr>
          <p:cNvPr id="61567"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9"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71" name="Rectangle 1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70" name="Picture 13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502986" y="3437626"/>
            <a:ext cx="1571625" cy="381000"/>
          </a:xfrm>
          <a:prstGeom prst="rect">
            <a:avLst/>
          </a:prstGeom>
          <a:noFill/>
        </p:spPr>
      </p:pic>
      <p:sp>
        <p:nvSpPr>
          <p:cNvPr id="61573" name="Rectangle 1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72" name="Picture 13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94360" y="4800600"/>
            <a:ext cx="2362200" cy="390525"/>
          </a:xfrm>
          <a:prstGeom prst="rect">
            <a:avLst/>
          </a:prstGeom>
          <a:noFill/>
        </p:spPr>
      </p:pic>
      <p:sp>
        <p:nvSpPr>
          <p:cNvPr id="61575" name="Rectangle 1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574" name="Picture 13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11612" y="2812208"/>
            <a:ext cx="1362075" cy="381000"/>
          </a:xfrm>
          <a:prstGeom prst="rect">
            <a:avLst/>
          </a:prstGeom>
          <a:noFill/>
        </p:spPr>
      </p:pic>
      <p:pic>
        <p:nvPicPr>
          <p:cNvPr id="61562" name="Picture 122"/>
          <p:cNvPicPr>
            <a:picLocks noChangeAspect="1" noChangeArrowheads="1"/>
          </p:cNvPicPr>
          <p:nvPr/>
        </p:nvPicPr>
        <p:blipFill>
          <a:blip r:embed="rId13" cstate="print"/>
          <a:srcRect/>
          <a:stretch>
            <a:fillRect/>
          </a:stretch>
        </p:blipFill>
        <p:spPr bwMode="auto">
          <a:xfrm>
            <a:off x="1143000" y="1273792"/>
            <a:ext cx="3643313" cy="5434965"/>
          </a:xfrm>
          <a:prstGeom prst="rect">
            <a:avLst/>
          </a:prstGeom>
          <a:noFill/>
          <a:ln w="9525">
            <a:noFill/>
            <a:miter lim="800000"/>
            <a:headEnd/>
            <a:tailEnd/>
          </a:ln>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47044"/>
    </mc:Choice>
    <mc:Fallback xmlns="">
      <p:transition spd="slow" advTm="4704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9|6.5"/>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28.5"/>
</p:tagLst>
</file>

<file path=ppt/tags/tag12.xml><?xml version="1.0" encoding="utf-8"?>
<p:tagLst xmlns:a="http://schemas.openxmlformats.org/drawingml/2006/main" xmlns:r="http://schemas.openxmlformats.org/officeDocument/2006/relationships" xmlns:p="http://schemas.openxmlformats.org/presentationml/2006/main">
  <p:tag name="TIMING" val="|44.1"/>
</p:tagLst>
</file>

<file path=ppt/tags/tag13.xml><?xml version="1.0" encoding="utf-8"?>
<p:tagLst xmlns:a="http://schemas.openxmlformats.org/drawingml/2006/main" xmlns:r="http://schemas.openxmlformats.org/officeDocument/2006/relationships" xmlns:p="http://schemas.openxmlformats.org/presentationml/2006/main">
  <p:tag name="TIMING" val="|44"/>
</p:tagLst>
</file>

<file path=ppt/tags/tag14.xml><?xml version="1.0" encoding="utf-8"?>
<p:tagLst xmlns:a="http://schemas.openxmlformats.org/drawingml/2006/main" xmlns:r="http://schemas.openxmlformats.org/officeDocument/2006/relationships" xmlns:p="http://schemas.openxmlformats.org/presentationml/2006/main">
  <p:tag name="TIMING" val="|33.2"/>
</p:tagLst>
</file>

<file path=ppt/tags/tag15.xml><?xml version="1.0" encoding="utf-8"?>
<p:tagLst xmlns:a="http://schemas.openxmlformats.org/drawingml/2006/main" xmlns:r="http://schemas.openxmlformats.org/officeDocument/2006/relationships" xmlns:p="http://schemas.openxmlformats.org/presentationml/2006/main">
  <p:tag name="TIMING" val="|12.2|15.9"/>
</p:tagLst>
</file>

<file path=ppt/tags/tag16.xml><?xml version="1.0" encoding="utf-8"?>
<p:tagLst xmlns:a="http://schemas.openxmlformats.org/drawingml/2006/main" xmlns:r="http://schemas.openxmlformats.org/officeDocument/2006/relationships" xmlns:p="http://schemas.openxmlformats.org/presentationml/2006/main">
  <p:tag name="TIMING" val="|24.6"/>
</p:tagLst>
</file>

<file path=ppt/tags/tag17.xml><?xml version="1.0" encoding="utf-8"?>
<p:tagLst xmlns:a="http://schemas.openxmlformats.org/drawingml/2006/main" xmlns:r="http://schemas.openxmlformats.org/officeDocument/2006/relationships" xmlns:p="http://schemas.openxmlformats.org/presentationml/2006/main">
  <p:tag name="TIMING" val="|18.8"/>
</p:tagLst>
</file>

<file path=ppt/tags/tag18.xml><?xml version="1.0" encoding="utf-8"?>
<p:tagLst xmlns:a="http://schemas.openxmlformats.org/drawingml/2006/main" xmlns:r="http://schemas.openxmlformats.org/officeDocument/2006/relationships" xmlns:p="http://schemas.openxmlformats.org/presentationml/2006/main">
  <p:tag name="TIMING" val="|20.9"/>
</p:tagLst>
</file>

<file path=ppt/tags/tag19.xml><?xml version="1.0" encoding="utf-8"?>
<p:tagLst xmlns:a="http://schemas.openxmlformats.org/drawingml/2006/main" xmlns:r="http://schemas.openxmlformats.org/officeDocument/2006/relationships" xmlns:p="http://schemas.openxmlformats.org/presentationml/2006/main">
  <p:tag name="TIMING" val="|18.8"/>
</p:tagLst>
</file>

<file path=ppt/tags/tag2.xml><?xml version="1.0" encoding="utf-8"?>
<p:tagLst xmlns:a="http://schemas.openxmlformats.org/drawingml/2006/main" xmlns:r="http://schemas.openxmlformats.org/officeDocument/2006/relationships" xmlns:p="http://schemas.openxmlformats.org/presentationml/2006/main">
  <p:tag name="TIMING" val="|18.4"/>
</p:tagLst>
</file>

<file path=ppt/tags/tag20.xml><?xml version="1.0" encoding="utf-8"?>
<p:tagLst xmlns:a="http://schemas.openxmlformats.org/drawingml/2006/main" xmlns:r="http://schemas.openxmlformats.org/officeDocument/2006/relationships" xmlns:p="http://schemas.openxmlformats.org/presentationml/2006/main">
  <p:tag name="TIMING" val="|5.1"/>
</p:tagLst>
</file>

<file path=ppt/tags/tag21.xml><?xml version="1.0" encoding="utf-8"?>
<p:tagLst xmlns:a="http://schemas.openxmlformats.org/drawingml/2006/main" xmlns:r="http://schemas.openxmlformats.org/officeDocument/2006/relationships" xmlns:p="http://schemas.openxmlformats.org/presentationml/2006/main">
  <p:tag name="TIMING" val="|5.1"/>
</p:tagLst>
</file>

<file path=ppt/tags/tag22.xml><?xml version="1.0" encoding="utf-8"?>
<p:tagLst xmlns:a="http://schemas.openxmlformats.org/drawingml/2006/main" xmlns:r="http://schemas.openxmlformats.org/officeDocument/2006/relationships" xmlns:p="http://schemas.openxmlformats.org/presentationml/2006/main">
  <p:tag name="TIMING" val="|47.4"/>
</p:tagLst>
</file>

<file path=ppt/tags/tag23.xml><?xml version="1.0" encoding="utf-8"?>
<p:tagLst xmlns:a="http://schemas.openxmlformats.org/drawingml/2006/main" xmlns:r="http://schemas.openxmlformats.org/officeDocument/2006/relationships" xmlns:p="http://schemas.openxmlformats.org/presentationml/2006/main">
  <p:tag name="TIMING" val="|32.7"/>
</p:tagLst>
</file>

<file path=ppt/tags/tag24.xml><?xml version="1.0" encoding="utf-8"?>
<p:tagLst xmlns:a="http://schemas.openxmlformats.org/drawingml/2006/main" xmlns:r="http://schemas.openxmlformats.org/officeDocument/2006/relationships" xmlns:p="http://schemas.openxmlformats.org/presentationml/2006/main">
  <p:tag name="TIMING" val="|25.1"/>
</p:tagLst>
</file>

<file path=ppt/tags/tag25.xml><?xml version="1.0" encoding="utf-8"?>
<p:tagLst xmlns:a="http://schemas.openxmlformats.org/drawingml/2006/main" xmlns:r="http://schemas.openxmlformats.org/officeDocument/2006/relationships" xmlns:p="http://schemas.openxmlformats.org/presentationml/2006/main">
  <p:tag name="TIMING" val="|47.4"/>
</p:tagLst>
</file>

<file path=ppt/tags/tag26.xml><?xml version="1.0" encoding="utf-8"?>
<p:tagLst xmlns:a="http://schemas.openxmlformats.org/drawingml/2006/main" xmlns:r="http://schemas.openxmlformats.org/officeDocument/2006/relationships" xmlns:p="http://schemas.openxmlformats.org/presentationml/2006/main">
  <p:tag name="TIMING" val="|12.4"/>
</p:tagLst>
</file>

<file path=ppt/tags/tag27.xml><?xml version="1.0" encoding="utf-8"?>
<p:tagLst xmlns:a="http://schemas.openxmlformats.org/drawingml/2006/main" xmlns:r="http://schemas.openxmlformats.org/officeDocument/2006/relationships" xmlns:p="http://schemas.openxmlformats.org/presentationml/2006/main">
  <p:tag name="TIMING" val="|14.8|3.6|12.5|9.7"/>
</p:tagLst>
</file>

<file path=ppt/tags/tag28.xml><?xml version="1.0" encoding="utf-8"?>
<p:tagLst xmlns:a="http://schemas.openxmlformats.org/drawingml/2006/main" xmlns:r="http://schemas.openxmlformats.org/officeDocument/2006/relationships" xmlns:p="http://schemas.openxmlformats.org/presentationml/2006/main">
  <p:tag name="TIMING" val="|19.3"/>
</p:tagLst>
</file>

<file path=ppt/tags/tag29.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34.8"/>
</p:tagLst>
</file>

<file path=ppt/tags/tag30.xml><?xml version="1.0" encoding="utf-8"?>
<p:tagLst xmlns:a="http://schemas.openxmlformats.org/drawingml/2006/main" xmlns:r="http://schemas.openxmlformats.org/officeDocument/2006/relationships" xmlns:p="http://schemas.openxmlformats.org/presentationml/2006/main">
  <p:tag name="TIMING" val="|26.8"/>
</p:tagLst>
</file>

<file path=ppt/tags/tag31.xml><?xml version="1.0" encoding="utf-8"?>
<p:tagLst xmlns:a="http://schemas.openxmlformats.org/drawingml/2006/main" xmlns:r="http://schemas.openxmlformats.org/officeDocument/2006/relationships" xmlns:p="http://schemas.openxmlformats.org/presentationml/2006/main">
  <p:tag name="TIMING" val="|19.8"/>
</p:tagLst>
</file>

<file path=ppt/tags/tag32.xml><?xml version="1.0" encoding="utf-8"?>
<p:tagLst xmlns:a="http://schemas.openxmlformats.org/drawingml/2006/main" xmlns:r="http://schemas.openxmlformats.org/officeDocument/2006/relationships" xmlns:p="http://schemas.openxmlformats.org/presentationml/2006/main">
  <p:tag name="TIMING" val="|24.1"/>
</p:tagLst>
</file>

<file path=ppt/tags/tag33.xml><?xml version="1.0" encoding="utf-8"?>
<p:tagLst xmlns:a="http://schemas.openxmlformats.org/drawingml/2006/main" xmlns:r="http://schemas.openxmlformats.org/officeDocument/2006/relationships" xmlns:p="http://schemas.openxmlformats.org/presentationml/2006/main">
  <p:tag name="TIMING" val="|14.8"/>
</p:tagLst>
</file>

<file path=ppt/tags/tag34.xml><?xml version="1.0" encoding="utf-8"?>
<p:tagLst xmlns:a="http://schemas.openxmlformats.org/drawingml/2006/main" xmlns:r="http://schemas.openxmlformats.org/officeDocument/2006/relationships" xmlns:p="http://schemas.openxmlformats.org/presentationml/2006/main">
  <p:tag name="TIMING" val="|12.2"/>
</p:tagLst>
</file>

<file path=ppt/tags/tag35.xml><?xml version="1.0" encoding="utf-8"?>
<p:tagLst xmlns:a="http://schemas.openxmlformats.org/drawingml/2006/main" xmlns:r="http://schemas.openxmlformats.org/officeDocument/2006/relationships" xmlns:p="http://schemas.openxmlformats.org/presentationml/2006/main">
  <p:tag name="TIMING" val="|31.1"/>
</p:tagLst>
</file>

<file path=ppt/tags/tag36.xml><?xml version="1.0" encoding="utf-8"?>
<p:tagLst xmlns:a="http://schemas.openxmlformats.org/drawingml/2006/main" xmlns:r="http://schemas.openxmlformats.org/officeDocument/2006/relationships" xmlns:p="http://schemas.openxmlformats.org/presentationml/2006/main">
  <p:tag name="TIMING" val="|49.2"/>
</p:tagLst>
</file>

<file path=ppt/tags/tag37.xml><?xml version="1.0" encoding="utf-8"?>
<p:tagLst xmlns:a="http://schemas.openxmlformats.org/drawingml/2006/main" xmlns:r="http://schemas.openxmlformats.org/officeDocument/2006/relationships" xmlns:p="http://schemas.openxmlformats.org/presentationml/2006/main">
  <p:tag name="TIMING" val="|17.7"/>
</p:tagLst>
</file>

<file path=ppt/tags/tag38.xml><?xml version="1.0" encoding="utf-8"?>
<p:tagLst xmlns:a="http://schemas.openxmlformats.org/drawingml/2006/main" xmlns:r="http://schemas.openxmlformats.org/officeDocument/2006/relationships" xmlns:p="http://schemas.openxmlformats.org/presentationml/2006/main">
  <p:tag name="TIMING" val="|20.9"/>
</p:tagLst>
</file>

<file path=ppt/tags/tag39.xml><?xml version="1.0" encoding="utf-8"?>
<p:tagLst xmlns:a="http://schemas.openxmlformats.org/drawingml/2006/main" xmlns:r="http://schemas.openxmlformats.org/officeDocument/2006/relationships" xmlns:p="http://schemas.openxmlformats.org/presentationml/2006/main">
  <p:tag name="TIMING" val="|11.5|10.2|12.3"/>
</p:tagLst>
</file>

<file path=ppt/tags/tag4.xml><?xml version="1.0" encoding="utf-8"?>
<p:tagLst xmlns:a="http://schemas.openxmlformats.org/drawingml/2006/main" xmlns:r="http://schemas.openxmlformats.org/officeDocument/2006/relationships" xmlns:p="http://schemas.openxmlformats.org/presentationml/2006/main">
  <p:tag name="TIMING" val="|11.5"/>
</p:tagLst>
</file>

<file path=ppt/tags/tag40.xml><?xml version="1.0" encoding="utf-8"?>
<p:tagLst xmlns:a="http://schemas.openxmlformats.org/drawingml/2006/main" xmlns:r="http://schemas.openxmlformats.org/officeDocument/2006/relationships" xmlns:p="http://schemas.openxmlformats.org/presentationml/2006/main">
  <p:tag name="TIMING" val="|12.7"/>
</p:tagLst>
</file>

<file path=ppt/tags/tag41.xml><?xml version="1.0" encoding="utf-8"?>
<p:tagLst xmlns:a="http://schemas.openxmlformats.org/drawingml/2006/main" xmlns:r="http://schemas.openxmlformats.org/officeDocument/2006/relationships" xmlns:p="http://schemas.openxmlformats.org/presentationml/2006/main">
  <p:tag name="TIMING" val="|19.3"/>
</p:tagLst>
</file>

<file path=ppt/tags/tag42.xml><?xml version="1.0" encoding="utf-8"?>
<p:tagLst xmlns:a="http://schemas.openxmlformats.org/drawingml/2006/main" xmlns:r="http://schemas.openxmlformats.org/officeDocument/2006/relationships" xmlns:p="http://schemas.openxmlformats.org/presentationml/2006/main">
  <p:tag name="TIMING" val="|20.2"/>
</p:tagLst>
</file>

<file path=ppt/tags/tag43.xml><?xml version="1.0" encoding="utf-8"?>
<p:tagLst xmlns:a="http://schemas.openxmlformats.org/drawingml/2006/main" xmlns:r="http://schemas.openxmlformats.org/officeDocument/2006/relationships" xmlns:p="http://schemas.openxmlformats.org/presentationml/2006/main">
  <p:tag name="TIMING" val="|21.6"/>
</p:tagLst>
</file>

<file path=ppt/tags/tag44.xml><?xml version="1.0" encoding="utf-8"?>
<p:tagLst xmlns:a="http://schemas.openxmlformats.org/drawingml/2006/main" xmlns:r="http://schemas.openxmlformats.org/officeDocument/2006/relationships" xmlns:p="http://schemas.openxmlformats.org/presentationml/2006/main">
  <p:tag name="TIMING" val="|29.6"/>
</p:tagLst>
</file>

<file path=ppt/tags/tag45.xml><?xml version="1.0" encoding="utf-8"?>
<p:tagLst xmlns:a="http://schemas.openxmlformats.org/drawingml/2006/main" xmlns:r="http://schemas.openxmlformats.org/officeDocument/2006/relationships" xmlns:p="http://schemas.openxmlformats.org/presentationml/2006/main">
  <p:tag name="TIMING" val="|9.5"/>
</p:tagLst>
</file>

<file path=ppt/tags/tag46.xml><?xml version="1.0" encoding="utf-8"?>
<p:tagLst xmlns:a="http://schemas.openxmlformats.org/drawingml/2006/main" xmlns:r="http://schemas.openxmlformats.org/officeDocument/2006/relationships" xmlns:p="http://schemas.openxmlformats.org/presentationml/2006/main">
  <p:tag name="TIMING" val="|15.1"/>
</p:tagLst>
</file>

<file path=ppt/tags/tag47.xml><?xml version="1.0" encoding="utf-8"?>
<p:tagLst xmlns:a="http://schemas.openxmlformats.org/drawingml/2006/main" xmlns:r="http://schemas.openxmlformats.org/officeDocument/2006/relationships" xmlns:p="http://schemas.openxmlformats.org/presentationml/2006/main">
  <p:tag name="TIMING" val="|15.8"/>
</p:tagLst>
</file>

<file path=ppt/tags/tag48.xml><?xml version="1.0" encoding="utf-8"?>
<p:tagLst xmlns:a="http://schemas.openxmlformats.org/drawingml/2006/main" xmlns:r="http://schemas.openxmlformats.org/officeDocument/2006/relationships" xmlns:p="http://schemas.openxmlformats.org/presentationml/2006/main">
  <p:tag name="TIMING" val="|15.6"/>
</p:tagLst>
</file>

<file path=ppt/tags/tag49.xml><?xml version="1.0" encoding="utf-8"?>
<p:tagLst xmlns:a="http://schemas.openxmlformats.org/drawingml/2006/main" xmlns:r="http://schemas.openxmlformats.org/officeDocument/2006/relationships" xmlns:p="http://schemas.openxmlformats.org/presentationml/2006/main">
  <p:tag name="TIMING" val="|15.5"/>
</p:tagLst>
</file>

<file path=ppt/tags/tag5.xml><?xml version="1.0" encoding="utf-8"?>
<p:tagLst xmlns:a="http://schemas.openxmlformats.org/drawingml/2006/main" xmlns:r="http://schemas.openxmlformats.org/officeDocument/2006/relationships" xmlns:p="http://schemas.openxmlformats.org/presentationml/2006/main">
  <p:tag name="TIMING" val="|39.4"/>
</p:tagLst>
</file>

<file path=ppt/tags/tag50.xml><?xml version="1.0" encoding="utf-8"?>
<p:tagLst xmlns:a="http://schemas.openxmlformats.org/drawingml/2006/main" xmlns:r="http://schemas.openxmlformats.org/officeDocument/2006/relationships" xmlns:p="http://schemas.openxmlformats.org/presentationml/2006/main">
  <p:tag name="TIMING" val="|12.7"/>
</p:tagLst>
</file>

<file path=ppt/tags/tag51.xml><?xml version="1.0" encoding="utf-8"?>
<p:tagLst xmlns:a="http://schemas.openxmlformats.org/drawingml/2006/main" xmlns:r="http://schemas.openxmlformats.org/officeDocument/2006/relationships" xmlns:p="http://schemas.openxmlformats.org/presentationml/2006/main">
  <p:tag name="TIMING" val="|14.8"/>
</p:tagLst>
</file>

<file path=ppt/tags/tag52.xml><?xml version="1.0" encoding="utf-8"?>
<p:tagLst xmlns:a="http://schemas.openxmlformats.org/drawingml/2006/main" xmlns:r="http://schemas.openxmlformats.org/officeDocument/2006/relationships" xmlns:p="http://schemas.openxmlformats.org/presentationml/2006/main">
  <p:tag name="TIMING" val="|26.8"/>
</p:tagLst>
</file>

<file path=ppt/tags/tag53.xml><?xml version="1.0" encoding="utf-8"?>
<p:tagLst xmlns:a="http://schemas.openxmlformats.org/drawingml/2006/main" xmlns:r="http://schemas.openxmlformats.org/officeDocument/2006/relationships" xmlns:p="http://schemas.openxmlformats.org/presentationml/2006/main">
  <p:tag name="TIMING" val="|18.3"/>
</p:tagLst>
</file>

<file path=ppt/tags/tag54.xml><?xml version="1.0" encoding="utf-8"?>
<p:tagLst xmlns:a="http://schemas.openxmlformats.org/drawingml/2006/main" xmlns:r="http://schemas.openxmlformats.org/officeDocument/2006/relationships" xmlns:p="http://schemas.openxmlformats.org/presentationml/2006/main">
  <p:tag name="TIMING" val="|9"/>
</p:tagLst>
</file>

<file path=ppt/tags/tag55.xml><?xml version="1.0" encoding="utf-8"?>
<p:tagLst xmlns:a="http://schemas.openxmlformats.org/drawingml/2006/main" xmlns:r="http://schemas.openxmlformats.org/officeDocument/2006/relationships" xmlns:p="http://schemas.openxmlformats.org/presentationml/2006/main">
  <p:tag name="TIMING" val="|13.4"/>
</p:tagLst>
</file>

<file path=ppt/tags/tag56.xml><?xml version="1.0" encoding="utf-8"?>
<p:tagLst xmlns:a="http://schemas.openxmlformats.org/drawingml/2006/main" xmlns:r="http://schemas.openxmlformats.org/officeDocument/2006/relationships" xmlns:p="http://schemas.openxmlformats.org/presentationml/2006/main">
  <p:tag name="TIMING" val="|23.8"/>
</p:tagLst>
</file>

<file path=ppt/tags/tag57.xml><?xml version="1.0" encoding="utf-8"?>
<p:tagLst xmlns:a="http://schemas.openxmlformats.org/drawingml/2006/main" xmlns:r="http://schemas.openxmlformats.org/officeDocument/2006/relationships" xmlns:p="http://schemas.openxmlformats.org/presentationml/2006/main">
  <p:tag name="TIMING" val="|15.5"/>
</p:tagLst>
</file>

<file path=ppt/tags/tag58.xml><?xml version="1.0" encoding="utf-8"?>
<p:tagLst xmlns:a="http://schemas.openxmlformats.org/drawingml/2006/main" xmlns:r="http://schemas.openxmlformats.org/officeDocument/2006/relationships" xmlns:p="http://schemas.openxmlformats.org/presentationml/2006/main">
  <p:tag name="TIMING" val="|19"/>
</p:tagLst>
</file>

<file path=ppt/tags/tag59.xml><?xml version="1.0" encoding="utf-8"?>
<p:tagLst xmlns:a="http://schemas.openxmlformats.org/drawingml/2006/main" xmlns:r="http://schemas.openxmlformats.org/officeDocument/2006/relationships" xmlns:p="http://schemas.openxmlformats.org/presentationml/2006/main">
  <p:tag name="TIMING" val="|15.5"/>
</p:tagLst>
</file>

<file path=ppt/tags/tag6.xml><?xml version="1.0" encoding="utf-8"?>
<p:tagLst xmlns:a="http://schemas.openxmlformats.org/drawingml/2006/main" xmlns:r="http://schemas.openxmlformats.org/officeDocument/2006/relationships" xmlns:p="http://schemas.openxmlformats.org/presentationml/2006/main">
  <p:tag name="TIMING" val="|42"/>
</p:tagLst>
</file>

<file path=ppt/tags/tag60.xml><?xml version="1.0" encoding="utf-8"?>
<p:tagLst xmlns:a="http://schemas.openxmlformats.org/drawingml/2006/main" xmlns:r="http://schemas.openxmlformats.org/officeDocument/2006/relationships" xmlns:p="http://schemas.openxmlformats.org/presentationml/2006/main">
  <p:tag name="TIMING" val="|56.3"/>
</p:tagLst>
</file>

<file path=ppt/tags/tag61.xml><?xml version="1.0" encoding="utf-8"?>
<p:tagLst xmlns:a="http://schemas.openxmlformats.org/drawingml/2006/main" xmlns:r="http://schemas.openxmlformats.org/officeDocument/2006/relationships" xmlns:p="http://schemas.openxmlformats.org/presentationml/2006/main">
  <p:tag name="TIMING" val="|26"/>
</p:tagLst>
</file>

<file path=ppt/tags/tag62.xml><?xml version="1.0" encoding="utf-8"?>
<p:tagLst xmlns:a="http://schemas.openxmlformats.org/drawingml/2006/main" xmlns:r="http://schemas.openxmlformats.org/officeDocument/2006/relationships" xmlns:p="http://schemas.openxmlformats.org/presentationml/2006/main">
  <p:tag name="TIMING" val="|16.7"/>
</p:tagLst>
</file>

<file path=ppt/tags/tag63.xml><?xml version="1.0" encoding="utf-8"?>
<p:tagLst xmlns:a="http://schemas.openxmlformats.org/drawingml/2006/main" xmlns:r="http://schemas.openxmlformats.org/officeDocument/2006/relationships" xmlns:p="http://schemas.openxmlformats.org/presentationml/2006/main">
  <p:tag name="TIMING" val="|22.9"/>
</p:tagLst>
</file>

<file path=ppt/tags/tag64.xml><?xml version="1.0" encoding="utf-8"?>
<p:tagLst xmlns:a="http://schemas.openxmlformats.org/drawingml/2006/main" xmlns:r="http://schemas.openxmlformats.org/officeDocument/2006/relationships" xmlns:p="http://schemas.openxmlformats.org/presentationml/2006/main">
  <p:tag name="TIMING" val="|27.2"/>
</p:tagLst>
</file>

<file path=ppt/tags/tag65.xml><?xml version="1.0" encoding="utf-8"?>
<p:tagLst xmlns:a="http://schemas.openxmlformats.org/drawingml/2006/main" xmlns:r="http://schemas.openxmlformats.org/officeDocument/2006/relationships" xmlns:p="http://schemas.openxmlformats.org/presentationml/2006/main">
  <p:tag name="TIMING" val="|14"/>
</p:tagLst>
</file>

<file path=ppt/tags/tag66.xml><?xml version="1.0" encoding="utf-8"?>
<p:tagLst xmlns:a="http://schemas.openxmlformats.org/drawingml/2006/main" xmlns:r="http://schemas.openxmlformats.org/officeDocument/2006/relationships" xmlns:p="http://schemas.openxmlformats.org/presentationml/2006/main">
  <p:tag name="TIMING" val="|14.3"/>
</p:tagLst>
</file>

<file path=ppt/tags/tag67.xml><?xml version="1.0" encoding="utf-8"?>
<p:tagLst xmlns:a="http://schemas.openxmlformats.org/drawingml/2006/main" xmlns:r="http://schemas.openxmlformats.org/officeDocument/2006/relationships" xmlns:p="http://schemas.openxmlformats.org/presentationml/2006/main">
  <p:tag name="TIMING" val="|9.2"/>
</p:tagLst>
</file>

<file path=ppt/tags/tag68.xml><?xml version="1.0" encoding="utf-8"?>
<p:tagLst xmlns:a="http://schemas.openxmlformats.org/drawingml/2006/main" xmlns:r="http://schemas.openxmlformats.org/officeDocument/2006/relationships" xmlns:p="http://schemas.openxmlformats.org/presentationml/2006/main">
  <p:tag name="TIMING" val="|46"/>
</p:tagLst>
</file>

<file path=ppt/tags/tag69.xml><?xml version="1.0" encoding="utf-8"?>
<p:tagLst xmlns:a="http://schemas.openxmlformats.org/drawingml/2006/main" xmlns:r="http://schemas.openxmlformats.org/officeDocument/2006/relationships" xmlns:p="http://schemas.openxmlformats.org/presentationml/2006/main">
  <p:tag name="TIMING" val="|22.5"/>
</p:tagLst>
</file>

<file path=ppt/tags/tag7.xml><?xml version="1.0" encoding="utf-8"?>
<p:tagLst xmlns:a="http://schemas.openxmlformats.org/drawingml/2006/main" xmlns:r="http://schemas.openxmlformats.org/officeDocument/2006/relationships" xmlns:p="http://schemas.openxmlformats.org/presentationml/2006/main">
  <p:tag name="TIMING" val="|35.5|11.5|3.2|10.4|2.3|2.4"/>
</p:tagLst>
</file>

<file path=ppt/tags/tag70.xml><?xml version="1.0" encoding="utf-8"?>
<p:tagLst xmlns:a="http://schemas.openxmlformats.org/drawingml/2006/main" xmlns:r="http://schemas.openxmlformats.org/officeDocument/2006/relationships" xmlns:p="http://schemas.openxmlformats.org/presentationml/2006/main">
  <p:tag name="TIMING" val="|10.2"/>
</p:tagLst>
</file>

<file path=ppt/tags/tag71.xml><?xml version="1.0" encoding="utf-8"?>
<p:tagLst xmlns:a="http://schemas.openxmlformats.org/drawingml/2006/main" xmlns:r="http://schemas.openxmlformats.org/officeDocument/2006/relationships" xmlns:p="http://schemas.openxmlformats.org/presentationml/2006/main">
  <p:tag name="TIMING" val="|12.8|4.2|5.5"/>
</p:tagLst>
</file>

<file path=ppt/tags/tag72.xml><?xml version="1.0" encoding="utf-8"?>
<p:tagLst xmlns:a="http://schemas.openxmlformats.org/drawingml/2006/main" xmlns:r="http://schemas.openxmlformats.org/officeDocument/2006/relationships" xmlns:p="http://schemas.openxmlformats.org/presentationml/2006/main">
  <p:tag name="TIMING" val="|18.9|3.8|8.8|12.7"/>
</p:tagLst>
</file>

<file path=ppt/tags/tag73.xml><?xml version="1.0" encoding="utf-8"?>
<p:tagLst xmlns:a="http://schemas.openxmlformats.org/drawingml/2006/main" xmlns:r="http://schemas.openxmlformats.org/officeDocument/2006/relationships" xmlns:p="http://schemas.openxmlformats.org/presentationml/2006/main">
  <p:tag name="TIMING" val="|12.3"/>
</p:tagLst>
</file>

<file path=ppt/tags/tag74.xml><?xml version="1.0" encoding="utf-8"?>
<p:tagLst xmlns:a="http://schemas.openxmlformats.org/drawingml/2006/main" xmlns:r="http://schemas.openxmlformats.org/officeDocument/2006/relationships" xmlns:p="http://schemas.openxmlformats.org/presentationml/2006/main">
  <p:tag name="TIMING" val="|12.3"/>
</p:tagLst>
</file>

<file path=ppt/tags/tag75.xml><?xml version="1.0" encoding="utf-8"?>
<p:tagLst xmlns:a="http://schemas.openxmlformats.org/drawingml/2006/main" xmlns:r="http://schemas.openxmlformats.org/officeDocument/2006/relationships" xmlns:p="http://schemas.openxmlformats.org/presentationml/2006/main">
  <p:tag name="TIMING" val="|17.2"/>
</p:tagLst>
</file>

<file path=ppt/tags/tag76.xml><?xml version="1.0" encoding="utf-8"?>
<p:tagLst xmlns:a="http://schemas.openxmlformats.org/drawingml/2006/main" xmlns:r="http://schemas.openxmlformats.org/officeDocument/2006/relationships" xmlns:p="http://schemas.openxmlformats.org/presentationml/2006/main">
  <p:tag name="TIMING" val="|20"/>
</p:tagLst>
</file>

<file path=ppt/tags/tag77.xml><?xml version="1.0" encoding="utf-8"?>
<p:tagLst xmlns:a="http://schemas.openxmlformats.org/drawingml/2006/main" xmlns:r="http://schemas.openxmlformats.org/officeDocument/2006/relationships" xmlns:p="http://schemas.openxmlformats.org/presentationml/2006/main">
  <p:tag name="TIMING" val="|15.9"/>
</p:tagLst>
</file>

<file path=ppt/tags/tag78.xml><?xml version="1.0" encoding="utf-8"?>
<p:tagLst xmlns:a="http://schemas.openxmlformats.org/drawingml/2006/main" xmlns:r="http://schemas.openxmlformats.org/officeDocument/2006/relationships" xmlns:p="http://schemas.openxmlformats.org/presentationml/2006/main">
  <p:tag name="TIMING" val="|15.4|4.6|7.7|9"/>
</p:tagLst>
</file>

<file path=ppt/tags/tag79.xml><?xml version="1.0" encoding="utf-8"?>
<p:tagLst xmlns:a="http://schemas.openxmlformats.org/drawingml/2006/main" xmlns:r="http://schemas.openxmlformats.org/officeDocument/2006/relationships" xmlns:p="http://schemas.openxmlformats.org/presentationml/2006/main">
  <p:tag name="TIMING" val="|41.1"/>
</p:tagLst>
</file>

<file path=ppt/tags/tag8.xml><?xml version="1.0" encoding="utf-8"?>
<p:tagLst xmlns:a="http://schemas.openxmlformats.org/drawingml/2006/main" xmlns:r="http://schemas.openxmlformats.org/officeDocument/2006/relationships" xmlns:p="http://schemas.openxmlformats.org/presentationml/2006/main">
  <p:tag name="TIMING" val="|10.5|5.6"/>
</p:tagLst>
</file>

<file path=ppt/tags/tag80.xml><?xml version="1.0" encoding="utf-8"?>
<p:tagLst xmlns:a="http://schemas.openxmlformats.org/drawingml/2006/main" xmlns:r="http://schemas.openxmlformats.org/officeDocument/2006/relationships" xmlns:p="http://schemas.openxmlformats.org/presentationml/2006/main">
  <p:tag name="TIMING" val="|41"/>
</p:tagLst>
</file>

<file path=ppt/tags/tag81.xml><?xml version="1.0" encoding="utf-8"?>
<p:tagLst xmlns:a="http://schemas.openxmlformats.org/drawingml/2006/main" xmlns:r="http://schemas.openxmlformats.org/officeDocument/2006/relationships" xmlns:p="http://schemas.openxmlformats.org/presentationml/2006/main">
  <p:tag name="TIMING" val="|22.6"/>
</p:tagLst>
</file>

<file path=ppt/tags/tag82.xml><?xml version="1.0" encoding="utf-8"?>
<p:tagLst xmlns:a="http://schemas.openxmlformats.org/drawingml/2006/main" xmlns:r="http://schemas.openxmlformats.org/officeDocument/2006/relationships" xmlns:p="http://schemas.openxmlformats.org/presentationml/2006/main">
  <p:tag name="TIMING" val="|14.8"/>
</p:tagLst>
</file>

<file path=ppt/tags/tag83.xml><?xml version="1.0" encoding="utf-8"?>
<p:tagLst xmlns:a="http://schemas.openxmlformats.org/drawingml/2006/main" xmlns:r="http://schemas.openxmlformats.org/officeDocument/2006/relationships" xmlns:p="http://schemas.openxmlformats.org/presentationml/2006/main">
  <p:tag name="TIMING" val="|41.3|13.8|9.9"/>
</p:tagLst>
</file>

<file path=ppt/tags/tag84.xml><?xml version="1.0" encoding="utf-8"?>
<p:tagLst xmlns:a="http://schemas.openxmlformats.org/drawingml/2006/main" xmlns:r="http://schemas.openxmlformats.org/officeDocument/2006/relationships" xmlns:p="http://schemas.openxmlformats.org/presentationml/2006/main">
  <p:tag name="TIMING" val="|22.7"/>
</p:tagLst>
</file>

<file path=ppt/tags/tag85.xml><?xml version="1.0" encoding="utf-8"?>
<p:tagLst xmlns:a="http://schemas.openxmlformats.org/drawingml/2006/main" xmlns:r="http://schemas.openxmlformats.org/officeDocument/2006/relationships" xmlns:p="http://schemas.openxmlformats.org/presentationml/2006/main">
  <p:tag name="TIMING" val="|20.9|3.5|7.3"/>
</p:tagLst>
</file>

<file path=ppt/tags/tag86.xml><?xml version="1.0" encoding="utf-8"?>
<p:tagLst xmlns:a="http://schemas.openxmlformats.org/drawingml/2006/main" xmlns:r="http://schemas.openxmlformats.org/officeDocument/2006/relationships" xmlns:p="http://schemas.openxmlformats.org/presentationml/2006/main">
  <p:tag name="TIMING" val="|34.1"/>
</p:tagLst>
</file>

<file path=ppt/tags/tag87.xml><?xml version="1.0" encoding="utf-8"?>
<p:tagLst xmlns:a="http://schemas.openxmlformats.org/drawingml/2006/main" xmlns:r="http://schemas.openxmlformats.org/officeDocument/2006/relationships" xmlns:p="http://schemas.openxmlformats.org/presentationml/2006/main">
  <p:tag name="TIMING" val="|20.2"/>
</p:tagLst>
</file>

<file path=ppt/tags/tag88.xml><?xml version="1.0" encoding="utf-8"?>
<p:tagLst xmlns:a="http://schemas.openxmlformats.org/drawingml/2006/main" xmlns:r="http://schemas.openxmlformats.org/officeDocument/2006/relationships" xmlns:p="http://schemas.openxmlformats.org/presentationml/2006/main">
  <p:tag name="TIMING" val="|23.3"/>
</p:tagLst>
</file>

<file path=ppt/tags/tag89.xml><?xml version="1.0" encoding="utf-8"?>
<p:tagLst xmlns:a="http://schemas.openxmlformats.org/drawingml/2006/main" xmlns:r="http://schemas.openxmlformats.org/officeDocument/2006/relationships" xmlns:p="http://schemas.openxmlformats.org/presentationml/2006/main">
  <p:tag name="TIMING" val="|22"/>
</p:tagLst>
</file>

<file path=ppt/tags/tag9.xml><?xml version="1.0" encoding="utf-8"?>
<p:tagLst xmlns:a="http://schemas.openxmlformats.org/drawingml/2006/main" xmlns:r="http://schemas.openxmlformats.org/officeDocument/2006/relationships" xmlns:p="http://schemas.openxmlformats.org/presentationml/2006/main">
  <p:tag name="TIMING" val="|80.9"/>
</p:tagLst>
</file>

<file path=ppt/tags/tag90.xml><?xml version="1.0" encoding="utf-8"?>
<p:tagLst xmlns:a="http://schemas.openxmlformats.org/drawingml/2006/main" xmlns:r="http://schemas.openxmlformats.org/officeDocument/2006/relationships" xmlns:p="http://schemas.openxmlformats.org/presentationml/2006/main">
  <p:tag name="TIMING" val="|8"/>
</p:tagLst>
</file>

<file path=ppt/tags/tag91.xml><?xml version="1.0" encoding="utf-8"?>
<p:tagLst xmlns:a="http://schemas.openxmlformats.org/drawingml/2006/main" xmlns:r="http://schemas.openxmlformats.org/officeDocument/2006/relationships" xmlns:p="http://schemas.openxmlformats.org/presentationml/2006/main">
  <p:tag name="TIMING" val="|13.3|10.6|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8212</Words>
  <Application>Microsoft Macintosh PowerPoint</Application>
  <PresentationFormat>On-screen Show (4:3)</PresentationFormat>
  <Paragraphs>1562</Paragraphs>
  <Slides>92</Slides>
  <Notes>92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9" baseType="lpstr">
      <vt:lpstr>Arial</vt:lpstr>
      <vt:lpstr>Calibri</vt:lpstr>
      <vt:lpstr>Cambria Math</vt:lpstr>
      <vt:lpstr>Times New Roman</vt:lpstr>
      <vt:lpstr>Wingdings 2</vt:lpstr>
      <vt:lpstr>Office Theme</vt:lpstr>
      <vt:lpstr>Equation</vt:lpstr>
      <vt:lpstr>PowerPoint Presentation</vt:lpstr>
      <vt:lpstr>Practice for SOL A.1</vt:lpstr>
      <vt:lpstr>Practice for SOL A.1</vt:lpstr>
      <vt:lpstr>Practice for SOL A.1</vt:lpstr>
      <vt:lpstr>Practice for SOL A.1</vt:lpstr>
      <vt:lpstr>Practice for SOL A.1</vt:lpstr>
      <vt:lpstr>Suggested Practice for SOL A.2</vt:lpstr>
      <vt:lpstr>Practice for SOL A.2</vt:lpstr>
      <vt:lpstr>Practice for SOL A.2a</vt:lpstr>
      <vt:lpstr>Practice for SOL A.2a</vt:lpstr>
      <vt:lpstr>Practice for SOL A.2b</vt:lpstr>
      <vt:lpstr>Practice for SOL A.2b</vt:lpstr>
      <vt:lpstr>Practice for SOL A.2c</vt:lpstr>
      <vt:lpstr>Practice for SOL A.2c</vt:lpstr>
      <vt:lpstr>Practice for SOL A.2c</vt:lpstr>
      <vt:lpstr>Practice for SOL A.2c</vt:lpstr>
      <vt:lpstr>Suggested Practice for SOL A.3</vt:lpstr>
      <vt:lpstr>Practice for SOL A.3</vt:lpstr>
      <vt:lpstr>Practice for SOL A.3</vt:lpstr>
      <vt:lpstr>Practice for SOL A.3</vt:lpstr>
      <vt:lpstr>Practice for SOL A.4</vt:lpstr>
      <vt:lpstr>Practice for SOL A.4</vt:lpstr>
      <vt:lpstr>Practice for SOL A.4</vt:lpstr>
      <vt:lpstr>Practice for SOL A.4</vt:lpstr>
      <vt:lpstr>Practice for SOL A.4</vt:lpstr>
      <vt:lpstr>Practice for SOL A.4</vt:lpstr>
      <vt:lpstr>Practice for SOL A.4a</vt:lpstr>
      <vt:lpstr>Practice for SOL A.4b</vt:lpstr>
      <vt:lpstr>Practice for SOL A.4c</vt:lpstr>
      <vt:lpstr>Practice for SOL A.4c</vt:lpstr>
      <vt:lpstr>Practice for SOL A.4c</vt:lpstr>
      <vt:lpstr>Practice for SOL A.4d</vt:lpstr>
      <vt:lpstr>Suggested Practice for SOL A.4d</vt:lpstr>
      <vt:lpstr>Practice for SOL A.4d</vt:lpstr>
      <vt:lpstr>Practice for SOL A.4d</vt:lpstr>
      <vt:lpstr>Practice for SOL A.4e</vt:lpstr>
      <vt:lpstr>Practice for SOL A.4e</vt:lpstr>
      <vt:lpstr>Practice for SOL A.4e</vt:lpstr>
      <vt:lpstr>Practice for SOL A.4f</vt:lpstr>
      <vt:lpstr>Practice for SOL A.5</vt:lpstr>
      <vt:lpstr>Practice for SOL A.5</vt:lpstr>
      <vt:lpstr>Practice for SOL A.5a</vt:lpstr>
      <vt:lpstr>Practice for SOL A.5b</vt:lpstr>
      <vt:lpstr>Practice for SOL A.5d</vt:lpstr>
      <vt:lpstr>Practice for SOL A.5d</vt:lpstr>
      <vt:lpstr>Practice for SOL A.6</vt:lpstr>
      <vt:lpstr>Practice for SOL A.6</vt:lpstr>
      <vt:lpstr>Practice for SOL A.6a</vt:lpstr>
      <vt:lpstr>Practice for SOL A.6a</vt:lpstr>
      <vt:lpstr>Practice for SOL A.6a</vt:lpstr>
      <vt:lpstr>Practice for SOL A.6</vt:lpstr>
      <vt:lpstr>Practice for SOL A.6b</vt:lpstr>
      <vt:lpstr>Practice for SOL A.7</vt:lpstr>
      <vt:lpstr>Practice for SOL A.7b</vt:lpstr>
      <vt:lpstr>Practice for SOL A.7b</vt:lpstr>
      <vt:lpstr>Practice for SOL A.7c</vt:lpstr>
      <vt:lpstr>Practice for SOL A.7c</vt:lpstr>
      <vt:lpstr>Practice for SOL A.7c</vt:lpstr>
      <vt:lpstr>Practice for SOL A.7d</vt:lpstr>
      <vt:lpstr>Practice for SOL A.7d</vt:lpstr>
      <vt:lpstr>Practice for SOL A.7e</vt:lpstr>
      <vt:lpstr>Practice for SOL A.8</vt:lpstr>
      <vt:lpstr>Practice for SOL A.8</vt:lpstr>
      <vt:lpstr>Practice for SOL A.8</vt:lpstr>
      <vt:lpstr>Practice for SOL A.8</vt:lpstr>
      <vt:lpstr>Practice for SOL A.8</vt:lpstr>
      <vt:lpstr>Practice for SOL A.8</vt:lpstr>
      <vt:lpstr>Practice for SOL A.8</vt:lpstr>
      <vt:lpstr>Practice for SOL A.8</vt:lpstr>
      <vt:lpstr>Practice for SOL A.8</vt:lpstr>
      <vt:lpstr>Practice for SOL A.8</vt:lpstr>
      <vt:lpstr>Practice for SOL A.8</vt:lpstr>
      <vt:lpstr>Practice for SOL A.9</vt:lpstr>
      <vt:lpstr>Practice for SOL A.9</vt:lpstr>
      <vt:lpstr>Practice for SOL A.9</vt:lpstr>
      <vt:lpstr>Practice for SOL A.9</vt:lpstr>
      <vt:lpstr>Practice for SOL A.9</vt:lpstr>
      <vt:lpstr>Practice for SOL A.9</vt:lpstr>
      <vt:lpstr>Practice for SOL A.10</vt:lpstr>
      <vt:lpstr>Practice for SOL A.10</vt:lpstr>
      <vt:lpstr>Practice for SOL A.10</vt:lpstr>
      <vt:lpstr>Practice for SOL A.10</vt:lpstr>
      <vt:lpstr>Practice for SOL A.10</vt:lpstr>
      <vt:lpstr>Practice for SOL A.10</vt:lpstr>
      <vt:lpstr>Practice for SOL A.10</vt:lpstr>
      <vt:lpstr>Practice for SOL A.11</vt:lpstr>
      <vt:lpstr>Practice for SOL A.11</vt:lpstr>
      <vt:lpstr>Practice for SOL A.11</vt:lpstr>
      <vt:lpstr>Practice for SOL A.11</vt:lpstr>
      <vt:lpstr>Practice for SOL A.11</vt:lpstr>
      <vt:lpstr>Practice for SOL A.11</vt:lpstr>
      <vt:lpstr>Practice for SOL A.11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2016-03-20T16:36:09Z</dcterms:modified>
  <cp:contentStatus/>
</cp:coreProperties>
</file>