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wma" ContentType="audio/x-ms-wma"/>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tags/tag5.xml" ContentType="application/vnd.openxmlformats-officedocument.presentationml.tags+xml"/>
  <Override PartName="/ppt/notesSlides/notesSlide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tags/tag6.xml" ContentType="application/vnd.openxmlformats-officedocument.presentationml.tags+xml"/>
  <Override PartName="/ppt/notesSlides/notesSlide7.xml" ContentType="application/vnd.openxmlformats-officedocument.presentationml.notesSlide+xml"/>
  <Override PartName="/ppt/charts/chart10.xml" ContentType="application/vnd.openxmlformats-officedocument.drawingml.chart+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ppt/tags/tag32.xml" ContentType="application/vnd.openxmlformats-officedocument.presentationml.tags+xml"/>
  <Override PartName="/ppt/notesSlides/notesSlide33.xml" ContentType="application/vnd.openxmlformats-officedocument.presentationml.notesSlide+xml"/>
  <Override PartName="/ppt/tags/tag33.xml" ContentType="application/vnd.openxmlformats-officedocument.presentationml.tags+xml"/>
  <Override PartName="/ppt/notesSlides/notesSlide34.xml" ContentType="application/vnd.openxmlformats-officedocument.presentationml.notesSlide+xml"/>
  <Override PartName="/ppt/tags/tag34.xml" ContentType="application/vnd.openxmlformats-officedocument.presentationml.tags+xml"/>
  <Override PartName="/ppt/notesSlides/notesSlide35.xml" ContentType="application/vnd.openxmlformats-officedocument.presentationml.notesSlide+xml"/>
  <Override PartName="/ppt/tags/tag35.xml" ContentType="application/vnd.openxmlformats-officedocument.presentationml.tags+xml"/>
  <Override PartName="/ppt/notesSlides/notesSlide36.xml" ContentType="application/vnd.openxmlformats-officedocument.presentationml.notesSlide+xml"/>
  <Override PartName="/ppt/tags/tag36.xml" ContentType="application/vnd.openxmlformats-officedocument.presentationml.tags+xml"/>
  <Override PartName="/ppt/notesSlides/notesSlide37.xml" ContentType="application/vnd.openxmlformats-officedocument.presentationml.notesSlide+xml"/>
  <Override PartName="/ppt/tags/tag37.xml" ContentType="application/vnd.openxmlformats-officedocument.presentationml.tags+xml"/>
  <Override PartName="/ppt/notesSlides/notesSlide38.xml" ContentType="application/vnd.openxmlformats-officedocument.presentationml.notesSlide+xml"/>
  <Override PartName="/ppt/tags/tag38.xml" ContentType="application/vnd.openxmlformats-officedocument.presentationml.tags+xml"/>
  <Override PartName="/ppt/notesSlides/notesSlide39.xml" ContentType="application/vnd.openxmlformats-officedocument.presentationml.notesSlide+xml"/>
  <Override PartName="/ppt/tags/tag39.xml" ContentType="application/vnd.openxmlformats-officedocument.presentationml.tags+xml"/>
  <Override PartName="/ppt/notesSlides/notesSlide40.xml" ContentType="application/vnd.openxmlformats-officedocument.presentationml.notesSlide+xml"/>
  <Override PartName="/ppt/tags/tag40.xml" ContentType="application/vnd.openxmlformats-officedocument.presentationml.tags+xml"/>
  <Override PartName="/ppt/notesSlides/notesSlide41.xml" ContentType="application/vnd.openxmlformats-officedocument.presentationml.notesSlide+xml"/>
  <Override PartName="/ppt/tags/tag41.xml" ContentType="application/vnd.openxmlformats-officedocument.presentationml.tags+xml"/>
  <Override PartName="/ppt/notesSlides/notesSlide42.xml" ContentType="application/vnd.openxmlformats-officedocument.presentationml.notesSlide+xml"/>
  <Override PartName="/ppt/tags/tag42.xml" ContentType="application/vnd.openxmlformats-officedocument.presentationml.tags+xml"/>
  <Override PartName="/ppt/notesSlides/notesSlide43.xml" ContentType="application/vnd.openxmlformats-officedocument.presentationml.notesSlide+xml"/>
  <Override PartName="/ppt/tags/tag43.xml" ContentType="application/vnd.openxmlformats-officedocument.presentationml.tags+xml"/>
  <Override PartName="/ppt/notesSlides/notesSlide44.xml" ContentType="application/vnd.openxmlformats-officedocument.presentationml.notesSlide+xml"/>
  <Override PartName="/ppt/tags/tag44.xml" ContentType="application/vnd.openxmlformats-officedocument.presentationml.tags+xml"/>
  <Override PartName="/ppt/notesSlides/notesSlide45.xml" ContentType="application/vnd.openxmlformats-officedocument.presentationml.notesSlide+xml"/>
  <Override PartName="/ppt/tags/tag45.xml" ContentType="application/vnd.openxmlformats-officedocument.presentationml.tags+xml"/>
  <Override PartName="/ppt/notesSlides/notesSlide46.xml" ContentType="application/vnd.openxmlformats-officedocument.presentationml.notesSlide+xml"/>
  <Override PartName="/ppt/tags/tag46.xml" ContentType="application/vnd.openxmlformats-officedocument.presentationml.tags+xml"/>
  <Override PartName="/ppt/notesSlides/notesSlide47.xml" ContentType="application/vnd.openxmlformats-officedocument.presentationml.notesSlide+xml"/>
  <Override PartName="/ppt/charts/chart14.xml" ContentType="application/vnd.openxmlformats-officedocument.drawingml.chart+xml"/>
  <Override PartName="/ppt/notesSlides/notesSlide48.xml" ContentType="application/vnd.openxmlformats-officedocument.presentationml.notesSlide+xml"/>
  <Override PartName="/ppt/charts/chart15.xml" ContentType="application/vnd.openxmlformats-officedocument.drawingml.chart+xml"/>
  <Override PartName="/ppt/tags/tag47.xml" ContentType="application/vnd.openxmlformats-officedocument.presentationml.tags+xml"/>
  <Override PartName="/ppt/notesSlides/notesSlide49.xml" ContentType="application/vnd.openxmlformats-officedocument.presentationml.notesSlide+xml"/>
  <Override PartName="/ppt/tags/tag48.xml" ContentType="application/vnd.openxmlformats-officedocument.presentationml.tags+xml"/>
  <Override PartName="/ppt/notesSlides/notesSlide50.xml" ContentType="application/vnd.openxmlformats-officedocument.presentationml.notesSlide+xml"/>
  <Override PartName="/ppt/tags/tag49.xml" ContentType="application/vnd.openxmlformats-officedocument.presentationml.tags+xml"/>
  <Override PartName="/ppt/notesSlides/notesSlide51.xml" ContentType="application/vnd.openxmlformats-officedocument.presentationml.notesSlide+xml"/>
  <Override PartName="/ppt/tags/tag50.xml" ContentType="application/vnd.openxmlformats-officedocument.presentationml.tags+xml"/>
  <Override PartName="/ppt/notesSlides/notesSlide52.xml" ContentType="application/vnd.openxmlformats-officedocument.presentationml.notesSlide+xml"/>
  <Override PartName="/ppt/tags/tag51.xml" ContentType="application/vnd.openxmlformats-officedocument.presentationml.tags+xml"/>
  <Override PartName="/ppt/notesSlides/notesSlide53.xml" ContentType="application/vnd.openxmlformats-officedocument.presentationml.notesSlide+xml"/>
  <Override PartName="/ppt/tags/tag52.xml" ContentType="application/vnd.openxmlformats-officedocument.presentationml.tags+xml"/>
  <Override PartName="/ppt/notesSlides/notesSlide54.xml" ContentType="application/vnd.openxmlformats-officedocument.presentationml.notesSlide+xml"/>
  <Override PartName="/ppt/tags/tag53.xml" ContentType="application/vnd.openxmlformats-officedocument.presentationml.tags+xml"/>
  <Override PartName="/ppt/notesSlides/notesSlide55.xml" ContentType="application/vnd.openxmlformats-officedocument.presentationml.notesSlide+xml"/>
  <Override PartName="/ppt/tags/tag54.xml" ContentType="application/vnd.openxmlformats-officedocument.presentationml.tags+xml"/>
  <Override PartName="/ppt/notesSlides/notesSlide56.xml" ContentType="application/vnd.openxmlformats-officedocument.presentationml.notesSlide+xml"/>
  <Override PartName="/ppt/tags/tag55.xml" ContentType="application/vnd.openxmlformats-officedocument.presentationml.tags+xml"/>
  <Override PartName="/ppt/notesSlides/notesSlide57.xml" ContentType="application/vnd.openxmlformats-officedocument.presentationml.notesSlide+xml"/>
  <Override PartName="/ppt/tags/tag56.xml" ContentType="application/vnd.openxmlformats-officedocument.presentationml.tags+xml"/>
  <Override PartName="/ppt/notesSlides/notesSlide58.xml" ContentType="application/vnd.openxmlformats-officedocument.presentationml.notesSlide+xml"/>
  <Override PartName="/ppt/tags/tag57.xml" ContentType="application/vnd.openxmlformats-officedocument.presentationml.tags+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1"/>
  </p:notesMasterIdLst>
  <p:handoutMasterIdLst>
    <p:handoutMasterId r:id="rId62"/>
  </p:handoutMasterIdLst>
  <p:sldIdLst>
    <p:sldId id="278" r:id="rId2"/>
    <p:sldId id="412" r:id="rId3"/>
    <p:sldId id="449" r:id="rId4"/>
    <p:sldId id="450" r:id="rId5"/>
    <p:sldId id="451" r:id="rId6"/>
    <p:sldId id="440" r:id="rId7"/>
    <p:sldId id="441" r:id="rId8"/>
    <p:sldId id="473" r:id="rId9"/>
    <p:sldId id="474" r:id="rId10"/>
    <p:sldId id="452" r:id="rId11"/>
    <p:sldId id="439" r:id="rId12"/>
    <p:sldId id="413" r:id="rId13"/>
    <p:sldId id="475" r:id="rId14"/>
    <p:sldId id="476" r:id="rId15"/>
    <p:sldId id="415" r:id="rId16"/>
    <p:sldId id="453" r:id="rId17"/>
    <p:sldId id="454" r:id="rId18"/>
    <p:sldId id="443" r:id="rId19"/>
    <p:sldId id="455" r:id="rId20"/>
    <p:sldId id="456" r:id="rId21"/>
    <p:sldId id="477" r:id="rId22"/>
    <p:sldId id="478" r:id="rId23"/>
    <p:sldId id="431" r:id="rId24"/>
    <p:sldId id="444" r:id="rId25"/>
    <p:sldId id="457" r:id="rId26"/>
    <p:sldId id="445" r:id="rId27"/>
    <p:sldId id="458" r:id="rId28"/>
    <p:sldId id="459" r:id="rId29"/>
    <p:sldId id="479" r:id="rId30"/>
    <p:sldId id="460" r:id="rId31"/>
    <p:sldId id="432" r:id="rId32"/>
    <p:sldId id="446" r:id="rId33"/>
    <p:sldId id="461" r:id="rId34"/>
    <p:sldId id="462" r:id="rId35"/>
    <p:sldId id="417" r:id="rId36"/>
    <p:sldId id="480" r:id="rId37"/>
    <p:sldId id="481" r:id="rId38"/>
    <p:sldId id="463" r:id="rId39"/>
    <p:sldId id="464" r:id="rId40"/>
    <p:sldId id="465" r:id="rId41"/>
    <p:sldId id="482" r:id="rId42"/>
    <p:sldId id="483" r:id="rId43"/>
    <p:sldId id="447" r:id="rId44"/>
    <p:sldId id="419" r:id="rId45"/>
    <p:sldId id="466" r:id="rId46"/>
    <p:sldId id="420" r:id="rId47"/>
    <p:sldId id="442" r:id="rId48"/>
    <p:sldId id="467" r:id="rId49"/>
    <p:sldId id="468" r:id="rId50"/>
    <p:sldId id="469" r:id="rId51"/>
    <p:sldId id="423" r:id="rId52"/>
    <p:sldId id="484" r:id="rId53"/>
    <p:sldId id="485" r:id="rId54"/>
    <p:sldId id="470" r:id="rId55"/>
    <p:sldId id="471" r:id="rId56"/>
    <p:sldId id="448" r:id="rId57"/>
    <p:sldId id="486" r:id="rId58"/>
    <p:sldId id="487" r:id="rId59"/>
    <p:sldId id="472" r:id="rId6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00"/>
    <a:srgbClr val="0033CC"/>
    <a:srgbClr val="008000"/>
    <a:srgbClr val="00CC00"/>
    <a:srgbClr val="0000FF"/>
    <a:srgbClr val="E9A8F4"/>
    <a:srgbClr val="007A00"/>
    <a:srgbClr val="264E35"/>
    <a:srgbClr val="193323"/>
    <a:srgbClr val="2448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14" autoAdjust="0"/>
    <p:restoredTop sz="96006" autoAdjust="0"/>
  </p:normalViewPr>
  <p:slideViewPr>
    <p:cSldViewPr>
      <p:cViewPr>
        <p:scale>
          <a:sx n="100" d="100"/>
          <a:sy n="100" d="100"/>
        </p:scale>
        <p:origin x="1952" y="5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commentAuthors" Target="commentAuthors.xml"/><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w="6350">
              <a:solidFill>
                <a:schemeClr val="tx1"/>
              </a:solidFill>
            </a:ln>
          </c:spPr>
          <c:dPt>
            <c:idx val="0"/>
            <c:bubble3D val="0"/>
            <c:spPr>
              <a:solidFill>
                <a:srgbClr val="0033CC">
                  <a:alpha val="50000"/>
                </a:srgbClr>
              </a:solidFill>
              <a:ln w="6350">
                <a:solidFill>
                  <a:schemeClr val="tx1"/>
                </a:solidFill>
              </a:ln>
            </c:spPr>
          </c:dPt>
          <c:dPt>
            <c:idx val="1"/>
            <c:bubble3D val="0"/>
            <c:spPr>
              <a:solidFill>
                <a:srgbClr val="FF0000">
                  <a:alpha val="75000"/>
                </a:srgbClr>
              </a:solidFill>
              <a:ln w="6350">
                <a:solidFill>
                  <a:schemeClr val="tx1"/>
                </a:solidFill>
              </a:ln>
            </c:spPr>
          </c:dPt>
          <c:dPt>
            <c:idx val="2"/>
            <c:bubble3D val="0"/>
            <c:spPr>
              <a:solidFill>
                <a:srgbClr val="008000">
                  <a:alpha val="50000"/>
                </a:srgbClr>
              </a:solidFill>
              <a:ln w="6350">
                <a:solidFill>
                  <a:schemeClr val="tx1"/>
                </a:solidFill>
              </a:ln>
            </c:spPr>
          </c:dPt>
          <c:dPt>
            <c:idx val="3"/>
            <c:bubble3D val="0"/>
            <c:spPr>
              <a:solidFill>
                <a:srgbClr val="FFFF00"/>
              </a:solidFill>
              <a:ln w="6350">
                <a:solidFill>
                  <a:schemeClr val="tx1"/>
                </a:solidFill>
              </a:ln>
            </c:spPr>
          </c:dPt>
          <c:dPt>
            <c:idx val="4"/>
            <c:bubble3D val="0"/>
            <c:spPr>
              <a:solidFill>
                <a:srgbClr val="0033CC">
                  <a:alpha val="50000"/>
                </a:srgbClr>
              </a:solidFill>
              <a:ln w="6350">
                <a:solidFill>
                  <a:schemeClr val="tx1"/>
                </a:solidFill>
              </a:ln>
            </c:spPr>
          </c:dPt>
          <c:dPt>
            <c:idx val="5"/>
            <c:bubble3D val="0"/>
            <c:spPr>
              <a:solidFill>
                <a:srgbClr val="FF0000">
                  <a:alpha val="75000"/>
                </a:srgbClr>
              </a:solidFill>
              <a:ln w="6350">
                <a:solidFill>
                  <a:schemeClr val="tx1"/>
                </a:solidFill>
              </a:ln>
            </c:spPr>
          </c:dPt>
          <c:dPt>
            <c:idx val="6"/>
            <c:bubble3D val="0"/>
            <c:spPr>
              <a:solidFill>
                <a:srgbClr val="008000">
                  <a:alpha val="50000"/>
                </a:srgbClr>
              </a:solidFill>
              <a:ln w="6350">
                <a:solidFill>
                  <a:schemeClr val="tx1"/>
                </a:solidFill>
              </a:ln>
            </c:spPr>
          </c:dPt>
          <c:dPt>
            <c:idx val="7"/>
            <c:bubble3D val="0"/>
            <c:spPr>
              <a:solidFill>
                <a:srgbClr val="FFFF00"/>
              </a:solidFill>
              <a:ln w="6350">
                <a:solidFill>
                  <a:schemeClr val="tx1"/>
                </a:solidFill>
              </a:ln>
            </c:spPr>
          </c:dPt>
          <c:cat>
            <c:strRef>
              <c:f>Sheet1!$A$2:$A$9</c:f>
              <c:strCache>
                <c:ptCount val="4"/>
                <c:pt idx="0">
                  <c:v>1st Qtr</c:v>
                </c:pt>
                <c:pt idx="1">
                  <c:v>2nd Qtr</c:v>
                </c:pt>
                <c:pt idx="2">
                  <c:v>3rd Qtr</c:v>
                </c:pt>
                <c:pt idx="3">
                  <c:v>4th Qtr</c:v>
                </c:pt>
              </c:strCache>
            </c:strRef>
          </c:cat>
          <c:val>
            <c:numRef>
              <c:f>Sheet1!$B$2:$B$9</c:f>
              <c:numCache>
                <c:formatCode>#\ ?/?</c:formatCode>
                <c:ptCount val="8"/>
                <c:pt idx="0">
                  <c:v>0.125</c:v>
                </c:pt>
                <c:pt idx="1">
                  <c:v>0.125</c:v>
                </c:pt>
                <c:pt idx="2">
                  <c:v>0.125</c:v>
                </c:pt>
                <c:pt idx="3">
                  <c:v>0.125</c:v>
                </c:pt>
                <c:pt idx="4">
                  <c:v>0.125</c:v>
                </c:pt>
                <c:pt idx="5">
                  <c:v>0.125</c:v>
                </c:pt>
                <c:pt idx="6">
                  <c:v>0.125</c:v>
                </c:pt>
                <c:pt idx="7">
                  <c:v>0.125</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2000"/>
          </a:pPr>
          <a:endParaRPr lang="en-US"/>
        </a:p>
      </c:txPr>
    </c:title>
    <c:autoTitleDeleted val="0"/>
    <c:plotArea>
      <c:layout/>
      <c:barChart>
        <c:barDir val="col"/>
        <c:grouping val="clustered"/>
        <c:varyColors val="0"/>
        <c:ser>
          <c:idx val="0"/>
          <c:order val="0"/>
          <c:tx>
            <c:strRef>
              <c:f>Sheet1!$B$1</c:f>
              <c:strCache>
                <c:ptCount val="1"/>
                <c:pt idx="0">
                  <c:v>Favorite Subjects</c:v>
                </c:pt>
              </c:strCache>
            </c:strRef>
          </c:tx>
          <c:invertIfNegative val="0"/>
          <c:cat>
            <c:strRef>
              <c:f>Sheet1!$A$2:$A$9</c:f>
              <c:strCache>
                <c:ptCount val="8"/>
                <c:pt idx="0">
                  <c:v>Reading</c:v>
                </c:pt>
                <c:pt idx="1">
                  <c:v>Writing</c:v>
                </c:pt>
                <c:pt idx="2">
                  <c:v>Math</c:v>
                </c:pt>
                <c:pt idx="3">
                  <c:v>Science</c:v>
                </c:pt>
                <c:pt idx="4">
                  <c:v>History</c:v>
                </c:pt>
                <c:pt idx="5">
                  <c:v>Art</c:v>
                </c:pt>
                <c:pt idx="6">
                  <c:v>Music</c:v>
                </c:pt>
                <c:pt idx="7">
                  <c:v>P.E.</c:v>
                </c:pt>
              </c:strCache>
            </c:strRef>
          </c:cat>
          <c:val>
            <c:numRef>
              <c:f>Sheet1!$B$2:$B$9</c:f>
              <c:numCache>
                <c:formatCode>General</c:formatCode>
                <c:ptCount val="8"/>
                <c:pt idx="0">
                  <c:v>60.0</c:v>
                </c:pt>
                <c:pt idx="1">
                  <c:v>20.0</c:v>
                </c:pt>
                <c:pt idx="2">
                  <c:v>55.0</c:v>
                </c:pt>
                <c:pt idx="3">
                  <c:v>40.0</c:v>
                </c:pt>
                <c:pt idx="4">
                  <c:v>45.0</c:v>
                </c:pt>
                <c:pt idx="5">
                  <c:v>30.0</c:v>
                </c:pt>
                <c:pt idx="6">
                  <c:v>35.0</c:v>
                </c:pt>
                <c:pt idx="7">
                  <c:v>70.0</c:v>
                </c:pt>
              </c:numCache>
            </c:numRef>
          </c:val>
        </c:ser>
        <c:dLbls>
          <c:showLegendKey val="0"/>
          <c:showVal val="0"/>
          <c:showCatName val="0"/>
          <c:showSerName val="0"/>
          <c:showPercent val="0"/>
          <c:showBubbleSize val="0"/>
        </c:dLbls>
        <c:gapWidth val="150"/>
        <c:axId val="-2139423600"/>
        <c:axId val="-2130453200"/>
      </c:barChart>
      <c:catAx>
        <c:axId val="-2139423600"/>
        <c:scaling>
          <c:orientation val="minMax"/>
        </c:scaling>
        <c:delete val="0"/>
        <c:axPos val="b"/>
        <c:title>
          <c:tx>
            <c:rich>
              <a:bodyPr/>
              <a:lstStyle/>
              <a:p>
                <a:pPr>
                  <a:defRPr/>
                </a:pPr>
                <a:r>
                  <a:rPr lang="en-US" dirty="0" smtClean="0"/>
                  <a:t>Subjects</a:t>
                </a:r>
                <a:endParaRPr lang="en-US" dirty="0"/>
              </a:p>
            </c:rich>
          </c:tx>
          <c:layout/>
          <c:overlay val="0"/>
        </c:title>
        <c:numFmt formatCode="General" sourceLinked="0"/>
        <c:majorTickMark val="out"/>
        <c:minorTickMark val="none"/>
        <c:tickLblPos val="nextTo"/>
        <c:crossAx val="-2130453200"/>
        <c:crosses val="autoZero"/>
        <c:auto val="1"/>
        <c:lblAlgn val="ctr"/>
        <c:lblOffset val="100"/>
        <c:noMultiLvlLbl val="0"/>
      </c:catAx>
      <c:valAx>
        <c:axId val="-2130453200"/>
        <c:scaling>
          <c:orientation val="minMax"/>
        </c:scaling>
        <c:delete val="0"/>
        <c:axPos val="l"/>
        <c:majorGridlines/>
        <c:title>
          <c:tx>
            <c:rich>
              <a:bodyPr rot="-5400000" vert="horz"/>
              <a:lstStyle/>
              <a:p>
                <a:pPr>
                  <a:defRPr/>
                </a:pPr>
                <a:r>
                  <a:rPr lang="en-US" dirty="0" smtClean="0"/>
                  <a:t>Number</a:t>
                </a:r>
                <a:r>
                  <a:rPr lang="en-US" baseline="0" dirty="0" smtClean="0"/>
                  <a:t> of Students</a:t>
                </a:r>
                <a:endParaRPr lang="en-US" dirty="0"/>
              </a:p>
            </c:rich>
          </c:tx>
          <c:layout/>
          <c:overlay val="0"/>
        </c:title>
        <c:numFmt formatCode="General" sourceLinked="1"/>
        <c:majorTickMark val="out"/>
        <c:minorTickMark val="none"/>
        <c:tickLblPos val="nextTo"/>
        <c:crossAx val="-2139423600"/>
        <c:crosses val="autoZero"/>
        <c:crossBetween val="between"/>
      </c:valAx>
    </c:plotArea>
    <c:plotVisOnly val="1"/>
    <c:dispBlanksAs val="gap"/>
    <c:showDLblsOverMax val="0"/>
  </c:chart>
  <c:spPr>
    <a:ln>
      <a:no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6">
                  <a:lumMod val="50000"/>
                </a:schemeClr>
              </a:solidFill>
              <a:ln>
                <a:solidFill>
                  <a:schemeClr val="tx1"/>
                </a:solidFill>
              </a:ln>
            </c:spPr>
          </c:dPt>
          <c:dPt>
            <c:idx val="1"/>
            <c:bubble3D val="0"/>
            <c:spPr>
              <a:noFill/>
              <a:ln>
                <a:solidFill>
                  <a:schemeClr val="tx1"/>
                </a:solidFill>
              </a:ln>
            </c:spPr>
          </c:dPt>
          <c:dPt>
            <c:idx val="2"/>
            <c:bubble3D val="0"/>
            <c:spPr>
              <a:noFill/>
              <a:ln>
                <a:solidFill>
                  <a:schemeClr val="tx1"/>
                </a:solidFill>
              </a:ln>
            </c:spPr>
          </c:dPt>
          <c:dPt>
            <c:idx val="3"/>
            <c:bubble3D val="0"/>
            <c:spPr>
              <a:noFill/>
              <a:ln>
                <a:solidFill>
                  <a:schemeClr val="tx1"/>
                </a:solidFill>
              </a:ln>
            </c:spPr>
          </c:dPt>
          <c:dPt>
            <c:idx val="4"/>
            <c:bubble3D val="0"/>
            <c:spPr>
              <a:solidFill>
                <a:schemeClr val="accent6">
                  <a:lumMod val="50000"/>
                </a:schemeClr>
              </a:solidFill>
              <a:ln>
                <a:solidFill>
                  <a:schemeClr val="tx1"/>
                </a:solidFill>
              </a:ln>
            </c:spPr>
          </c:dPt>
          <c:cat>
            <c:strRef>
              <c:f>Sheet1!$A$2:$A$6</c:f>
              <c:strCache>
                <c:ptCount val="4"/>
                <c:pt idx="0">
                  <c:v>1st Qtr</c:v>
                </c:pt>
                <c:pt idx="1">
                  <c:v>2nd Qtr</c:v>
                </c:pt>
                <c:pt idx="2">
                  <c:v>3rd Qtr</c:v>
                </c:pt>
                <c:pt idx="3">
                  <c:v>4th Qtr</c:v>
                </c:pt>
              </c:strCache>
            </c:strRef>
          </c:cat>
          <c:val>
            <c:numRef>
              <c:f>Sheet1!$B$2:$B$6</c:f>
              <c:numCache>
                <c:formatCode>#\ ?/?</c:formatCode>
                <c:ptCount val="5"/>
                <c:pt idx="0">
                  <c:v>0.2</c:v>
                </c:pt>
                <c:pt idx="1">
                  <c:v>0.2</c:v>
                </c:pt>
                <c:pt idx="2">
                  <c:v>0.2</c:v>
                </c:pt>
                <c:pt idx="3">
                  <c:v>0.2</c:v>
                </c:pt>
                <c:pt idx="4">
                  <c:v>0.2</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noFill/>
              <a:ln>
                <a:solidFill>
                  <a:schemeClr val="tx1"/>
                </a:solidFill>
              </a:ln>
            </c:spPr>
          </c:dPt>
          <c:dPt>
            <c:idx val="1"/>
            <c:bubble3D val="0"/>
            <c:spPr>
              <a:solidFill>
                <a:schemeClr val="accent6">
                  <a:lumMod val="50000"/>
                </a:schemeClr>
              </a:solidFill>
              <a:ln>
                <a:solidFill>
                  <a:schemeClr val="tx1"/>
                </a:solidFill>
              </a:ln>
            </c:spPr>
          </c:dPt>
          <c:dPt>
            <c:idx val="2"/>
            <c:bubble3D val="0"/>
            <c:spPr>
              <a:noFill/>
              <a:ln>
                <a:solidFill>
                  <a:schemeClr val="tx1"/>
                </a:solidFill>
              </a:ln>
            </c:spPr>
          </c:dPt>
          <c:dPt>
            <c:idx val="3"/>
            <c:bubble3D val="0"/>
            <c:spPr>
              <a:solidFill>
                <a:schemeClr val="accent6">
                  <a:lumMod val="50000"/>
                </a:schemeClr>
              </a:solidFill>
              <a:ln>
                <a:solidFill>
                  <a:schemeClr val="tx1"/>
                </a:solidFill>
              </a:ln>
            </c:spPr>
          </c:dPt>
          <c:cat>
            <c:strRef>
              <c:f>Sheet1!$A$2:$A$7</c:f>
              <c:strCache>
                <c:ptCount val="4"/>
                <c:pt idx="0">
                  <c:v>1st Qtr</c:v>
                </c:pt>
                <c:pt idx="1">
                  <c:v>2nd Qtr</c:v>
                </c:pt>
                <c:pt idx="2">
                  <c:v>3rd Qtr</c:v>
                </c:pt>
                <c:pt idx="3">
                  <c:v>4th Qtr</c:v>
                </c:pt>
              </c:strCache>
            </c:strRef>
          </c:cat>
          <c:val>
            <c:numRef>
              <c:f>Sheet1!$B$2:$B$7</c:f>
              <c:numCache>
                <c:formatCode>#\ ?/?</c:formatCode>
                <c:ptCount val="6"/>
                <c:pt idx="0">
                  <c:v>0.333333333333333</c:v>
                </c:pt>
                <c:pt idx="1">
                  <c:v>0.333333333333333</c:v>
                </c:pt>
                <c:pt idx="2">
                  <c:v>0.333333333333333</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noFill/>
              <a:ln>
                <a:solidFill>
                  <a:schemeClr val="tx1"/>
                </a:solidFill>
              </a:ln>
            </c:spPr>
          </c:dPt>
          <c:dPt>
            <c:idx val="1"/>
            <c:bubble3D val="0"/>
            <c:spPr>
              <a:noFill/>
              <a:ln>
                <a:solidFill>
                  <a:schemeClr val="tx1"/>
                </a:solidFill>
              </a:ln>
            </c:spPr>
          </c:dPt>
          <c:dPt>
            <c:idx val="2"/>
            <c:bubble3D val="0"/>
            <c:spPr>
              <a:noFill/>
              <a:ln>
                <a:solidFill>
                  <a:schemeClr val="tx1"/>
                </a:solidFill>
              </a:ln>
            </c:spPr>
          </c:dPt>
          <c:dPt>
            <c:idx val="3"/>
            <c:bubble3D val="0"/>
            <c:spPr>
              <a:solidFill>
                <a:schemeClr val="accent6">
                  <a:lumMod val="50000"/>
                </a:schemeClr>
              </a:solidFill>
              <a:ln>
                <a:solidFill>
                  <a:schemeClr val="tx1"/>
                </a:solidFill>
              </a:ln>
            </c:spPr>
          </c:dPt>
          <c:cat>
            <c:strRef>
              <c:f>'Sheet1'!$A$2:$A$5</c:f>
              <c:strCache>
                <c:ptCount val="4"/>
                <c:pt idx="0">
                  <c:v>1st Qtr</c:v>
                </c:pt>
                <c:pt idx="1">
                  <c:v>2nd Qtr</c:v>
                </c:pt>
                <c:pt idx="2">
                  <c:v>3rd Qtr</c:v>
                </c:pt>
                <c:pt idx="3">
                  <c:v>4th Qtr</c:v>
                </c:pt>
              </c:strCache>
            </c:strRef>
          </c:cat>
          <c:val>
            <c:numRef>
              <c:f>'Sheet1'!$B$2:$B$5</c:f>
              <c:numCache>
                <c:formatCode>#\ ?/?</c:formatCode>
                <c:ptCount val="4"/>
                <c:pt idx="0">
                  <c:v>0.25</c:v>
                </c:pt>
                <c:pt idx="1">
                  <c:v>0.25</c:v>
                </c:pt>
                <c:pt idx="2">
                  <c:v>0.25</c:v>
                </c:pt>
                <c:pt idx="3">
                  <c:v>0.25</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chemeClr val="accent6">
                <a:lumMod val="50000"/>
              </a:schemeClr>
            </a:solidFill>
          </c:spPr>
          <c:dPt>
            <c:idx val="0"/>
            <c:bubble3D val="0"/>
            <c:spPr>
              <a:noFill/>
              <a:ln>
                <a:solidFill>
                  <a:schemeClr val="tx1"/>
                </a:solidFill>
              </a:ln>
            </c:spPr>
          </c:dPt>
          <c:dPt>
            <c:idx val="1"/>
            <c:bubble3D val="0"/>
            <c:spPr>
              <a:noFill/>
              <a:ln>
                <a:solidFill>
                  <a:schemeClr val="tx1"/>
                </a:solidFill>
              </a:ln>
            </c:spPr>
          </c:dPt>
          <c:dPt>
            <c:idx val="2"/>
            <c:bubble3D val="0"/>
            <c:spPr>
              <a:noFill/>
              <a:ln>
                <a:solidFill>
                  <a:schemeClr val="tx1"/>
                </a:solidFill>
              </a:ln>
            </c:spPr>
          </c:dPt>
          <c:dPt>
            <c:idx val="3"/>
            <c:bubble3D val="0"/>
            <c:spPr>
              <a:noFill/>
              <a:ln>
                <a:solidFill>
                  <a:schemeClr val="tx1"/>
                </a:solidFill>
              </a:ln>
            </c:spPr>
          </c:dPt>
          <c:dPt>
            <c:idx val="4"/>
            <c:bubble3D val="0"/>
            <c:spPr>
              <a:solidFill>
                <a:schemeClr val="accent6">
                  <a:lumMod val="50000"/>
                </a:schemeClr>
              </a:solidFill>
              <a:ln>
                <a:solidFill>
                  <a:schemeClr val="tx1"/>
                </a:solidFill>
              </a:ln>
            </c:spPr>
          </c:dPt>
          <c:dPt>
            <c:idx val="5"/>
            <c:bubble3D val="0"/>
            <c:spPr>
              <a:solidFill>
                <a:schemeClr val="accent6">
                  <a:lumMod val="50000"/>
                </a:schemeClr>
              </a:solidFill>
              <a:ln>
                <a:solidFill>
                  <a:schemeClr val="tx1"/>
                </a:solidFill>
              </a:ln>
            </c:spPr>
          </c:dPt>
          <c:dPt>
            <c:idx val="6"/>
            <c:bubble3D val="0"/>
            <c:spPr>
              <a:solidFill>
                <a:schemeClr val="accent6">
                  <a:lumMod val="50000"/>
                </a:schemeClr>
              </a:solidFill>
              <a:ln>
                <a:solidFill>
                  <a:schemeClr val="tx1"/>
                </a:solidFill>
              </a:ln>
            </c:spPr>
          </c:dPt>
          <c:dPt>
            <c:idx val="7"/>
            <c:bubble3D val="0"/>
            <c:spPr>
              <a:noFill/>
              <a:ln>
                <a:solidFill>
                  <a:schemeClr val="tx1"/>
                </a:solidFill>
              </a:ln>
            </c:spPr>
          </c:dPt>
          <c:cat>
            <c:strRef>
              <c:f>Sheet1!$A$2:$A$9</c:f>
              <c:strCache>
                <c:ptCount val="4"/>
                <c:pt idx="0">
                  <c:v>1st Qtr</c:v>
                </c:pt>
                <c:pt idx="1">
                  <c:v>2nd Qtr</c:v>
                </c:pt>
                <c:pt idx="2">
                  <c:v>3rd Qtr</c:v>
                </c:pt>
                <c:pt idx="3">
                  <c:v>4th Qtr</c:v>
                </c:pt>
              </c:strCache>
            </c:strRef>
          </c:cat>
          <c:val>
            <c:numRef>
              <c:f>Sheet1!$B$2:$B$9</c:f>
              <c:numCache>
                <c:formatCode>#\ ?/?</c:formatCode>
                <c:ptCount val="8"/>
                <c:pt idx="0">
                  <c:v>0.125</c:v>
                </c:pt>
                <c:pt idx="1">
                  <c:v>0.125</c:v>
                </c:pt>
                <c:pt idx="2">
                  <c:v>0.125</c:v>
                </c:pt>
                <c:pt idx="3">
                  <c:v>0.125</c:v>
                </c:pt>
                <c:pt idx="4">
                  <c:v>0.125</c:v>
                </c:pt>
                <c:pt idx="5">
                  <c:v>0.125</c:v>
                </c:pt>
                <c:pt idx="6">
                  <c:v>0.125</c:v>
                </c:pt>
                <c:pt idx="7">
                  <c:v>0.125</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6">
                  <a:lumMod val="50000"/>
                </a:schemeClr>
              </a:solidFill>
              <a:ln>
                <a:solidFill>
                  <a:schemeClr val="tx1"/>
                </a:solidFill>
              </a:ln>
            </c:spPr>
          </c:dPt>
          <c:dPt>
            <c:idx val="1"/>
            <c:bubble3D val="0"/>
            <c:spPr>
              <a:solidFill>
                <a:schemeClr val="accent6">
                  <a:lumMod val="50000"/>
                </a:schemeClr>
              </a:solidFill>
              <a:ln>
                <a:solidFill>
                  <a:schemeClr val="tx1"/>
                </a:solidFill>
              </a:ln>
            </c:spPr>
          </c:dPt>
          <c:dPt>
            <c:idx val="2"/>
            <c:bubble3D val="0"/>
            <c:spPr>
              <a:noFill/>
              <a:ln>
                <a:solidFill>
                  <a:schemeClr val="tx1"/>
                </a:solidFill>
              </a:ln>
            </c:spPr>
          </c:dPt>
          <c:dPt>
            <c:idx val="3"/>
            <c:bubble3D val="0"/>
            <c:spPr>
              <a:noFill/>
              <a:ln>
                <a:solidFill>
                  <a:schemeClr val="tx1"/>
                </a:solidFill>
              </a:ln>
            </c:spPr>
          </c:dPt>
          <c:dPt>
            <c:idx val="4"/>
            <c:bubble3D val="0"/>
            <c:spPr>
              <a:noFill/>
              <a:ln>
                <a:solidFill>
                  <a:schemeClr val="tx1"/>
                </a:solidFill>
              </a:ln>
            </c:spPr>
          </c:dPt>
          <c:dPt>
            <c:idx val="5"/>
            <c:bubble3D val="0"/>
            <c:spPr>
              <a:noFill/>
              <a:ln>
                <a:solidFill>
                  <a:schemeClr val="tx1"/>
                </a:solidFill>
              </a:ln>
            </c:spPr>
          </c:dPt>
          <c:cat>
            <c:strRef>
              <c:f>'Sheet1'!$A$2:$A$7</c:f>
              <c:strCache>
                <c:ptCount val="4"/>
                <c:pt idx="0">
                  <c:v>1st Qtr</c:v>
                </c:pt>
                <c:pt idx="1">
                  <c:v>2nd Qtr</c:v>
                </c:pt>
                <c:pt idx="2">
                  <c:v>3rd Qtr</c:v>
                </c:pt>
                <c:pt idx="3">
                  <c:v>4th Qtr</c:v>
                </c:pt>
              </c:strCache>
            </c:strRef>
          </c:cat>
          <c:val>
            <c:numRef>
              <c:f>'Sheet1'!$B$2:$B$7</c:f>
              <c:numCache>
                <c:formatCode>#\ ?/?</c:formatCode>
                <c:ptCount val="6"/>
                <c:pt idx="0">
                  <c:v>0.166666666666667</c:v>
                </c:pt>
                <c:pt idx="1">
                  <c:v>0.166666666666667</c:v>
                </c:pt>
                <c:pt idx="2">
                  <c:v>0.166666666666667</c:v>
                </c:pt>
                <c:pt idx="3">
                  <c:v>0.166666666666667</c:v>
                </c:pt>
                <c:pt idx="4">
                  <c:v>0.166666666666667</c:v>
                </c:pt>
                <c:pt idx="5">
                  <c:v>0.166666666666667</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noFill/>
              <a:ln>
                <a:solidFill>
                  <a:schemeClr val="tx1"/>
                </a:solidFill>
              </a:ln>
            </c:spPr>
          </c:dPt>
          <c:dPt>
            <c:idx val="1"/>
            <c:bubble3D val="0"/>
            <c:spPr>
              <a:solidFill>
                <a:schemeClr val="accent2"/>
              </a:solidFill>
              <a:ln>
                <a:solidFill>
                  <a:schemeClr val="tx1"/>
                </a:solidFill>
              </a:ln>
            </c:spPr>
          </c:dPt>
          <c:dPt>
            <c:idx val="2"/>
            <c:bubble3D val="0"/>
            <c:spPr>
              <a:solidFill>
                <a:schemeClr val="accent2"/>
              </a:solidFill>
              <a:ln>
                <a:solidFill>
                  <a:schemeClr val="tx1"/>
                </a:solidFill>
              </a:ln>
            </c:spPr>
          </c:dPt>
          <c:dPt>
            <c:idx val="3"/>
            <c:bubble3D val="0"/>
            <c:spPr>
              <a:solidFill>
                <a:schemeClr val="accent2"/>
              </a:solidFill>
              <a:ln>
                <a:solidFill>
                  <a:schemeClr val="tx1"/>
                </a:solidFill>
              </a:ln>
            </c:spPr>
          </c:dPt>
          <c:dPt>
            <c:idx val="4"/>
            <c:bubble3D val="0"/>
            <c:spPr>
              <a:solidFill>
                <a:schemeClr val="bg1"/>
              </a:solidFill>
              <a:ln>
                <a:solidFill>
                  <a:schemeClr val="tx1"/>
                </a:solidFill>
              </a:ln>
            </c:spPr>
          </c:dPt>
          <c:dPt>
            <c:idx val="5"/>
            <c:bubble3D val="0"/>
            <c:spPr>
              <a:solidFill>
                <a:schemeClr val="accent2"/>
              </a:solidFill>
              <a:ln>
                <a:solidFill>
                  <a:schemeClr val="tx1"/>
                </a:solidFill>
              </a:ln>
            </c:spPr>
          </c:dPt>
          <c:dPt>
            <c:idx val="6"/>
            <c:bubble3D val="0"/>
            <c:spPr>
              <a:solidFill>
                <a:schemeClr val="accent2"/>
              </a:solidFill>
              <a:ln>
                <a:solidFill>
                  <a:schemeClr val="tx1"/>
                </a:solidFill>
              </a:ln>
            </c:spPr>
          </c:dPt>
          <c:dPt>
            <c:idx val="7"/>
            <c:bubble3D val="0"/>
            <c:spPr>
              <a:solidFill>
                <a:schemeClr val="accent2"/>
              </a:solidFill>
              <a:ln>
                <a:solidFill>
                  <a:schemeClr val="tx1"/>
                </a:solidFill>
              </a:ln>
            </c:spPr>
          </c:dPt>
          <c:dPt>
            <c:idx val="8"/>
            <c:bubble3D val="0"/>
            <c:spPr>
              <a:solidFill>
                <a:srgbClr val="00B050"/>
              </a:solidFill>
              <a:ln>
                <a:solidFill>
                  <a:schemeClr val="tx1"/>
                </a:solidFill>
              </a:ln>
            </c:spPr>
          </c:dPt>
          <c:cat>
            <c:strRef>
              <c:f>Sheet1!$A$2:$A$9</c:f>
              <c:strCache>
                <c:ptCount val="8"/>
                <c:pt idx="0">
                  <c:v>1st Qtr</c:v>
                </c:pt>
                <c:pt idx="1">
                  <c:v>2nd Qtr</c:v>
                </c:pt>
                <c:pt idx="2">
                  <c:v>3rd Qtr</c:v>
                </c:pt>
                <c:pt idx="3">
                  <c:v>4th Qtr</c:v>
                </c:pt>
                <c:pt idx="4">
                  <c:v>5</c:v>
                </c:pt>
                <c:pt idx="5">
                  <c:v>6</c:v>
                </c:pt>
                <c:pt idx="6">
                  <c:v>7</c:v>
                </c:pt>
                <c:pt idx="7">
                  <c:v>8</c:v>
                </c:pt>
              </c:strCache>
            </c:strRef>
          </c:cat>
          <c:val>
            <c:numRef>
              <c:f>Sheet1!$B$2:$B$9</c:f>
              <c:numCache>
                <c:formatCode>#\ ?/?</c:formatCode>
                <c:ptCount val="8"/>
                <c:pt idx="0">
                  <c:v>0.125</c:v>
                </c:pt>
                <c:pt idx="1">
                  <c:v>0.125</c:v>
                </c:pt>
                <c:pt idx="2">
                  <c:v>0.125</c:v>
                </c:pt>
                <c:pt idx="3">
                  <c:v>0.125</c:v>
                </c:pt>
                <c:pt idx="4">
                  <c:v>0.125</c:v>
                </c:pt>
                <c:pt idx="5">
                  <c:v>0.125</c:v>
                </c:pt>
                <c:pt idx="6">
                  <c:v>0.125</c:v>
                </c:pt>
                <c:pt idx="7">
                  <c:v>0.125</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627"/>
          </a:xfrm>
          <a:prstGeom prst="rect">
            <a:avLst/>
          </a:prstGeom>
        </p:spPr>
        <p:txBody>
          <a:bodyPr vert="horz" lIns="95034" tIns="47517" rIns="95034" bIns="47517"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0627"/>
          </a:xfrm>
          <a:prstGeom prst="rect">
            <a:avLst/>
          </a:prstGeom>
        </p:spPr>
        <p:txBody>
          <a:bodyPr vert="horz" lIns="95034" tIns="47517" rIns="95034" bIns="47517" rtlCol="0"/>
          <a:lstStyle>
            <a:lvl1pPr algn="r">
              <a:defRPr sz="1200"/>
            </a:lvl1pPr>
          </a:lstStyle>
          <a:p>
            <a:fld id="{79E7B58C-ED4B-49CC-ACF9-09ED57345F19}" type="datetimeFigureOut">
              <a:rPr lang="en-US" smtClean="0"/>
              <a:pPr/>
              <a:t>3/28/16</a:t>
            </a:fld>
            <a:endParaRPr lang="en-US" dirty="0"/>
          </a:p>
        </p:txBody>
      </p:sp>
      <p:sp>
        <p:nvSpPr>
          <p:cNvPr id="4" name="Footer Placeholder 3"/>
          <p:cNvSpPr>
            <a:spLocks noGrp="1"/>
          </p:cNvSpPr>
          <p:nvPr>
            <p:ph type="ftr" sz="quarter" idx="2"/>
          </p:nvPr>
        </p:nvSpPr>
        <p:spPr>
          <a:xfrm>
            <a:off x="0" y="9118956"/>
            <a:ext cx="3169920" cy="480626"/>
          </a:xfrm>
          <a:prstGeom prst="rect">
            <a:avLst/>
          </a:prstGeom>
        </p:spPr>
        <p:txBody>
          <a:bodyPr vert="horz" lIns="95034" tIns="47517" rIns="95034" bIns="475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8956"/>
            <a:ext cx="3169920" cy="480626"/>
          </a:xfrm>
          <a:prstGeom prst="rect">
            <a:avLst/>
          </a:prstGeom>
        </p:spPr>
        <p:txBody>
          <a:bodyPr vert="horz" lIns="95034" tIns="47517" rIns="95034" bIns="47517" rtlCol="0" anchor="b"/>
          <a:lstStyle>
            <a:lvl1pPr algn="r">
              <a:defRPr sz="1200"/>
            </a:lvl1pPr>
          </a:lstStyle>
          <a:p>
            <a:fld id="{975BEE09-5217-4A57-9B2A-DCCB4F0CD4E5}" type="slidenum">
              <a:rPr lang="en-US" smtClean="0"/>
              <a:pPr/>
              <a:t>‹#›</a:t>
            </a:fld>
            <a:endParaRPr lang="en-US" dirty="0"/>
          </a:p>
        </p:txBody>
      </p:sp>
    </p:spTree>
    <p:extLst>
      <p:ext uri="{BB962C8B-B14F-4D97-AF65-F5344CB8AC3E}">
        <p14:creationId xmlns:p14="http://schemas.microsoft.com/office/powerpoint/2010/main" val="3505815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627"/>
          </a:xfrm>
          <a:prstGeom prst="rect">
            <a:avLst/>
          </a:prstGeom>
        </p:spPr>
        <p:txBody>
          <a:bodyPr vert="horz" lIns="95034" tIns="47517" rIns="95034" bIns="4751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627"/>
          </a:xfrm>
          <a:prstGeom prst="rect">
            <a:avLst/>
          </a:prstGeom>
        </p:spPr>
        <p:txBody>
          <a:bodyPr vert="horz" lIns="95034" tIns="47517" rIns="95034" bIns="47517" rtlCol="0"/>
          <a:lstStyle>
            <a:lvl1pPr algn="r">
              <a:defRPr sz="1200"/>
            </a:lvl1pPr>
          </a:lstStyle>
          <a:p>
            <a:fld id="{FF3187B8-9621-482E-BCA9-88E01E1E5FBF}" type="datetimeFigureOut">
              <a:rPr lang="en-US" smtClean="0"/>
              <a:pPr/>
              <a:t>3/28/16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5034" tIns="47517" rIns="95034" bIns="47517" rtlCol="0" anchor="ctr"/>
          <a:lstStyle/>
          <a:p>
            <a:endParaRPr lang="en-US" dirty="0"/>
          </a:p>
        </p:txBody>
      </p:sp>
      <p:sp>
        <p:nvSpPr>
          <p:cNvPr id="5" name="Notes Placeholder 4"/>
          <p:cNvSpPr>
            <a:spLocks noGrp="1"/>
          </p:cNvSpPr>
          <p:nvPr>
            <p:ph type="body" sz="quarter" idx="3"/>
          </p:nvPr>
        </p:nvSpPr>
        <p:spPr>
          <a:xfrm>
            <a:off x="731520" y="4560287"/>
            <a:ext cx="5852160" cy="4320783"/>
          </a:xfrm>
          <a:prstGeom prst="rect">
            <a:avLst/>
          </a:prstGeom>
        </p:spPr>
        <p:txBody>
          <a:bodyPr vert="horz" lIns="95034" tIns="47517" rIns="95034" bIns="475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8956"/>
            <a:ext cx="3169920" cy="480626"/>
          </a:xfrm>
          <a:prstGeom prst="rect">
            <a:avLst/>
          </a:prstGeom>
        </p:spPr>
        <p:txBody>
          <a:bodyPr vert="horz" lIns="95034" tIns="47517" rIns="95034" bIns="475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8956"/>
            <a:ext cx="3169920" cy="480626"/>
          </a:xfrm>
          <a:prstGeom prst="rect">
            <a:avLst/>
          </a:prstGeom>
        </p:spPr>
        <p:txBody>
          <a:bodyPr vert="horz" lIns="95034" tIns="47517" rIns="95034" bIns="47517" rtlCol="0" anchor="b"/>
          <a:lstStyle>
            <a:lvl1pPr algn="r">
              <a:defRPr sz="1200"/>
            </a:lvl1pPr>
          </a:lstStyle>
          <a:p>
            <a:fld id="{4C6C7587-F06F-42F1-B5D5-61C2089C57F2}" type="slidenum">
              <a:rPr lang="en-US" smtClean="0"/>
              <a:pPr/>
              <a:t>‹#›</a:t>
            </a:fld>
            <a:endParaRPr lang="en-US" dirty="0"/>
          </a:p>
        </p:txBody>
      </p:sp>
    </p:spTree>
    <p:extLst>
      <p:ext uri="{BB962C8B-B14F-4D97-AF65-F5344CB8AC3E}">
        <p14:creationId xmlns:p14="http://schemas.microsoft.com/office/powerpoint/2010/main" val="1170709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is the spring 2013 student performance analysis for the Grade 4 Mathematics Standards of Learning test.  Statewide results for the spring 2013 mathematics SOL tests have been analyzed to determine specific content that may have challenged students.  In order to support preparation of students for the Grade 4 Mathematics test, this PowerPoint presentation has been developed to provide examples of SOL content identified by this analysis.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While some of this content was first introduced in the 2009 mathematics SOL, other content is included in both the 2001 and 2009 mathematics SOL.  There are also many similarities between the content identified during this analysis and the content identified during the spring 2012 student performance analysis.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PowerPoint presentation contains concrete examples of the content for which student performance was weak or inconsistent.  These items are not SOL test questions and are not meant to mimic SOL test questions. Instead, they are intended to provide mathematics educators with further insight into the concepts that challenged students statewide.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It is important to note that the SOL and examples highlighted in this presentation should not be the sole focus of instruction, nor should these suggestions replace the data that teachers or school divisions have collected on student performance.  Rather, this information provides supplemental instructional information based on student performance across the Commonwealth of Virginia.</a:t>
            </a:r>
          </a:p>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1</a:t>
            </a:fld>
            <a:endParaRPr lang="en-US" dirty="0"/>
          </a:p>
        </p:txBody>
      </p:sp>
    </p:spTree>
    <p:extLst>
      <p:ext uri="{BB962C8B-B14F-4D97-AF65-F5344CB8AC3E}">
        <p14:creationId xmlns:p14="http://schemas.microsoft.com/office/powerpoint/2010/main" val="1654166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SOL 4.3</a:t>
            </a:r>
            <a:r>
              <a:rPr lang="en-US" i="1" baseline="0" dirty="0" smtClean="0"/>
              <a:t>a</a:t>
            </a:r>
            <a:r>
              <a:rPr lang="en-US" baseline="0" dirty="0" smtClean="0"/>
              <a:t>, students would benefit from additional practice writing decimals expressed through thousandths. In particular, students need experiences with open response questions that require them to write the number in standard form that corresponds to the number given in word form, as in the examples provided. Additionally, statewide performance data indicate that</a:t>
            </a:r>
            <a:r>
              <a:rPr lang="en-US" i="0" baseline="0" dirty="0" smtClean="0"/>
              <a:t> students found writing numbers in which one or more place value positions had a zero to be challenging.</a:t>
            </a:r>
          </a:p>
          <a:p>
            <a:endParaRPr lang="en-US" baseline="0" dirty="0" smtClean="0"/>
          </a:p>
          <a:p>
            <a:r>
              <a:rPr lang="en-US" baseline="0" dirty="0" smtClean="0"/>
              <a:t>The answer to the examples are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10</a:t>
            </a:fld>
            <a:endParaRPr lang="en-US" dirty="0"/>
          </a:p>
        </p:txBody>
      </p:sp>
    </p:spTree>
    <p:extLst>
      <p:ext uri="{BB962C8B-B14F-4D97-AF65-F5344CB8AC3E}">
        <p14:creationId xmlns:p14="http://schemas.microsoft.com/office/powerpoint/2010/main" val="603275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t>SOL 4.3b requires students to round decimals to the nearest whole number, tenth, and hundredth.  This</a:t>
            </a:r>
            <a:r>
              <a:rPr lang="en-US" baseline="0" dirty="0" smtClean="0"/>
              <a:t> continues to be an area in which students would benefit from additional practice.  Students perform better on questions in which they round a number to a given place value, but they have more difficulty when determining which numbers, when rounded, would result in a given number, as shown in example one. </a:t>
            </a:r>
          </a:p>
          <a:p>
            <a:endParaRPr lang="en-US" baseline="0" dirty="0" smtClean="0"/>
          </a:p>
          <a:p>
            <a:r>
              <a:rPr lang="en-US" baseline="0" dirty="0" smtClean="0"/>
              <a:t>The answers to the first example are shown on the screen.</a:t>
            </a:r>
          </a:p>
          <a:p>
            <a:endParaRPr lang="en-US" baseline="0" dirty="0" smtClean="0"/>
          </a:p>
          <a:p>
            <a:r>
              <a:rPr lang="en-US" baseline="0" dirty="0" smtClean="0"/>
              <a:t>Questions like example two are also more challenging to students.  This example requires students to apply the skill of rounding to more than one place value. </a:t>
            </a:r>
          </a:p>
          <a:p>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answers to example two are shown on the screen.</a:t>
            </a:r>
          </a:p>
          <a:p>
            <a:endParaRPr lang="en-US" baseline="0" dirty="0" smtClean="0"/>
          </a:p>
          <a:p>
            <a:r>
              <a:rPr lang="en-US" baseline="0" dirty="0" smtClean="0"/>
              <a:t>Look at the answer in the second row, second column.  When rounding 1,498.954 to the nearest tenth, students must change not only the digit in the tenths place but also the digit in the ones place in order to round the number correctly.  </a:t>
            </a:r>
            <a:r>
              <a:rPr lang="en-US" i="0" baseline="0" dirty="0" smtClean="0"/>
              <a:t>It is also important to recognize that some students may answer 1,499 rather than 1,499.0 . While both of  these numbers are equivalent, it is impossible to know from the answer 1,499, without discussion, whether the student rounded to the nearest ones place, rather than the tenths place, or rounded to the nearest tenths place and answered an equivalent. For this reason, 1,499.0 is shown on the screen, as this definitely indicates that the number 1,498.954 was rounded to the tenths place.  </a:t>
            </a:r>
          </a:p>
          <a:p>
            <a:endParaRPr lang="en-US" baseline="0" dirty="0" smtClean="0"/>
          </a:p>
        </p:txBody>
      </p:sp>
      <p:sp>
        <p:nvSpPr>
          <p:cNvPr id="4" name="Slide Number Placeholder 3"/>
          <p:cNvSpPr>
            <a:spLocks noGrp="1"/>
          </p:cNvSpPr>
          <p:nvPr>
            <p:ph type="sldNum" sz="quarter" idx="10"/>
          </p:nvPr>
        </p:nvSpPr>
        <p:spPr/>
        <p:txBody>
          <a:bodyPr/>
          <a:lstStyle/>
          <a:p>
            <a:fld id="{4C6C7587-F06F-42F1-B5D5-61C2089C57F2}" type="slidenum">
              <a:rPr lang="en-US" smtClean="0"/>
              <a:pPr/>
              <a:t>11</a:t>
            </a:fld>
            <a:endParaRPr lang="en-US" dirty="0"/>
          </a:p>
        </p:txBody>
      </p:sp>
    </p:spTree>
    <p:extLst>
      <p:ext uri="{BB962C8B-B14F-4D97-AF65-F5344CB8AC3E}">
        <p14:creationId xmlns:p14="http://schemas.microsoft.com/office/powerpoint/2010/main" val="1382848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 4.3d students</a:t>
            </a:r>
            <a:r>
              <a:rPr lang="en-US" baseline="0" dirty="0" smtClean="0"/>
              <a:t> need additional practice identifying equivalent fractions and decimals when presented with a model.  </a:t>
            </a:r>
            <a:r>
              <a:rPr lang="en-US" dirty="0" smtClean="0"/>
              <a:t>Experience</a:t>
            </a:r>
            <a:r>
              <a:rPr lang="en-US" baseline="0" dirty="0" smtClean="0"/>
              <a:t> with decimal models that have been shaded in a variety of ways is important.</a:t>
            </a:r>
          </a:p>
          <a:p>
            <a:endParaRPr lang="en-US" i="0" baseline="0" dirty="0" smtClean="0"/>
          </a:p>
          <a:p>
            <a:r>
              <a:rPr lang="en-US" i="0" baseline="0" dirty="0" smtClean="0"/>
              <a:t>The answers are shown on the screen.</a:t>
            </a:r>
          </a:p>
          <a:p>
            <a:endParaRPr lang="en-US" i="0" baseline="0" dirty="0" smtClean="0"/>
          </a:p>
          <a:p>
            <a:r>
              <a:rPr lang="en-US" i="0" baseline="0" dirty="0" smtClean="0"/>
              <a:t>As a follow-up, teachers could ask students to name another fraction that represents Model 1.</a:t>
            </a:r>
          </a:p>
          <a:p>
            <a:endParaRPr lang="en-US" dirty="0" smtClean="0"/>
          </a:p>
        </p:txBody>
      </p:sp>
      <p:sp>
        <p:nvSpPr>
          <p:cNvPr id="4" name="Slide Number Placeholder 3"/>
          <p:cNvSpPr>
            <a:spLocks noGrp="1"/>
          </p:cNvSpPr>
          <p:nvPr>
            <p:ph type="sldNum" sz="quarter" idx="10"/>
          </p:nvPr>
        </p:nvSpPr>
        <p:spPr/>
        <p:txBody>
          <a:bodyPr/>
          <a:lstStyle/>
          <a:p>
            <a:fld id="{4C6C7587-F06F-42F1-B5D5-61C2089C57F2}" type="slidenum">
              <a:rPr lang="en-US" smtClean="0"/>
              <a:pPr/>
              <a:t>12</a:t>
            </a:fld>
            <a:endParaRPr lang="en-US" dirty="0"/>
          </a:p>
        </p:txBody>
      </p:sp>
    </p:spTree>
    <p:extLst>
      <p:ext uri="{BB962C8B-B14F-4D97-AF65-F5344CB8AC3E}">
        <p14:creationId xmlns:p14="http://schemas.microsoft.com/office/powerpoint/2010/main" val="793293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13</a:t>
            </a:fld>
            <a:endParaRPr lang="en-US"/>
          </a:p>
        </p:txBody>
      </p:sp>
    </p:spTree>
    <p:extLst>
      <p:ext uri="{BB962C8B-B14F-4D97-AF65-F5344CB8AC3E}">
        <p14:creationId xmlns:p14="http://schemas.microsoft.com/office/powerpoint/2010/main" val="1554057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14</a:t>
            </a:fld>
            <a:endParaRPr lang="en-US"/>
          </a:p>
        </p:txBody>
      </p:sp>
    </p:spTree>
    <p:extLst>
      <p:ext uri="{BB962C8B-B14F-4D97-AF65-F5344CB8AC3E}">
        <p14:creationId xmlns:p14="http://schemas.microsoft.com/office/powerpoint/2010/main" val="1267511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a:t>
            </a:r>
            <a:r>
              <a:rPr lang="en-US" baseline="0" dirty="0" smtClean="0"/>
              <a:t> 4.4a includes estimation of products of whole numbers.  In particular, s</a:t>
            </a:r>
            <a:r>
              <a:rPr lang="en-US" dirty="0" smtClean="0"/>
              <a:t>tudents </a:t>
            </a:r>
            <a:r>
              <a:rPr kumimoji="0" lang="en-US" sz="1200" b="0" i="0" u="none" strike="noStrike" kern="1200" cap="none" spc="0" normalizeH="0" baseline="0" noProof="0" dirty="0" smtClean="0">
                <a:ln>
                  <a:noFill/>
                </a:ln>
                <a:solidFill>
                  <a:srgbClr val="0070C0"/>
                </a:solidFill>
                <a:effectLst/>
                <a:uLnTx/>
                <a:uFillTx/>
                <a:latin typeface="+mn-lt"/>
                <a:ea typeface="+mn-ea"/>
                <a:cs typeface="+mn-cs"/>
              </a:rPr>
              <a:t>need additional practice with problems </a:t>
            </a:r>
            <a:r>
              <a:rPr kumimoji="0" lang="en-US" sz="1200" b="0" i="0" u="none" strike="noStrike" kern="1200" cap="none" spc="0" normalizeH="0" noProof="0" dirty="0" smtClean="0">
                <a:ln>
                  <a:noFill/>
                </a:ln>
                <a:solidFill>
                  <a:srgbClr val="0070C0"/>
                </a:solidFill>
                <a:effectLst/>
                <a:uLnTx/>
                <a:uFillTx/>
                <a:latin typeface="+mn-lt"/>
                <a:ea typeface="+mn-ea"/>
                <a:cs typeface="+mn-cs"/>
              </a:rPr>
              <a:t>presented in context for which an estimated product is the solution</a:t>
            </a:r>
            <a:r>
              <a:rPr lang="en-US" baseline="0" dirty="0" smtClean="0"/>
              <a:t>, as in the examples provided.</a:t>
            </a:r>
          </a:p>
          <a:p>
            <a:endParaRPr lang="en-US" baseline="0" dirty="0" smtClean="0"/>
          </a:p>
          <a:p>
            <a:r>
              <a:rPr lang="en-US" baseline="0" dirty="0" smtClean="0"/>
              <a:t>The answers to these problems are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15</a:t>
            </a:fld>
            <a:endParaRPr lang="en-US" dirty="0"/>
          </a:p>
        </p:txBody>
      </p:sp>
    </p:spTree>
    <p:extLst>
      <p:ext uri="{BB962C8B-B14F-4D97-AF65-F5344CB8AC3E}">
        <p14:creationId xmlns:p14="http://schemas.microsoft.com/office/powerpoint/2010/main" val="1421405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SOL 4.4</a:t>
            </a:r>
            <a:r>
              <a:rPr lang="en-US" i="1" baseline="0" dirty="0" smtClean="0"/>
              <a:t>a</a:t>
            </a:r>
            <a:r>
              <a:rPr lang="en-US" baseline="0" dirty="0" smtClean="0"/>
              <a:t>, students would benefit from additional practice estimating the product of two whole numbers. The answer to this example and the most common error are shown on the screen.</a:t>
            </a:r>
          </a:p>
        </p:txBody>
      </p:sp>
      <p:sp>
        <p:nvSpPr>
          <p:cNvPr id="4" name="Slide Number Placeholder 3"/>
          <p:cNvSpPr>
            <a:spLocks noGrp="1"/>
          </p:cNvSpPr>
          <p:nvPr>
            <p:ph type="sldNum" sz="quarter" idx="10"/>
          </p:nvPr>
        </p:nvSpPr>
        <p:spPr/>
        <p:txBody>
          <a:bodyPr/>
          <a:lstStyle/>
          <a:p>
            <a:fld id="{4C6C7587-F06F-42F1-B5D5-61C2089C57F2}" type="slidenum">
              <a:rPr lang="en-US" smtClean="0"/>
              <a:pPr/>
              <a:t>16</a:t>
            </a:fld>
            <a:endParaRPr lang="en-US" dirty="0"/>
          </a:p>
        </p:txBody>
      </p:sp>
    </p:spTree>
    <p:extLst>
      <p:ext uri="{BB962C8B-B14F-4D97-AF65-F5344CB8AC3E}">
        <p14:creationId xmlns:p14="http://schemas.microsoft.com/office/powerpoint/2010/main" val="369473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4.4</a:t>
            </a:r>
            <a:r>
              <a:rPr lang="en-US" i="1" dirty="0" smtClean="0"/>
              <a:t>c</a:t>
            </a:r>
            <a:r>
              <a:rPr lang="en-US" dirty="0" smtClean="0"/>
              <a:t>, students need additional practice dividing</a:t>
            </a:r>
            <a:r>
              <a:rPr lang="en-US" baseline="0" dirty="0" smtClean="0"/>
              <a:t> whole numbers, particularly when the quotient includes a remainder. Students would benefit from experiences with both multiple-choice, as in example number 1, and free response formats, as in example number 2. </a:t>
            </a:r>
            <a:r>
              <a:rPr lang="en-US" i="0" baseline="0" dirty="0" smtClean="0"/>
              <a:t>Additionally, teachers are encouraged to provide opportunities that require students to estimate before solving the division problem and then consider if the quotient they have found after solving the division problem is reasonable. </a:t>
            </a:r>
            <a:r>
              <a:rPr lang="en-US" baseline="0" dirty="0" smtClean="0"/>
              <a:t>The answers to these examples are shown on the screen.</a:t>
            </a:r>
          </a:p>
          <a:p>
            <a:endParaRPr lang="en-US" baseline="0" dirty="0" smtClean="0"/>
          </a:p>
          <a:p>
            <a:r>
              <a:rPr lang="en-US" baseline="0" dirty="0" smtClean="0"/>
              <a:t>The data show that students have more difficulty when there is a zero in the quotient, as in the first example. Students frequently omit the zero in the quotient (animation 2). </a:t>
            </a:r>
          </a:p>
          <a:p>
            <a:endParaRPr lang="en-US" baseline="0" dirty="0" smtClean="0"/>
          </a:p>
          <a:p>
            <a:r>
              <a:rPr lang="en-US" baseline="0" dirty="0" smtClean="0"/>
              <a:t>Students also have difficulty when there is a zero in the dividend, as in the second example. </a:t>
            </a:r>
          </a:p>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17</a:t>
            </a:fld>
            <a:endParaRPr lang="en-US" dirty="0"/>
          </a:p>
        </p:txBody>
      </p:sp>
    </p:spTree>
    <p:extLst>
      <p:ext uri="{BB962C8B-B14F-4D97-AF65-F5344CB8AC3E}">
        <p14:creationId xmlns:p14="http://schemas.microsoft.com/office/powerpoint/2010/main" val="14969090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For SOL 4.4d, students need additional practice solving</a:t>
            </a:r>
            <a:r>
              <a:rPr kumimoji="0" lang="en-US" sz="1200" b="0" i="0" u="none" strike="noStrike" kern="1200" cap="none" spc="0" normalizeH="0" baseline="0" noProof="0" dirty="0" smtClean="0">
                <a:ln>
                  <a:noFill/>
                </a:ln>
                <a:solidFill>
                  <a:srgbClr val="0070C0"/>
                </a:solidFill>
                <a:effectLst/>
                <a:uLnTx/>
                <a:uFillTx/>
                <a:latin typeface="+mn-lt"/>
                <a:ea typeface="+mn-ea"/>
                <a:cs typeface="+mn-cs"/>
              </a:rPr>
              <a:t> single-step and multistep addition, subtraction, and multiplication problems with whole numbers.</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a:t>
            </a:r>
            <a:r>
              <a:rPr lang="en-US" dirty="0" smtClean="0"/>
              <a:t>In particular,</a:t>
            </a:r>
            <a:r>
              <a:rPr lang="en-US" baseline="0" dirty="0" smtClean="0"/>
              <a:t> student performance was inconsistent when one or more of the steps involved multiplication. </a:t>
            </a:r>
          </a:p>
          <a:p>
            <a:endParaRPr lang="en-US" baseline="0" dirty="0" smtClean="0"/>
          </a:p>
          <a:p>
            <a:r>
              <a:rPr lang="en-US" baseline="0" dirty="0" smtClean="0"/>
              <a:t>The first example is a single-step multiplication problem, and the second is a multistep problem involving both addition and multiplication.  It should be noted that students could choose to use addition to find the correct answers to both problems, although using multiplication is more efficient.</a:t>
            </a:r>
          </a:p>
          <a:p>
            <a:endParaRPr lang="en-US" baseline="0" dirty="0" smtClean="0"/>
          </a:p>
          <a:p>
            <a:r>
              <a:rPr lang="en-US" baseline="0" dirty="0" smtClean="0"/>
              <a:t>One way to solve each problem and the correct answers for both problems are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18</a:t>
            </a:fld>
            <a:endParaRPr lang="en-US" dirty="0"/>
          </a:p>
        </p:txBody>
      </p:sp>
    </p:spTree>
    <p:extLst>
      <p:ext uri="{BB962C8B-B14F-4D97-AF65-F5344CB8AC3E}">
        <p14:creationId xmlns:p14="http://schemas.microsoft.com/office/powerpoint/2010/main" val="946451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4.4</a:t>
            </a:r>
            <a:r>
              <a:rPr lang="en-US" i="1" dirty="0" smtClean="0"/>
              <a:t>d</a:t>
            </a:r>
            <a:r>
              <a:rPr lang="en-US" dirty="0" smtClean="0"/>
              <a:t>, students need</a:t>
            </a:r>
            <a:r>
              <a:rPr lang="en-US" baseline="0" dirty="0" smtClean="0"/>
              <a:t> additional practice solving single-step and multistep problems. The first example provided is a single-step problem, and the second example</a:t>
            </a:r>
            <a:r>
              <a:rPr lang="en-US" i="1" baseline="0" dirty="0" smtClean="0">
                <a:solidFill>
                  <a:srgbClr val="FF0000"/>
                </a:solidFill>
              </a:rPr>
              <a:t> </a:t>
            </a:r>
            <a:r>
              <a:rPr lang="en-US" baseline="0" dirty="0" smtClean="0"/>
              <a:t>is a multistep problem. </a:t>
            </a:r>
            <a:r>
              <a:rPr lang="en-US" dirty="0" smtClean="0"/>
              <a:t>The answers to these examples are</a:t>
            </a:r>
            <a:r>
              <a:rPr lang="en-US" baseline="0" dirty="0" smtClean="0"/>
              <a:t> shown on the screen.</a:t>
            </a:r>
            <a:endParaRPr lang="en-US" dirty="0" smtClean="0"/>
          </a:p>
          <a:p>
            <a:endParaRPr lang="en-US" baseline="0" dirty="0" smtClean="0"/>
          </a:p>
          <a:p>
            <a:r>
              <a:rPr lang="en-US" i="0" strike="noStrike" baseline="0" dirty="0" smtClean="0"/>
              <a:t>In the first example, the most common student error involved adding the numbers (second animation). </a:t>
            </a:r>
            <a:r>
              <a:rPr lang="en-US" baseline="0" dirty="0" smtClean="0"/>
              <a:t>This may indicate that students are strictly relying on the word “together” as what is sometimes referred to as a “key word” and not </a:t>
            </a:r>
            <a:r>
              <a:rPr lang="en-US" i="0" baseline="0" dirty="0" smtClean="0"/>
              <a:t>making sense of the </a:t>
            </a:r>
            <a:r>
              <a:rPr lang="en-US" baseline="0" dirty="0" smtClean="0"/>
              <a:t>context of the problem. The mass of the can and the mass of the soup in the can have already been combined to arrive at the mass of 354 grams. Students must understand that the presence of a word, such as “together” in this example, provide</a:t>
            </a:r>
            <a:r>
              <a:rPr lang="en-US" i="0" baseline="0" dirty="0" smtClean="0"/>
              <a:t>s</a:t>
            </a:r>
            <a:r>
              <a:rPr lang="en-US" baseline="0" dirty="0" smtClean="0"/>
              <a:t> information about what has already been added but does not indicate that the student should add the given numbers together to solve the problem.</a:t>
            </a:r>
          </a:p>
          <a:p>
            <a:endParaRPr lang="en-US" baseline="0" dirty="0" smtClean="0"/>
          </a:p>
          <a:p>
            <a:r>
              <a:rPr lang="en-US" baseline="0" dirty="0" smtClean="0"/>
              <a:t>The second example provided is a multistep problem. The most common errors (third animation) show that, as with single-step problems, students do not appear to make sense of the context of the problem and may only be relying on the “key words” (“left in the box”) in the question. </a:t>
            </a:r>
            <a:r>
              <a:rPr lang="en-US" i="0" baseline="0" dirty="0" smtClean="0"/>
              <a:t>Students would benefit from additional opportunities to solve multistep word problems.</a:t>
            </a:r>
          </a:p>
          <a:p>
            <a:endParaRPr lang="en-US" dirty="0" smtClean="0"/>
          </a:p>
        </p:txBody>
      </p:sp>
      <p:sp>
        <p:nvSpPr>
          <p:cNvPr id="4" name="Slide Number Placeholder 3"/>
          <p:cNvSpPr>
            <a:spLocks noGrp="1"/>
          </p:cNvSpPr>
          <p:nvPr>
            <p:ph type="sldNum" sz="quarter" idx="10"/>
          </p:nvPr>
        </p:nvSpPr>
        <p:spPr/>
        <p:txBody>
          <a:bodyPr/>
          <a:lstStyle/>
          <a:p>
            <a:fld id="{4C6C7587-F06F-42F1-B5D5-61C2089C57F2}" type="slidenum">
              <a:rPr lang="en-US" smtClean="0"/>
              <a:pPr/>
              <a:t>19</a:t>
            </a:fld>
            <a:endParaRPr lang="en-US" dirty="0"/>
          </a:p>
        </p:txBody>
      </p:sp>
    </p:spTree>
    <p:extLst>
      <p:ext uri="{BB962C8B-B14F-4D97-AF65-F5344CB8AC3E}">
        <p14:creationId xmlns:p14="http://schemas.microsoft.com/office/powerpoint/2010/main" val="1970773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For SOL 4.2a, students need additional practice ordering fractions and mixed numbers.  Teachers are encouraged to provide experiences that promote the use of a variety of strategies when comparing and ordering fractions.  In the first example provided, using ½ as a benchmark is a helpful strategy.  Recognizing that 3/8 and 4/9 are both less than one-half, while 2/3 and 7/12 are both greater than one-half, enables the student to strategically order two sets of two fractions rather than one set of four fractions.  Opportunities that allow students to consider and apply a variety of methods for comparing and ordering fractions are encouraged.</a:t>
            </a:r>
          </a:p>
          <a:p>
            <a:endParaRPr lang="en-US" baseline="0" dirty="0" smtClean="0"/>
          </a:p>
          <a:p>
            <a:r>
              <a:rPr lang="en-US" baseline="0" dirty="0" smtClean="0"/>
              <a:t>The answers to these examples are provided on the screen.</a:t>
            </a:r>
          </a:p>
          <a:p>
            <a:endParaRPr lang="en-US" baseline="0" dirty="0" smtClean="0"/>
          </a:p>
          <a:p>
            <a:r>
              <a:rPr lang="en-US" baseline="0" dirty="0" smtClean="0"/>
              <a:t>To extend the second question, a teacher could ask students to </a:t>
            </a:r>
            <a:r>
              <a:rPr lang="en-US" i="0" baseline="0" dirty="0" smtClean="0"/>
              <a:t>write</a:t>
            </a:r>
            <a:r>
              <a:rPr lang="en-US" i="1" baseline="0" dirty="0" smtClean="0"/>
              <a:t> </a:t>
            </a:r>
            <a:r>
              <a:rPr lang="en-US" baseline="0" dirty="0" smtClean="0"/>
              <a:t>a number less than one that could be placed in the blank, or </a:t>
            </a:r>
            <a:r>
              <a:rPr lang="en-US" i="0" baseline="0" dirty="0" smtClean="0"/>
              <a:t>write</a:t>
            </a:r>
            <a:r>
              <a:rPr lang="en-US" baseline="0" dirty="0" smtClean="0"/>
              <a:t> a number greater than one that could be placed in the blank. </a:t>
            </a:r>
          </a:p>
        </p:txBody>
      </p:sp>
      <p:sp>
        <p:nvSpPr>
          <p:cNvPr id="4" name="Slide Number Placeholder 3"/>
          <p:cNvSpPr>
            <a:spLocks noGrp="1"/>
          </p:cNvSpPr>
          <p:nvPr>
            <p:ph type="sldNum" sz="quarter" idx="10"/>
          </p:nvPr>
        </p:nvSpPr>
        <p:spPr/>
        <p:txBody>
          <a:bodyPr/>
          <a:lstStyle/>
          <a:p>
            <a:fld id="{4C6C7587-F06F-42F1-B5D5-61C2089C57F2}" type="slidenum">
              <a:rPr lang="en-US" smtClean="0"/>
              <a:pPr/>
              <a:t>2</a:t>
            </a:fld>
            <a:endParaRPr lang="en-US" dirty="0"/>
          </a:p>
        </p:txBody>
      </p:sp>
    </p:spTree>
    <p:extLst>
      <p:ext uri="{BB962C8B-B14F-4D97-AF65-F5344CB8AC3E}">
        <p14:creationId xmlns:p14="http://schemas.microsoft.com/office/powerpoint/2010/main" val="8838719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next example for SOL 4.4</a:t>
            </a:r>
            <a:r>
              <a:rPr lang="en-US" i="1" baseline="0" dirty="0" smtClean="0"/>
              <a:t>d</a:t>
            </a:r>
            <a:r>
              <a:rPr lang="en-US" baseline="0" dirty="0" smtClean="0"/>
              <a:t> is another multistep problem. In this example, students must use the information provided in the table along with the context of the problem to find the solution. </a:t>
            </a:r>
            <a:r>
              <a:rPr lang="en-US" dirty="0" smtClean="0"/>
              <a:t>The answer</a:t>
            </a:r>
            <a:r>
              <a:rPr lang="en-US" baseline="0" dirty="0" smtClean="0"/>
              <a:t> to this example is shown on the screen.</a:t>
            </a:r>
          </a:p>
          <a:p>
            <a:endParaRPr lang="en-US" baseline="0" dirty="0" smtClean="0"/>
          </a:p>
          <a:p>
            <a:r>
              <a:rPr lang="en-US" baseline="0" dirty="0" smtClean="0"/>
              <a:t>The most common error again is also provided (animation 2). Similar to the problems provided on the previous slide, this error may indicate that students are reading the question, “What will be the total cost for these items?”, but not making sense of the entire context of the problem.</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20</a:t>
            </a:fld>
            <a:endParaRPr lang="en-US" dirty="0"/>
          </a:p>
        </p:txBody>
      </p:sp>
    </p:spTree>
    <p:extLst>
      <p:ext uri="{BB962C8B-B14F-4D97-AF65-F5344CB8AC3E}">
        <p14:creationId xmlns:p14="http://schemas.microsoft.com/office/powerpoint/2010/main" val="387726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21</a:t>
            </a:fld>
            <a:endParaRPr lang="en-US"/>
          </a:p>
        </p:txBody>
      </p:sp>
    </p:spTree>
    <p:extLst>
      <p:ext uri="{BB962C8B-B14F-4D97-AF65-F5344CB8AC3E}">
        <p14:creationId xmlns:p14="http://schemas.microsoft.com/office/powerpoint/2010/main" val="17473791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22</a:t>
            </a:fld>
            <a:endParaRPr lang="en-US"/>
          </a:p>
        </p:txBody>
      </p:sp>
    </p:spTree>
    <p:extLst>
      <p:ext uri="{BB962C8B-B14F-4D97-AF65-F5344CB8AC3E}">
        <p14:creationId xmlns:p14="http://schemas.microsoft.com/office/powerpoint/2010/main" val="14213501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SOL</a:t>
            </a:r>
            <a:r>
              <a:rPr lang="en-US" baseline="0" dirty="0" smtClean="0"/>
              <a:t> 4.5a, s</a:t>
            </a:r>
            <a:r>
              <a:rPr lang="en-US" sz="1200" b="0" dirty="0" smtClean="0">
                <a:solidFill>
                  <a:srgbClr val="0070C0"/>
                </a:solidFill>
              </a:rPr>
              <a:t>tudents</a:t>
            </a:r>
            <a:r>
              <a:rPr lang="en-US" sz="1200" b="0" baseline="0" dirty="0" smtClean="0">
                <a:solidFill>
                  <a:srgbClr val="0070C0"/>
                </a:solidFill>
              </a:rPr>
              <a:t> </a:t>
            </a:r>
            <a:r>
              <a:rPr kumimoji="0" lang="en-US" sz="1200" b="0" i="0" u="none" strike="noStrike" kern="1200" cap="none" spc="0" normalizeH="0" baseline="0" noProof="0" dirty="0" smtClean="0">
                <a:ln>
                  <a:noFill/>
                </a:ln>
                <a:solidFill>
                  <a:srgbClr val="0070C0"/>
                </a:solidFill>
                <a:effectLst/>
                <a:uLnTx/>
                <a:uFillTx/>
                <a:latin typeface="+mn-lt"/>
                <a:ea typeface="+mn-ea"/>
                <a:cs typeface="+mn-cs"/>
              </a:rPr>
              <a:t>need additional practice determining the least common multiple and the greatest common factor</a:t>
            </a:r>
            <a:r>
              <a:rPr kumimoji="0" lang="en-US" sz="1200" b="0" i="0" u="none" strike="noStrike" kern="1200" cap="none" spc="0" normalizeH="0" noProof="0" dirty="0" smtClean="0">
                <a:ln>
                  <a:noFill/>
                </a:ln>
                <a:solidFill>
                  <a:srgbClr val="0070C0"/>
                </a:solidFill>
                <a:effectLst/>
                <a:uLnTx/>
                <a:uFillTx/>
                <a:latin typeface="+mn-lt"/>
                <a:ea typeface="+mn-ea"/>
                <a:cs typeface="+mn-cs"/>
              </a:rPr>
              <a:t> for a given set of numbers,</a:t>
            </a:r>
            <a:r>
              <a:rPr kumimoji="0" lang="en-US" sz="1200" b="0" i="0" u="none" strike="noStrike" kern="1200" cap="none" spc="0" normalizeH="0" baseline="0" noProof="0" dirty="0" smtClean="0">
                <a:ln>
                  <a:noFill/>
                </a:ln>
                <a:solidFill>
                  <a:srgbClr val="0070C0"/>
                </a:solidFill>
                <a:effectLst/>
                <a:uLnTx/>
                <a:uFillTx/>
                <a:latin typeface="+mn-lt"/>
                <a:ea typeface="+mn-ea"/>
                <a:cs typeface="+mn-cs"/>
              </a:rPr>
              <a:t> as in the examples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0070C0"/>
                </a:solidFill>
              </a:rPr>
              <a:t>The answers to these examples are shown on the screen.</a:t>
            </a:r>
            <a:endParaRPr lang="en-US" b="0"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23</a:t>
            </a:fld>
            <a:endParaRPr lang="en-US" dirty="0"/>
          </a:p>
        </p:txBody>
      </p:sp>
    </p:spTree>
    <p:extLst>
      <p:ext uri="{BB962C8B-B14F-4D97-AF65-F5344CB8AC3E}">
        <p14:creationId xmlns:p14="http://schemas.microsoft.com/office/powerpoint/2010/main" val="15677806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smtClean="0"/>
              <a:t>SOL 4.5c includes</a:t>
            </a:r>
            <a:r>
              <a:rPr lang="en-US" sz="2400" baseline="0" dirty="0" smtClean="0"/>
              <a:t> adding and subtracting decimals.  Students performed better on items involving addition than on items involving subtraction.  </a:t>
            </a:r>
            <a:r>
              <a:rPr lang="en-US" sz="2400" dirty="0" smtClean="0"/>
              <a:t>In particular, </a:t>
            </a:r>
            <a:r>
              <a:rPr lang="en-US" sz="2400" baseline="0" dirty="0" smtClean="0"/>
              <a:t>performance indicates that students would benefit from additional practice finding the difference when given decimals represented by models, as in the example provided.</a:t>
            </a:r>
          </a:p>
          <a:p>
            <a:endParaRPr lang="en-US" sz="2400" baseline="0" dirty="0" smtClean="0"/>
          </a:p>
          <a:p>
            <a:r>
              <a:rPr lang="en-US" sz="2400" baseline="0" dirty="0" smtClean="0"/>
              <a:t>The answer is shown on the screen.</a:t>
            </a:r>
            <a:endParaRPr lang="en-US" sz="2400"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24</a:t>
            </a:fld>
            <a:endParaRPr lang="en-US" dirty="0"/>
          </a:p>
        </p:txBody>
      </p:sp>
    </p:spTree>
    <p:extLst>
      <p:ext uri="{BB962C8B-B14F-4D97-AF65-F5344CB8AC3E}">
        <p14:creationId xmlns:p14="http://schemas.microsoft.com/office/powerpoint/2010/main" val="64329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4.5</a:t>
            </a:r>
            <a:r>
              <a:rPr lang="en-US" i="1" dirty="0" smtClean="0"/>
              <a:t>c</a:t>
            </a:r>
            <a:r>
              <a:rPr lang="en-US" dirty="0" smtClean="0"/>
              <a:t>, students </a:t>
            </a:r>
            <a:r>
              <a:rPr lang="en-US" i="0" dirty="0" smtClean="0"/>
              <a:t>would benefit</a:t>
            </a:r>
            <a:r>
              <a:rPr lang="en-US" i="0" baseline="0" dirty="0" smtClean="0"/>
              <a:t> from </a:t>
            </a:r>
            <a:r>
              <a:rPr lang="en-US" dirty="0" smtClean="0"/>
              <a:t>additional </a:t>
            </a:r>
            <a:r>
              <a:rPr lang="en-US" i="0" baseline="0" dirty="0" smtClean="0"/>
              <a:t>experiences</a:t>
            </a:r>
            <a:r>
              <a:rPr lang="en-US" i="1" baseline="0" dirty="0" smtClean="0"/>
              <a:t> </a:t>
            </a:r>
            <a:r>
              <a:rPr lang="en-US" baseline="0" dirty="0" smtClean="0"/>
              <a:t>subtracting decimals </a:t>
            </a:r>
            <a:r>
              <a:rPr lang="en-US" i="0" baseline="0" dirty="0" smtClean="0"/>
              <a:t>using pictorial representations.</a:t>
            </a:r>
            <a:r>
              <a:rPr lang="en-US" baseline="0" dirty="0" smtClean="0"/>
              <a:t> </a:t>
            </a:r>
            <a:r>
              <a:rPr lang="en-US" strike="noStrike" baseline="0" dirty="0" smtClean="0"/>
              <a:t>An understanding of the vocabulary associated with the operations of addition and subtraction is important as well.  </a:t>
            </a:r>
            <a:r>
              <a:rPr lang="en-US" dirty="0" smtClean="0"/>
              <a:t>The answer</a:t>
            </a:r>
            <a:r>
              <a:rPr lang="en-US" baseline="0" dirty="0" smtClean="0"/>
              <a:t> to this example is shown on the screen. </a:t>
            </a:r>
          </a:p>
          <a:p>
            <a:endParaRPr lang="en-US" baseline="0" dirty="0" smtClean="0"/>
          </a:p>
          <a:p>
            <a:r>
              <a:rPr lang="en-US" baseline="0" dirty="0" smtClean="0"/>
              <a:t>The most common error students make is finding the sum of the decimals instead of the difference (animation 2). </a:t>
            </a:r>
            <a:endParaRPr lang="en-US" i="1"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25</a:t>
            </a:fld>
            <a:endParaRPr lang="en-US" dirty="0"/>
          </a:p>
        </p:txBody>
      </p:sp>
    </p:spTree>
    <p:extLst>
      <p:ext uri="{BB962C8B-B14F-4D97-AF65-F5344CB8AC3E}">
        <p14:creationId xmlns:p14="http://schemas.microsoft.com/office/powerpoint/2010/main" val="2248160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a:t>
            </a:r>
            <a:r>
              <a:rPr lang="en-US" baseline="0" dirty="0" smtClean="0"/>
              <a:t> 4.5d </a:t>
            </a:r>
            <a:r>
              <a:rPr lang="en-US" b="0" baseline="0" dirty="0" smtClean="0"/>
              <a:t>reads:  The student will </a:t>
            </a:r>
            <a:r>
              <a:rPr lang="en-US" sz="1200" b="0" dirty="0" smtClean="0"/>
              <a:t>solve single-step and </a:t>
            </a:r>
            <a:r>
              <a:rPr lang="en-US" sz="1200" b="0" dirty="0" smtClean="0">
                <a:solidFill>
                  <a:srgbClr val="0070C0"/>
                </a:solidFill>
              </a:rPr>
              <a:t>multistep practical problems involving addition and subtraction with fractions</a:t>
            </a:r>
            <a:r>
              <a:rPr lang="en-US" sz="1200" b="0" dirty="0" smtClean="0"/>
              <a:t> and with decimals. Students</a:t>
            </a:r>
            <a:r>
              <a:rPr lang="en-US" sz="1200" b="0" baseline="0" dirty="0" smtClean="0"/>
              <a:t> would benefit from additional practice solving multistep practical problems that require the addition and/or subtraction of fractions.</a:t>
            </a:r>
          </a:p>
          <a:p>
            <a:endParaRPr lang="en-US" sz="1200" b="0" baseline="0" dirty="0" smtClean="0"/>
          </a:p>
          <a:p>
            <a:r>
              <a:rPr lang="en-US" sz="1200" b="0" baseline="0" dirty="0" smtClean="0"/>
              <a:t>One method for solving the example provided is shown on the screen.</a:t>
            </a:r>
            <a:endParaRPr lang="en-US" b="0"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26</a:t>
            </a:fld>
            <a:endParaRPr lang="en-US" dirty="0"/>
          </a:p>
        </p:txBody>
      </p:sp>
    </p:spTree>
    <p:extLst>
      <p:ext uri="{BB962C8B-B14F-4D97-AF65-F5344CB8AC3E}">
        <p14:creationId xmlns:p14="http://schemas.microsoft.com/office/powerpoint/2010/main" val="842953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4.5</a:t>
            </a:r>
            <a:r>
              <a:rPr lang="en-US" i="1" dirty="0" smtClean="0"/>
              <a:t>d</a:t>
            </a:r>
            <a:r>
              <a:rPr lang="en-US" dirty="0" smtClean="0"/>
              <a:t>, students</a:t>
            </a:r>
            <a:r>
              <a:rPr lang="en-US" baseline="0" dirty="0" smtClean="0"/>
              <a:t> need additional practice solving problems involving fractions or mixed numbers with unlike denominators. </a:t>
            </a:r>
          </a:p>
          <a:p>
            <a:endParaRPr lang="en-US" baseline="0" dirty="0" smtClean="0"/>
          </a:p>
          <a:p>
            <a:r>
              <a:rPr lang="en-US" baseline="0" dirty="0" smtClean="0"/>
              <a:t>In this example, students need to determine the combined height of the two levels by finding the difference between the total height of the doll house and the height of the roof. </a:t>
            </a:r>
            <a:r>
              <a:rPr lang="en-US" dirty="0" smtClean="0"/>
              <a:t>The answer</a:t>
            </a:r>
            <a:r>
              <a:rPr lang="en-US" baseline="0" dirty="0" smtClean="0"/>
              <a:t> to this example is shown on the screen.</a:t>
            </a:r>
          </a:p>
          <a:p>
            <a:pPr algn="l"/>
            <a:endParaRPr lang="en-US" baseline="0" dirty="0" smtClean="0"/>
          </a:p>
          <a:p>
            <a:pPr algn="l"/>
            <a:r>
              <a:rPr lang="en-US" baseline="0" dirty="0" smtClean="0"/>
              <a:t>Option B reflects the most common student error (second animation), resulting from both incorrect computation with the fractions given and a misunderstanding of the problem itself. To arrive at three and four-fifths, students add the numerators for the fractions given, 5+3, for a total of 8; then students combine the denominators given, 4+6, for a total of 10, resulting in the incorrect sum of 8/10. Students then combine this fraction with the whole number 3 from the problem, and arrive at 3 8/10, which then simplifies to 3 4/5.</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27</a:t>
            </a:fld>
            <a:endParaRPr lang="en-US" dirty="0"/>
          </a:p>
        </p:txBody>
      </p:sp>
    </p:spTree>
    <p:extLst>
      <p:ext uri="{BB962C8B-B14F-4D97-AF65-F5344CB8AC3E}">
        <p14:creationId xmlns:p14="http://schemas.microsoft.com/office/powerpoint/2010/main" val="18104126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example provided on this slide is a multistep problem. The answer to this problem is shown on the screen.</a:t>
            </a:r>
          </a:p>
          <a:p>
            <a:endParaRPr lang="en-US" baseline="0" dirty="0" smtClean="0"/>
          </a:p>
          <a:p>
            <a:r>
              <a:rPr lang="en-US" baseline="0" dirty="0" smtClean="0"/>
              <a:t>The most common error students make is to find the sum of the fractions given (animation 2) but not complete the next step, which is to find the difference between one and that sum.</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28</a:t>
            </a:fld>
            <a:endParaRPr lang="en-US" dirty="0"/>
          </a:p>
        </p:txBody>
      </p:sp>
    </p:spTree>
    <p:extLst>
      <p:ext uri="{BB962C8B-B14F-4D97-AF65-F5344CB8AC3E}">
        <p14:creationId xmlns:p14="http://schemas.microsoft.com/office/powerpoint/2010/main" val="19292603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29</a:t>
            </a:fld>
            <a:endParaRPr lang="en-US"/>
          </a:p>
        </p:txBody>
      </p:sp>
    </p:spTree>
    <p:extLst>
      <p:ext uri="{BB962C8B-B14F-4D97-AF65-F5344CB8AC3E}">
        <p14:creationId xmlns:p14="http://schemas.microsoft.com/office/powerpoint/2010/main" val="350487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SOL 4.2</a:t>
            </a:r>
            <a:r>
              <a:rPr lang="en-US" i="1" dirty="0" smtClean="0"/>
              <a:t>a</a:t>
            </a:r>
            <a:r>
              <a:rPr lang="en-US" dirty="0" smtClean="0"/>
              <a:t>, students need additional practice ordering a set of fractions or mixed numbers from least to greatest or from greatest to least.  The answer to this example</a:t>
            </a:r>
            <a:r>
              <a:rPr lang="en-US" baseline="0" dirty="0" smtClean="0"/>
              <a:t> is shown on the screen.</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most common error</a:t>
            </a:r>
            <a:r>
              <a:rPr lang="en-US" baseline="0" dirty="0" smtClean="0"/>
              <a:t> students make when responding to questions like the ones shown here is selecting the list that is ordered from greatest to least instead of from least to greatest, and vice versa. Students making this type of error would select option A (second animation).  This type of error may result from a lack of understanding about the meaning of the denominator, particularly when the list of fractions has common numerators, as in this example; or, this type of error may indicate that students are not paying attention to the desired order given in the question.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Students would benefit from additional opportunities to compare and order fractions with like numerators by comparing the size of the parts. </a:t>
            </a:r>
            <a:endParaRPr lang="en-US" dirty="0" smtClean="0"/>
          </a:p>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3</a:t>
            </a:fld>
            <a:endParaRPr lang="en-US" dirty="0"/>
          </a:p>
        </p:txBody>
      </p:sp>
    </p:spTree>
    <p:extLst>
      <p:ext uri="{BB962C8B-B14F-4D97-AF65-F5344CB8AC3E}">
        <p14:creationId xmlns:p14="http://schemas.microsoft.com/office/powerpoint/2010/main" val="17720872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4.6</a:t>
            </a:r>
            <a:r>
              <a:rPr lang="en-US" i="1" dirty="0" smtClean="0"/>
              <a:t>b</a:t>
            </a:r>
            <a:r>
              <a:rPr lang="en-US" dirty="0" smtClean="0"/>
              <a:t>, students would</a:t>
            </a:r>
            <a:r>
              <a:rPr lang="en-US" baseline="0" dirty="0" smtClean="0"/>
              <a:t> benefit from additional practice identifying equivalent weights within the U.S. Customary system. Students need to be proficient moving from a larger unit of measure to a smaller unit, as in example one, and from a smaller unit of measure to a larger unit, as in example two.</a:t>
            </a:r>
          </a:p>
          <a:p>
            <a:endParaRPr lang="en-US" baseline="0" dirty="0" smtClean="0"/>
          </a:p>
          <a:p>
            <a:r>
              <a:rPr lang="en-US" baseline="0" dirty="0" smtClean="0"/>
              <a:t>The answers to these examples are shown on the screen (first animation), as well as the most common error for questions similar to the first example (second animation). When making this error, students appear to be confusing the relationship between tons and pounds with the relationship that exists between kilograms and grams.</a:t>
            </a:r>
          </a:p>
        </p:txBody>
      </p:sp>
      <p:sp>
        <p:nvSpPr>
          <p:cNvPr id="4" name="Slide Number Placeholder 3"/>
          <p:cNvSpPr>
            <a:spLocks noGrp="1"/>
          </p:cNvSpPr>
          <p:nvPr>
            <p:ph type="sldNum" sz="quarter" idx="10"/>
          </p:nvPr>
        </p:nvSpPr>
        <p:spPr/>
        <p:txBody>
          <a:bodyPr/>
          <a:lstStyle/>
          <a:p>
            <a:fld id="{4C6C7587-F06F-42F1-B5D5-61C2089C57F2}" type="slidenum">
              <a:rPr lang="en-US" smtClean="0"/>
              <a:pPr/>
              <a:t>30</a:t>
            </a:fld>
            <a:endParaRPr lang="en-US" dirty="0"/>
          </a:p>
        </p:txBody>
      </p:sp>
    </p:spTree>
    <p:extLst>
      <p:ext uri="{BB962C8B-B14F-4D97-AF65-F5344CB8AC3E}">
        <p14:creationId xmlns:p14="http://schemas.microsoft.com/office/powerpoint/2010/main" val="9760178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 4.6a requires students to estimate and measure weight/mass and describe the estimate using the appropriate U.S. Customary or metric units.</a:t>
            </a:r>
            <a:r>
              <a:rPr lang="en-US" baseline="0" dirty="0" smtClean="0"/>
              <a:t>  </a:t>
            </a:r>
            <a:r>
              <a:rPr lang="en-US" dirty="0" smtClean="0"/>
              <a:t>Students need additional practice with estimation when metric units are involved.  Students had </a:t>
            </a:r>
            <a:r>
              <a:rPr lang="en-US" baseline="0" dirty="0" smtClean="0"/>
              <a:t>difficulty with estimation items involving mass rather than weight.</a:t>
            </a:r>
          </a:p>
          <a:p>
            <a:endParaRPr lang="en-US" baseline="0" dirty="0" smtClean="0"/>
          </a:p>
          <a:p>
            <a:r>
              <a:rPr lang="en-US" baseline="0" dirty="0" smtClean="0"/>
              <a:t>In the first example provided, students have to use their understanding of the mass of 1 kilogram to determine which of several items would have a mass closest to 1 kg.  The answer is shown.</a:t>
            </a:r>
          </a:p>
          <a:p>
            <a:endParaRPr lang="en-US" baseline="0" dirty="0" smtClean="0"/>
          </a:p>
          <a:p>
            <a:r>
              <a:rPr lang="en-US" baseline="0" dirty="0" smtClean="0"/>
              <a:t>In the second example, students apply knowledge of the metric units of mass and their estimation skills to sort several items according to the most appropriate metric unit to use when determining the mass of each item.  The answer is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31</a:t>
            </a:fld>
            <a:endParaRPr lang="en-US" dirty="0"/>
          </a:p>
        </p:txBody>
      </p:sp>
    </p:spTree>
    <p:extLst>
      <p:ext uri="{BB962C8B-B14F-4D97-AF65-F5344CB8AC3E}">
        <p14:creationId xmlns:p14="http://schemas.microsoft.com/office/powerpoint/2010/main" val="254986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4.6b,</a:t>
            </a:r>
            <a:r>
              <a:rPr lang="en-US" baseline="0" dirty="0" smtClean="0"/>
              <a:t> </a:t>
            </a:r>
            <a:r>
              <a:rPr lang="en-US" dirty="0" smtClean="0"/>
              <a:t>s</a:t>
            </a:r>
            <a:r>
              <a:rPr kumimoji="0" lang="en-US" sz="1200" b="0" i="0" u="none" strike="noStrike" kern="1200" cap="none" spc="0" normalizeH="0" baseline="0" noProof="0" dirty="0" err="1" smtClean="0">
                <a:ln>
                  <a:noFill/>
                </a:ln>
                <a:effectLst/>
                <a:uLnTx/>
                <a:uFillTx/>
                <a:latin typeface="+mn-lt"/>
                <a:ea typeface="+mn-ea"/>
                <a:cs typeface="+mn-cs"/>
              </a:rPr>
              <a:t>tudents</a:t>
            </a:r>
            <a:r>
              <a:rPr kumimoji="0" lang="en-US" sz="1200" b="0" i="0" u="none" strike="noStrike" kern="1200" cap="none" spc="0" normalizeH="0" baseline="0" noProof="0" dirty="0" smtClean="0">
                <a:ln>
                  <a:noFill/>
                </a:ln>
                <a:effectLst/>
                <a:uLnTx/>
                <a:uFillTx/>
                <a:latin typeface="+mn-lt"/>
                <a:ea typeface="+mn-ea"/>
                <a:cs typeface="+mn-cs"/>
              </a:rPr>
              <a:t> had particular difficulty determining equivalent measurements within the U.S. Customary system.  </a:t>
            </a:r>
            <a:r>
              <a:rPr lang="en-US" baseline="0" dirty="0" smtClean="0"/>
              <a:t>S</a:t>
            </a:r>
            <a:r>
              <a:rPr lang="en-US" dirty="0" smtClean="0"/>
              <a:t>tudents must be able to apply their knowledge of equivalent measurements within the U.S.</a:t>
            </a:r>
            <a:r>
              <a:rPr lang="en-US" baseline="0" dirty="0" smtClean="0"/>
              <a:t> Customary system, as shown in these examples.  Note that all students have access to a four-function calculator when responding to questions of this nature.</a:t>
            </a:r>
          </a:p>
          <a:p>
            <a:endParaRPr lang="en-US" baseline="0" dirty="0" smtClean="0"/>
          </a:p>
          <a:p>
            <a:r>
              <a:rPr lang="en-US" baseline="0" dirty="0" smtClean="0"/>
              <a:t>The answers to the questions, and to the extension question are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32</a:t>
            </a:fld>
            <a:endParaRPr lang="en-US" dirty="0"/>
          </a:p>
        </p:txBody>
      </p:sp>
    </p:spTree>
    <p:extLst>
      <p:ext uri="{BB962C8B-B14F-4D97-AF65-F5344CB8AC3E}">
        <p14:creationId xmlns:p14="http://schemas.microsoft.com/office/powerpoint/2010/main" val="12059429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4.7</a:t>
            </a:r>
            <a:r>
              <a:rPr lang="en-US" i="1" dirty="0" smtClean="0"/>
              <a:t>b</a:t>
            </a:r>
            <a:r>
              <a:rPr lang="en-US" dirty="0" smtClean="0"/>
              <a:t>, students</a:t>
            </a:r>
            <a:r>
              <a:rPr lang="en-US" baseline="0" dirty="0" smtClean="0"/>
              <a:t> need additional practice identifying equivalent metric measurements of length. Examples are provided on this slide and the next. The answers to the first example are shown on the screen.  </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33</a:t>
            </a:fld>
            <a:endParaRPr lang="en-US" dirty="0"/>
          </a:p>
        </p:txBody>
      </p:sp>
    </p:spTree>
    <p:extLst>
      <p:ext uri="{BB962C8B-B14F-4D97-AF65-F5344CB8AC3E}">
        <p14:creationId xmlns:p14="http://schemas.microsoft.com/office/powerpoint/2010/main" val="17745386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Students would benefit from additional practice identifying more than one equivalent metric measurement, as in this example. The answer to this example is shown on the screen.  </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34</a:t>
            </a:fld>
            <a:endParaRPr lang="en-US" dirty="0"/>
          </a:p>
        </p:txBody>
      </p:sp>
    </p:spTree>
    <p:extLst>
      <p:ext uri="{BB962C8B-B14F-4D97-AF65-F5344CB8AC3E}">
        <p14:creationId xmlns:p14="http://schemas.microsoft.com/office/powerpoint/2010/main" val="4796997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For SOL 4.9, students need additional practice determining elapsed time.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Teachers</a:t>
            </a:r>
            <a:r>
              <a:rPr lang="en-US" sz="1200" kern="1200" baseline="0" dirty="0" smtClean="0">
                <a:solidFill>
                  <a:schemeClr val="tx1"/>
                </a:solidFill>
                <a:latin typeface="+mn-lt"/>
                <a:ea typeface="+mn-ea"/>
                <a:cs typeface="+mn-cs"/>
              </a:rPr>
              <a:t> are encouraged to include elapsed time problems within the context of word problems, as shown in both question one and question two on this slide.  Additionally, question two requires students to use the prior knowledge of reading an analog clock (from grade three) in order to select the correct answer.</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answers to these problems are shown on the screen.</a:t>
            </a:r>
          </a:p>
          <a:p>
            <a:endParaRPr lang="en-US" sz="1200" i="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C6C7587-F06F-42F1-B5D5-61C2089C57F2}" type="slidenum">
              <a:rPr lang="en-US" smtClean="0"/>
              <a:pPr/>
              <a:t>35</a:t>
            </a:fld>
            <a:endParaRPr lang="en-US" dirty="0"/>
          </a:p>
        </p:txBody>
      </p:sp>
    </p:spTree>
    <p:extLst>
      <p:ext uri="{BB962C8B-B14F-4D97-AF65-F5344CB8AC3E}">
        <p14:creationId xmlns:p14="http://schemas.microsoft.com/office/powerpoint/2010/main" val="14847518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36</a:t>
            </a:fld>
            <a:endParaRPr lang="en-US"/>
          </a:p>
        </p:txBody>
      </p:sp>
    </p:spTree>
    <p:extLst>
      <p:ext uri="{BB962C8B-B14F-4D97-AF65-F5344CB8AC3E}">
        <p14:creationId xmlns:p14="http://schemas.microsoft.com/office/powerpoint/2010/main" val="20563679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37</a:t>
            </a:fld>
            <a:endParaRPr lang="en-US"/>
          </a:p>
        </p:txBody>
      </p:sp>
    </p:spTree>
    <p:extLst>
      <p:ext uri="{BB962C8B-B14F-4D97-AF65-F5344CB8AC3E}">
        <p14:creationId xmlns:p14="http://schemas.microsoft.com/office/powerpoint/2010/main" val="9451115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this standard, students need additional practice determining elapsed time. Teachers</a:t>
            </a:r>
            <a:r>
              <a:rPr lang="en-US" baseline="0" dirty="0" smtClean="0"/>
              <a:t> are encouraged to provide students with opportunities that involve reading an analog clock, a previous skill from grade 3 mathematics. The answer to this example and most common error are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38</a:t>
            </a:fld>
            <a:endParaRPr lang="en-US" dirty="0"/>
          </a:p>
        </p:txBody>
      </p:sp>
    </p:spTree>
    <p:extLst>
      <p:ext uri="{BB962C8B-B14F-4D97-AF65-F5344CB8AC3E}">
        <p14:creationId xmlns:p14="http://schemas.microsoft.com/office/powerpoint/2010/main" val="15444402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a:t>
            </a:r>
            <a:r>
              <a:rPr lang="en-US" baseline="0" dirty="0" smtClean="0"/>
              <a:t> 4.10</a:t>
            </a:r>
            <a:r>
              <a:rPr lang="en-US" i="1" baseline="0" dirty="0" smtClean="0"/>
              <a:t>a</a:t>
            </a:r>
            <a:r>
              <a:rPr lang="en-US" baseline="0" dirty="0" smtClean="0"/>
              <a:t>, students need additional practice with verbal descriptions of points, lines, line segments, rays, and angles. In the example provided </a:t>
            </a:r>
            <a:r>
              <a:rPr lang="en-US" i="0" baseline="0" dirty="0" smtClean="0"/>
              <a:t>a ray is highlighted.  In this example, s</a:t>
            </a:r>
            <a:r>
              <a:rPr lang="en-US" baseline="0" dirty="0" smtClean="0"/>
              <a:t>tudents must differentiate between statements about a ray that are true and statements about a ray that are not true. Teachers are encouraged to provide practice with verbal descriptions for all figures included in this standard. </a:t>
            </a:r>
          </a:p>
          <a:p>
            <a:endParaRPr lang="en-US" baseline="0" dirty="0" smtClean="0"/>
          </a:p>
          <a:p>
            <a:r>
              <a:rPr lang="en-US" baseline="0" dirty="0" smtClean="0"/>
              <a:t>The answers to the example are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39</a:t>
            </a:fld>
            <a:endParaRPr lang="en-US" dirty="0"/>
          </a:p>
        </p:txBody>
      </p:sp>
    </p:spTree>
    <p:extLst>
      <p:ext uri="{BB962C8B-B14F-4D97-AF65-F5344CB8AC3E}">
        <p14:creationId xmlns:p14="http://schemas.microsoft.com/office/powerpoint/2010/main" val="305795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Students would also benefit from additional opportunities to compare and order several mixed numbers. </a:t>
            </a:r>
            <a:r>
              <a:rPr lang="en-US" dirty="0" smtClean="0"/>
              <a:t>In</a:t>
            </a:r>
            <a:r>
              <a:rPr lang="en-US" baseline="0" dirty="0" smtClean="0"/>
              <a:t> this example, students must select the list of numbers that is ordered from greatest to least. The answer and most common error are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4</a:t>
            </a:fld>
            <a:endParaRPr lang="en-US" dirty="0"/>
          </a:p>
        </p:txBody>
      </p:sp>
    </p:spTree>
    <p:extLst>
      <p:ext uri="{BB962C8B-B14F-4D97-AF65-F5344CB8AC3E}">
        <p14:creationId xmlns:p14="http://schemas.microsoft.com/office/powerpoint/2010/main" val="17144952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example </a:t>
            </a:r>
            <a:r>
              <a:rPr lang="en-US" dirty="0" smtClean="0"/>
              <a:t>also provides practice</a:t>
            </a:r>
            <a:r>
              <a:rPr lang="en-US" baseline="0" dirty="0" smtClean="0"/>
              <a:t> with verbal descriptions of some of the figures included in SOL 4.10</a:t>
            </a:r>
            <a:r>
              <a:rPr lang="en-US" i="1" baseline="0" dirty="0" smtClean="0"/>
              <a:t>a.</a:t>
            </a:r>
            <a:endParaRPr lang="en-US" i="0" baseline="0" dirty="0" smtClean="0"/>
          </a:p>
          <a:p>
            <a:endParaRPr lang="en-US" i="0" baseline="0" dirty="0" smtClean="0"/>
          </a:p>
          <a:p>
            <a:r>
              <a:rPr lang="en-US" i="0" baseline="0" dirty="0" smtClean="0"/>
              <a:t>The answers to this example are shown.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40</a:t>
            </a:fld>
            <a:endParaRPr lang="en-US" dirty="0"/>
          </a:p>
        </p:txBody>
      </p:sp>
    </p:spTree>
    <p:extLst>
      <p:ext uri="{BB962C8B-B14F-4D97-AF65-F5344CB8AC3E}">
        <p14:creationId xmlns:p14="http://schemas.microsoft.com/office/powerpoint/2010/main" val="19710283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41</a:t>
            </a:fld>
            <a:endParaRPr lang="en-US"/>
          </a:p>
        </p:txBody>
      </p:sp>
    </p:spTree>
    <p:extLst>
      <p:ext uri="{BB962C8B-B14F-4D97-AF65-F5344CB8AC3E}">
        <p14:creationId xmlns:p14="http://schemas.microsoft.com/office/powerpoint/2010/main" val="11423187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42</a:t>
            </a:fld>
            <a:endParaRPr lang="en-US"/>
          </a:p>
        </p:txBody>
      </p:sp>
    </p:spTree>
    <p:extLst>
      <p:ext uri="{BB962C8B-B14F-4D97-AF65-F5344CB8AC3E}">
        <p14:creationId xmlns:p14="http://schemas.microsoft.com/office/powerpoint/2010/main" val="12555856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4.12a,  students continue to have difficulty</a:t>
            </a:r>
            <a:r>
              <a:rPr lang="en-US" baseline="0" dirty="0" smtClean="0"/>
              <a:t> differentiating between figures that are polygons and figures that are not polygons. </a:t>
            </a:r>
          </a:p>
          <a:p>
            <a:endParaRPr lang="en-US" baseline="0" dirty="0" smtClean="0"/>
          </a:p>
          <a:p>
            <a:r>
              <a:rPr lang="en-US" baseline="0" dirty="0" smtClean="0"/>
              <a:t>The answers to the questions in the first row of the table are shown on the screen, and possible answers for the second row of the table are also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43</a:t>
            </a:fld>
            <a:endParaRPr lang="en-US" dirty="0"/>
          </a:p>
        </p:txBody>
      </p:sp>
    </p:spTree>
    <p:extLst>
      <p:ext uri="{BB962C8B-B14F-4D97-AF65-F5344CB8AC3E}">
        <p14:creationId xmlns:p14="http://schemas.microsoft.com/office/powerpoint/2010/main" val="13010573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4.12b, students need additional practice naming polygons with no more than 10 sides. </a:t>
            </a:r>
          </a:p>
          <a:p>
            <a:endParaRPr lang="en-US" dirty="0" smtClean="0"/>
          </a:p>
          <a:p>
            <a:r>
              <a:rPr lang="en-US" dirty="0" smtClean="0"/>
              <a:t>T</a:t>
            </a:r>
            <a:r>
              <a:rPr lang="en-US" baseline="0" dirty="0" smtClean="0"/>
              <a:t>he answers to the examples provided are shown on the screen.</a:t>
            </a:r>
          </a:p>
          <a:p>
            <a:endParaRPr lang="en-US" baseline="0" dirty="0" smtClean="0"/>
          </a:p>
          <a:p>
            <a:r>
              <a:rPr lang="en-US" baseline="0" dirty="0" smtClean="0"/>
              <a:t>Student performance with this content continues to be inconsistent, especially when </a:t>
            </a:r>
            <a:r>
              <a:rPr lang="en-US" i="0" baseline="0" dirty="0" smtClean="0"/>
              <a:t>concave</a:t>
            </a:r>
            <a:r>
              <a:rPr lang="en-US" baseline="0" dirty="0" smtClean="0"/>
              <a:t> figures must be named.  As a follow-up activity, students could use straightedges to draw examples of the figures whose names were not used in this example. </a:t>
            </a:r>
          </a:p>
        </p:txBody>
      </p:sp>
      <p:sp>
        <p:nvSpPr>
          <p:cNvPr id="4" name="Slide Number Placeholder 3"/>
          <p:cNvSpPr>
            <a:spLocks noGrp="1"/>
          </p:cNvSpPr>
          <p:nvPr>
            <p:ph type="sldNum" sz="quarter" idx="10"/>
          </p:nvPr>
        </p:nvSpPr>
        <p:spPr/>
        <p:txBody>
          <a:bodyPr/>
          <a:lstStyle/>
          <a:p>
            <a:fld id="{4C6C7587-F06F-42F1-B5D5-61C2089C57F2}" type="slidenum">
              <a:rPr lang="en-US" smtClean="0"/>
              <a:pPr/>
              <a:t>44</a:t>
            </a:fld>
            <a:endParaRPr lang="en-US" dirty="0"/>
          </a:p>
        </p:txBody>
      </p:sp>
    </p:spTree>
    <p:extLst>
      <p:ext uri="{BB962C8B-B14F-4D97-AF65-F5344CB8AC3E}">
        <p14:creationId xmlns:p14="http://schemas.microsoft.com/office/powerpoint/2010/main" val="11917994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4.13</a:t>
            </a:r>
            <a:r>
              <a:rPr lang="en-US" i="1" dirty="0" smtClean="0"/>
              <a:t>b</a:t>
            </a:r>
            <a:r>
              <a:rPr lang="en-US" dirty="0" smtClean="0"/>
              <a:t>, students need</a:t>
            </a:r>
            <a:r>
              <a:rPr lang="en-US" baseline="0" dirty="0" smtClean="0"/>
              <a:t> additional practice representing probability as a number. Data suggest that students have difficulty representing the probability when all the possible outcomes of the given simple event are modeled, as in the example provided.</a:t>
            </a:r>
          </a:p>
          <a:p>
            <a:endParaRPr lang="en-US" baseline="0" dirty="0" smtClean="0"/>
          </a:p>
          <a:p>
            <a:r>
              <a:rPr lang="en-US" baseline="0" dirty="0" smtClean="0"/>
              <a:t>The answer to the example is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45</a:t>
            </a:fld>
            <a:endParaRPr lang="en-US" dirty="0"/>
          </a:p>
        </p:txBody>
      </p:sp>
    </p:spTree>
    <p:extLst>
      <p:ext uri="{BB962C8B-B14F-4D97-AF65-F5344CB8AC3E}">
        <p14:creationId xmlns:p14="http://schemas.microsoft.com/office/powerpoint/2010/main" val="14993280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4.13b, students need</a:t>
            </a:r>
            <a:r>
              <a:rPr lang="en-US" baseline="0" dirty="0" smtClean="0"/>
              <a:t> additional practice representing the probability of a given situation on a number line.  Examples are provided on this screen and the next.  In this first example, students represent two different probabilities that are related to the same situation.</a:t>
            </a:r>
          </a:p>
          <a:p>
            <a:endParaRPr lang="en-US" baseline="0" dirty="0" smtClean="0"/>
          </a:p>
          <a:p>
            <a:r>
              <a:rPr lang="en-US" baseline="0" dirty="0" smtClean="0"/>
              <a:t>The answers are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46</a:t>
            </a:fld>
            <a:endParaRPr lang="en-US" dirty="0"/>
          </a:p>
        </p:txBody>
      </p:sp>
    </p:spTree>
    <p:extLst>
      <p:ext uri="{BB962C8B-B14F-4D97-AF65-F5344CB8AC3E}">
        <p14:creationId xmlns:p14="http://schemas.microsoft.com/office/powerpoint/2010/main" val="11646825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0" dirty="0" smtClean="0"/>
              <a:t>In</a:t>
            </a:r>
            <a:r>
              <a:rPr lang="en-US" i="0" baseline="0" dirty="0" smtClean="0"/>
              <a:t> these examples for SOL 4.13b, students must analyze a spinner to determine the probability of different outcomes.  In the first question, students must determine the probability of landing on a section that is NOT blue and then represent that probability on a number line.  In question two, students determine the probability of landing on a red section.</a:t>
            </a:r>
          </a:p>
          <a:p>
            <a:endParaRPr lang="en-US" i="0" baseline="0" dirty="0" smtClean="0"/>
          </a:p>
          <a:p>
            <a:r>
              <a:rPr lang="en-US" i="0" baseline="0" dirty="0" smtClean="0"/>
              <a:t>The answers to each of these questions are provided.</a:t>
            </a:r>
          </a:p>
          <a:p>
            <a:endParaRPr lang="en-US" i="0" baseline="0" dirty="0" smtClean="0"/>
          </a:p>
          <a:p>
            <a:r>
              <a:rPr lang="en-US" i="0" baseline="0" dirty="0" smtClean="0"/>
              <a:t>As an extension, teachers might have students consider the probability of the arrow landing on a blue or red section.  The answer to the extension is shown on the screen. </a:t>
            </a:r>
          </a:p>
          <a:p>
            <a:endParaRPr lang="en-US" i="0" baseline="0" dirty="0" smtClean="0"/>
          </a:p>
          <a:p>
            <a:endParaRPr lang="en-US" i="0"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47</a:t>
            </a:fld>
            <a:endParaRPr lang="en-US" dirty="0"/>
          </a:p>
        </p:txBody>
      </p:sp>
    </p:spTree>
    <p:extLst>
      <p:ext uri="{BB962C8B-B14F-4D97-AF65-F5344CB8AC3E}">
        <p14:creationId xmlns:p14="http://schemas.microsoft.com/office/powerpoint/2010/main" val="5065451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4.14, students need additional practice interpreting </a:t>
            </a:r>
            <a:r>
              <a:rPr lang="en-US" i="0" dirty="0" smtClean="0"/>
              <a:t>data </a:t>
            </a:r>
            <a:r>
              <a:rPr lang="en-US" dirty="0" smtClean="0"/>
              <a:t>shown</a:t>
            </a:r>
            <a:r>
              <a:rPr lang="en-US" baseline="0" dirty="0" smtClean="0"/>
              <a:t> in a bar graph. Questions and answers that accompany the graph provided appear on the next two slides.</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48</a:t>
            </a:fld>
            <a:endParaRPr lang="en-US" dirty="0"/>
          </a:p>
        </p:txBody>
      </p:sp>
    </p:spTree>
    <p:extLst>
      <p:ext uri="{BB962C8B-B14F-4D97-AF65-F5344CB8AC3E}">
        <p14:creationId xmlns:p14="http://schemas.microsoft.com/office/powerpoint/2010/main" val="16728447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order to answer these questions, students must compare and contrast the information represented in the graph. Teachers are encouraged to provide experiences with questions that are multistep in nature. For example, to eliminate option B in this question, students must first add the numbers of students who chose math and art and then compare that sum to the number of students who chose P.E. </a:t>
            </a:r>
          </a:p>
          <a:p>
            <a:endParaRPr lang="en-US" baseline="0" dirty="0" smtClean="0"/>
          </a:p>
          <a:p>
            <a:r>
              <a:rPr lang="en-US" baseline="0" dirty="0" smtClean="0"/>
              <a:t>The answer to this question is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49</a:t>
            </a:fld>
            <a:endParaRPr lang="en-US" dirty="0"/>
          </a:p>
        </p:txBody>
      </p:sp>
    </p:spTree>
    <p:extLst>
      <p:ext uri="{BB962C8B-B14F-4D97-AF65-F5344CB8AC3E}">
        <p14:creationId xmlns:p14="http://schemas.microsoft.com/office/powerpoint/2010/main" val="1946358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4.2</a:t>
            </a:r>
            <a:r>
              <a:rPr lang="en-US" i="1" dirty="0" smtClean="0"/>
              <a:t>b</a:t>
            </a:r>
            <a:r>
              <a:rPr lang="en-US" dirty="0" smtClean="0"/>
              <a:t>, students</a:t>
            </a:r>
            <a:r>
              <a:rPr lang="en-US" baseline="0" dirty="0" smtClean="0"/>
              <a:t> need additional practice identifying representations of equivalent fractions.  </a:t>
            </a:r>
            <a:r>
              <a:rPr lang="en-US" strike="noStrike" baseline="0" dirty="0" smtClean="0"/>
              <a:t>S</a:t>
            </a:r>
            <a:r>
              <a:rPr lang="en-US" baseline="0" dirty="0" smtClean="0"/>
              <a:t>tudents </a:t>
            </a:r>
            <a:r>
              <a:rPr lang="en-US" i="0" baseline="0" dirty="0" smtClean="0"/>
              <a:t>should</a:t>
            </a:r>
            <a:r>
              <a:rPr lang="en-US" i="1" baseline="0" dirty="0" smtClean="0"/>
              <a:t> </a:t>
            </a:r>
            <a:r>
              <a:rPr lang="en-US" baseline="0" dirty="0" smtClean="0"/>
              <a:t>apply the mathematics they have learned to determine which models represent equivalent fractions. In the example provided, the fractions modeled are close in value. Students who rely solely on appearances may select 2/5 (the second model) and 3/8 (the third model) as equivalent fractions, because it may look like the same amount of each circle has been shaded. If students use a mathematical strategy, they will find that 2/5 is NOT equivalent to 3/8.</a:t>
            </a:r>
          </a:p>
          <a:p>
            <a:endParaRPr lang="en-US" baseline="0" dirty="0" smtClean="0"/>
          </a:p>
          <a:p>
            <a:r>
              <a:rPr lang="en-US" baseline="0" dirty="0" smtClean="0"/>
              <a:t>The answer to this example is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5</a:t>
            </a:fld>
            <a:endParaRPr lang="en-US" dirty="0"/>
          </a:p>
        </p:txBody>
      </p:sp>
    </p:spTree>
    <p:extLst>
      <p:ext uri="{BB962C8B-B14F-4D97-AF65-F5344CB8AC3E}">
        <p14:creationId xmlns:p14="http://schemas.microsoft.com/office/powerpoint/2010/main" val="9769369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Question 3 is another example of a multistep question.  The answers to these questions are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50</a:t>
            </a:fld>
            <a:endParaRPr lang="en-US" dirty="0"/>
          </a:p>
        </p:txBody>
      </p:sp>
    </p:spTree>
    <p:extLst>
      <p:ext uri="{BB962C8B-B14F-4D97-AF65-F5344CB8AC3E}">
        <p14:creationId xmlns:p14="http://schemas.microsoft.com/office/powerpoint/2010/main" val="558895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Teachers</a:t>
            </a:r>
            <a:r>
              <a:rPr lang="en-US" baseline="0" dirty="0" smtClean="0"/>
              <a:t> are encouraged to provide practice with patterns presented in a variety of formats.  The examples provided include a number pattern presented in a list, as shown in number one, and a number pattern presented within a horizontal table, as shown in number two. </a:t>
            </a:r>
          </a:p>
          <a:p>
            <a:endParaRPr lang="en-US" baseline="0" dirty="0" smtClean="0"/>
          </a:p>
          <a:p>
            <a:r>
              <a:rPr lang="en-US" baseline="0" dirty="0" smtClean="0"/>
              <a:t>The answers to these examples are shown on the screen.</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51</a:t>
            </a:fld>
            <a:endParaRPr lang="en-US" dirty="0"/>
          </a:p>
        </p:txBody>
      </p:sp>
    </p:spTree>
    <p:extLst>
      <p:ext uri="{BB962C8B-B14F-4D97-AF65-F5344CB8AC3E}">
        <p14:creationId xmlns:p14="http://schemas.microsoft.com/office/powerpoint/2010/main" val="1524713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52</a:t>
            </a:fld>
            <a:endParaRPr lang="en-US"/>
          </a:p>
        </p:txBody>
      </p:sp>
    </p:spTree>
    <p:extLst>
      <p:ext uri="{BB962C8B-B14F-4D97-AF65-F5344CB8AC3E}">
        <p14:creationId xmlns:p14="http://schemas.microsoft.com/office/powerpoint/2010/main" val="9907607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53</a:t>
            </a:fld>
            <a:endParaRPr lang="en-US"/>
          </a:p>
        </p:txBody>
      </p:sp>
    </p:spTree>
    <p:extLst>
      <p:ext uri="{BB962C8B-B14F-4D97-AF65-F5344CB8AC3E}">
        <p14:creationId xmlns:p14="http://schemas.microsoft.com/office/powerpoint/2010/main" val="4513231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need</a:t>
            </a:r>
            <a:r>
              <a:rPr lang="en-US" baseline="0" dirty="0" smtClean="0"/>
              <a:t> practice extending a numerical pattern, particularly when they must recognize the pattern and then apply it to find an unknown element in the pattern. As in most problem solving situations, there is more than one way for students to approach the example provided. One method students might use is to determine that there are 24 crayons in each box and then multiply to find the total in 10 boxes. Students might also add the number of crayons in 4 boxes to the number of crayons in 6 boxes to find the total number in 10 boxes. The answer to this example is shown on the screen (animation 1).</a:t>
            </a:r>
          </a:p>
          <a:p>
            <a:endParaRPr lang="en-US" baseline="0" dirty="0" smtClean="0"/>
          </a:p>
          <a:p>
            <a:r>
              <a:rPr lang="en-US" baseline="0" dirty="0" smtClean="0"/>
              <a:t>The most common error students make is to examine only the total number of crayons rather than the relationship between the boxes and crayons. In this instance, students might see a pattern in the last digits (six, four, six) and mistakenly assume that the missing number will have a four in the ones place (animation 2).</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54</a:t>
            </a:fld>
            <a:endParaRPr lang="en-US" dirty="0"/>
          </a:p>
        </p:txBody>
      </p:sp>
    </p:spTree>
    <p:extLst>
      <p:ext uri="{BB962C8B-B14F-4D97-AF65-F5344CB8AC3E}">
        <p14:creationId xmlns:p14="http://schemas.microsoft.com/office/powerpoint/2010/main" val="95195684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4.15, students need practice extending a pattern</a:t>
            </a:r>
            <a:r>
              <a:rPr lang="en-US" baseline="0" dirty="0" smtClean="0"/>
              <a:t> comprised of figures. The answer to this example is shown on the screen (animation 1). The most common error students make on questions similar to this example is to choose the first element in the core, as shown on the screen (animation 2).</a:t>
            </a:r>
            <a:endParaRPr lang="en-US" dirty="0" smtClean="0"/>
          </a:p>
        </p:txBody>
      </p:sp>
      <p:sp>
        <p:nvSpPr>
          <p:cNvPr id="4" name="Slide Number Placeholder 3"/>
          <p:cNvSpPr>
            <a:spLocks noGrp="1"/>
          </p:cNvSpPr>
          <p:nvPr>
            <p:ph type="sldNum" sz="quarter" idx="10"/>
          </p:nvPr>
        </p:nvSpPr>
        <p:spPr/>
        <p:txBody>
          <a:bodyPr/>
          <a:lstStyle/>
          <a:p>
            <a:fld id="{4C6C7587-F06F-42F1-B5D5-61C2089C57F2}" type="slidenum">
              <a:rPr lang="en-US" smtClean="0"/>
              <a:pPr/>
              <a:t>55</a:t>
            </a:fld>
            <a:endParaRPr lang="en-US" dirty="0"/>
          </a:p>
        </p:txBody>
      </p:sp>
    </p:spTree>
    <p:extLst>
      <p:ext uri="{BB962C8B-B14F-4D97-AF65-F5344CB8AC3E}">
        <p14:creationId xmlns:p14="http://schemas.microsoft.com/office/powerpoint/2010/main" val="5102412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also need additional practice with geometric patterns.  Students</a:t>
            </a:r>
            <a:r>
              <a:rPr lang="en-US" baseline="0" dirty="0" smtClean="0"/>
              <a:t> could find the solution to the example shown by drawing triangles to create the next figure or by recognizing the pattern that exists in the number of triangles used to create each figure.  The sixth figure will have six rows of triangles, with six triangles in each row, for a total of 36 triangles. </a:t>
            </a:r>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56</a:t>
            </a:fld>
            <a:endParaRPr lang="en-US" dirty="0"/>
          </a:p>
        </p:txBody>
      </p:sp>
    </p:spTree>
    <p:extLst>
      <p:ext uri="{BB962C8B-B14F-4D97-AF65-F5344CB8AC3E}">
        <p14:creationId xmlns:p14="http://schemas.microsoft.com/office/powerpoint/2010/main" val="63724907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57</a:t>
            </a:fld>
            <a:endParaRPr lang="en-US"/>
          </a:p>
        </p:txBody>
      </p:sp>
    </p:spTree>
    <p:extLst>
      <p:ext uri="{BB962C8B-B14F-4D97-AF65-F5344CB8AC3E}">
        <p14:creationId xmlns:p14="http://schemas.microsoft.com/office/powerpoint/2010/main" val="19897019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58</a:t>
            </a:fld>
            <a:endParaRPr lang="en-US"/>
          </a:p>
        </p:txBody>
      </p:sp>
    </p:spTree>
    <p:extLst>
      <p:ext uri="{BB962C8B-B14F-4D97-AF65-F5344CB8AC3E}">
        <p14:creationId xmlns:p14="http://schemas.microsoft.com/office/powerpoint/2010/main" val="4691856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SOL 4.16</a:t>
            </a:r>
            <a:r>
              <a:rPr lang="en-US" i="1" dirty="0" smtClean="0"/>
              <a:t>a</a:t>
            </a:r>
            <a:r>
              <a:rPr lang="en-US" dirty="0" smtClean="0"/>
              <a:t>, students must</a:t>
            </a:r>
            <a:r>
              <a:rPr lang="en-US" baseline="0" dirty="0" smtClean="0"/>
              <a:t> demonstrate an understanding that the equal sign shows that the quantities on both sides of that symbol are equivalent. The correct answer and most common error are shown on the screen.</a:t>
            </a:r>
          </a:p>
        </p:txBody>
      </p:sp>
      <p:sp>
        <p:nvSpPr>
          <p:cNvPr id="4" name="Slide Number Placeholder 3"/>
          <p:cNvSpPr>
            <a:spLocks noGrp="1"/>
          </p:cNvSpPr>
          <p:nvPr>
            <p:ph type="sldNum" sz="quarter" idx="10"/>
          </p:nvPr>
        </p:nvSpPr>
        <p:spPr/>
        <p:txBody>
          <a:bodyPr/>
          <a:lstStyle/>
          <a:p>
            <a:fld id="{4C6C7587-F06F-42F1-B5D5-61C2089C57F2}" type="slidenum">
              <a:rPr lang="en-US" smtClean="0"/>
              <a:pPr/>
              <a:t>59</a:t>
            </a:fld>
            <a:endParaRPr lang="en-US" dirty="0"/>
          </a:p>
        </p:txBody>
      </p:sp>
    </p:spTree>
    <p:extLst>
      <p:ext uri="{BB962C8B-B14F-4D97-AF65-F5344CB8AC3E}">
        <p14:creationId xmlns:p14="http://schemas.microsoft.com/office/powerpoint/2010/main" val="267200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For this standard, students also need additional practice identifying models that represent equivalent fractions and mixed numbers.  Teachers are encouraged to provide experiences in which students are asked to represent equivalent fractions and mixed numbers </a:t>
            </a:r>
            <a:r>
              <a:rPr lang="en-US" baseline="0" dirty="0" smtClean="0"/>
              <a:t>using more than one type of model. In the example provided, students are given a number line model, but the options include a set model as well as area or region models.  The fraction represented on the number line at point A is 6/8. </a:t>
            </a:r>
            <a:r>
              <a:rPr lang="en-US" i="0" baseline="0" dirty="0" smtClean="0"/>
              <a:t>Each model that is a correct answer has been shaded to represent a fraction that is equivalent to 6/8.</a:t>
            </a:r>
          </a:p>
          <a:p>
            <a:endParaRPr lang="en-US" baseline="0" dirty="0" smtClean="0"/>
          </a:p>
          <a:p>
            <a:r>
              <a:rPr lang="en-US" baseline="0" dirty="0" smtClean="0"/>
              <a:t>Teachers are also encouraged to help students make connections between fractions and decimals whenever possible. </a:t>
            </a:r>
          </a:p>
          <a:p>
            <a:endParaRPr lang="en-US" baseline="0" dirty="0" smtClean="0"/>
          </a:p>
          <a:p>
            <a:r>
              <a:rPr lang="en-US" baseline="0" dirty="0" smtClean="0"/>
              <a:t>This ten-by-ten grid serves as both a fraction and a decimal model for 75/100. While the denominator of 100 is greater than the denominators included in SOL 4.2, this extension provides a connection to the content included in SOL 4.3. </a:t>
            </a:r>
          </a:p>
        </p:txBody>
      </p:sp>
      <p:sp>
        <p:nvSpPr>
          <p:cNvPr id="4" name="Slide Number Placeholder 3"/>
          <p:cNvSpPr>
            <a:spLocks noGrp="1"/>
          </p:cNvSpPr>
          <p:nvPr>
            <p:ph type="sldNum" sz="quarter" idx="10"/>
          </p:nvPr>
        </p:nvSpPr>
        <p:spPr/>
        <p:txBody>
          <a:bodyPr/>
          <a:lstStyle/>
          <a:p>
            <a:fld id="{4C6C7587-F06F-42F1-B5D5-61C2089C57F2}" type="slidenum">
              <a:rPr lang="en-US" smtClean="0"/>
              <a:pPr/>
              <a:t>6</a:t>
            </a:fld>
            <a:endParaRPr lang="en-US" dirty="0"/>
          </a:p>
        </p:txBody>
      </p:sp>
    </p:spTree>
    <p:extLst>
      <p:ext uri="{BB962C8B-B14F-4D97-AF65-F5344CB8AC3E}">
        <p14:creationId xmlns:p14="http://schemas.microsoft.com/office/powerpoint/2010/main" val="1091813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Students also have difficulty demonstrating an understanding of equivalent mixed numbers.  In this example, students are given a model of a fraction greater than one and asked to represent an equivalent number on a number line.  The given model has been divided into tenths, while the number line has been divided into fifths.</a:t>
            </a:r>
          </a:p>
          <a:p>
            <a:endParaRPr lang="en-US" baseline="0" dirty="0" smtClean="0"/>
          </a:p>
          <a:p>
            <a:r>
              <a:rPr lang="en-US" baseline="0" dirty="0" smtClean="0"/>
              <a:t>The answer is shown on the screen.</a:t>
            </a:r>
          </a:p>
          <a:p>
            <a:endParaRPr lang="en-US" baseline="0" dirty="0" smtClean="0"/>
          </a:p>
          <a:p>
            <a:r>
              <a:rPr lang="en-US" baseline="0" dirty="0" smtClean="0"/>
              <a:t>One extension for this example is also provided, as well as connections to other SOL. To extend the concept further, teachers could require that the models students generate in the extension activity be of a different type than the ones provided- for example, a set model.  </a:t>
            </a:r>
          </a:p>
        </p:txBody>
      </p:sp>
      <p:sp>
        <p:nvSpPr>
          <p:cNvPr id="4" name="Slide Number Placeholder 3"/>
          <p:cNvSpPr>
            <a:spLocks noGrp="1"/>
          </p:cNvSpPr>
          <p:nvPr>
            <p:ph type="sldNum" sz="quarter" idx="10"/>
          </p:nvPr>
        </p:nvSpPr>
        <p:spPr/>
        <p:txBody>
          <a:bodyPr/>
          <a:lstStyle/>
          <a:p>
            <a:fld id="{4C6C7587-F06F-42F1-B5D5-61C2089C57F2}" type="slidenum">
              <a:rPr lang="en-US" smtClean="0"/>
              <a:pPr/>
              <a:t>7</a:t>
            </a:fld>
            <a:endParaRPr lang="en-US" dirty="0"/>
          </a:p>
        </p:txBody>
      </p:sp>
    </p:spTree>
    <p:extLst>
      <p:ext uri="{BB962C8B-B14F-4D97-AF65-F5344CB8AC3E}">
        <p14:creationId xmlns:p14="http://schemas.microsoft.com/office/powerpoint/2010/main" val="2009063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8</a:t>
            </a:fld>
            <a:endParaRPr lang="en-US"/>
          </a:p>
        </p:txBody>
      </p:sp>
    </p:spTree>
    <p:extLst>
      <p:ext uri="{BB962C8B-B14F-4D97-AF65-F5344CB8AC3E}">
        <p14:creationId xmlns:p14="http://schemas.microsoft.com/office/powerpoint/2010/main" val="2102406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6C7587-F06F-42F1-B5D5-61C2089C57F2}" type="slidenum">
              <a:rPr lang="en-US" smtClean="0"/>
              <a:pPr/>
              <a:t>9</a:t>
            </a:fld>
            <a:endParaRPr lang="en-US"/>
          </a:p>
        </p:txBody>
      </p:sp>
    </p:spTree>
    <p:extLst>
      <p:ext uri="{BB962C8B-B14F-4D97-AF65-F5344CB8AC3E}">
        <p14:creationId xmlns:p14="http://schemas.microsoft.com/office/powerpoint/2010/main" val="485219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06F59D3-23BA-40A0-978E-2D7F82D9B454}" type="datetime1">
              <a:rPr lang="en-US" smtClean="0"/>
              <a:pPr>
                <a:defRPr/>
              </a:pPr>
              <a:t>3/28/16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5FB5DEA-E4AD-4697-AF3B-BD49DF4A6AB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73B62F-98E9-4283-BDA5-66F8E5FF01F5}" type="datetime1">
              <a:rPr lang="en-US" smtClean="0"/>
              <a:pPr>
                <a:defRPr/>
              </a:pPr>
              <a:t>3/28/16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BB92BF-237E-4CE8-A894-39DA225647E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290E1C-A597-496D-8958-AA48FDD079C0}" type="datetime1">
              <a:rPr lang="en-US" smtClean="0"/>
              <a:pPr>
                <a:defRPr/>
              </a:pPr>
              <a:t>3/28/16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23882BB-4029-46FA-A834-A826E67287A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81000" y="6324600"/>
            <a:ext cx="2133600" cy="365125"/>
          </a:xfrm>
        </p:spPr>
        <p:txBody>
          <a:bodyPr/>
          <a:lstStyle>
            <a:lvl1pPr>
              <a:defRPr/>
            </a:lvl1pPr>
          </a:lstStyle>
          <a:p>
            <a:pPr>
              <a:defRPr/>
            </a:pPr>
            <a:fld id="{3D372D44-D082-40A4-B7CB-EA411C86D665}" type="datetime1">
              <a:rPr lang="en-US" smtClean="0"/>
              <a:pPr>
                <a:defRPr/>
              </a:pPr>
              <a:t>3/28/16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858000" y="6324600"/>
            <a:ext cx="2133600" cy="365125"/>
          </a:xfrm>
        </p:spPr>
        <p:txBody>
          <a:bodyPr/>
          <a:lstStyle>
            <a:lvl1pPr algn="r">
              <a:defRPr>
                <a:solidFill>
                  <a:schemeClr val="tx1"/>
                </a:solidFill>
              </a:defRPr>
            </a:lvl1pPr>
          </a:lstStyle>
          <a:p>
            <a:pPr>
              <a:defRPr/>
            </a:pPr>
            <a:fld id="{3A958E7F-F2CE-4013-8E7C-D4FF21256298}"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F18914-C4A2-4A3A-8D57-3AA3E50DB370}" type="datetime1">
              <a:rPr lang="en-US" smtClean="0"/>
              <a:pPr>
                <a:defRPr/>
              </a:pPr>
              <a:t>3/28/16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4B83F7-3925-4049-AF65-21740061B7E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8872E09-E33B-41DA-A09F-7B4E26A4FD23}" type="datetime1">
              <a:rPr lang="en-US" smtClean="0"/>
              <a:pPr>
                <a:defRPr/>
              </a:pPr>
              <a:t>3/28/16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5B0FEA3-F513-419D-AAF2-A026952466C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0DDAD7A-5DC4-4337-A941-E9579D2381C5}" type="datetime1">
              <a:rPr lang="en-US" smtClean="0"/>
              <a:pPr>
                <a:defRPr/>
              </a:pPr>
              <a:t>3/28/16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6F57B00-6F9C-43D9-8610-C5007E9568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6553200" y="6324600"/>
            <a:ext cx="2133600" cy="365125"/>
          </a:xfrm>
        </p:spPr>
        <p:txBody>
          <a:bodyPr/>
          <a:lstStyle>
            <a:lvl1pPr>
              <a:defRPr/>
            </a:lvl1pPr>
          </a:lstStyle>
          <a:p>
            <a:pPr>
              <a:defRPr/>
            </a:pPr>
            <a:fld id="{40D0B1F0-4B68-4301-A908-C0A5757C3EB2}" type="datetime1">
              <a:rPr lang="en-US" smtClean="0"/>
              <a:pPr>
                <a:defRPr/>
              </a:pPr>
              <a:t>3/28/16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a:xfrm>
            <a:off x="457200" y="6262914"/>
            <a:ext cx="2133600" cy="365125"/>
          </a:xfrm>
        </p:spPr>
        <p:txBody>
          <a:bodyPr/>
          <a:lstStyle>
            <a:lvl1pPr algn="l">
              <a:defRPr>
                <a:solidFill>
                  <a:schemeClr val="tx1"/>
                </a:solidFill>
              </a:defRPr>
            </a:lvl1pPr>
          </a:lstStyle>
          <a:p>
            <a:pPr>
              <a:defRPr/>
            </a:pPr>
            <a:fld id="{CC29E0D5-B10C-466F-8ED3-E187C058366E}" type="slidenum">
              <a:rPr lang="en-US" smtClean="0"/>
              <a:pPr>
                <a:defRPr/>
              </a:pPr>
              <a:t>‹#›</a:t>
            </a:fld>
            <a:endParaRPr lang="en-US" dirty="0"/>
          </a:p>
        </p:txBody>
      </p:sp>
    </p:spTree>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E24F016-B5DD-450A-9BC9-02716E1200FA}" type="datetime1">
              <a:rPr lang="en-US" smtClean="0"/>
              <a:pPr>
                <a:defRPr/>
              </a:pPr>
              <a:t>3/28/16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A6620F9-B1E5-4021-ABD9-3B2DA0B0A74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AE0777-A88A-410E-899A-86BB4A43CBDF}" type="datetime1">
              <a:rPr lang="en-US" smtClean="0"/>
              <a:pPr>
                <a:defRPr/>
              </a:pPr>
              <a:t>3/28/16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1EFEEF0-74FA-4D47-B44B-AE7C9AE8441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96061B-D634-4897-A46E-F6F671B8B1CB}" type="datetime1">
              <a:rPr lang="en-US" smtClean="0"/>
              <a:pPr>
                <a:defRPr/>
              </a:pPr>
              <a:t>3/28/16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AF0924A-CFD6-4A2B-BCFA-56463557114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DB09878-D8CD-4D36-8A92-64A26D3F6EAB}" type="datetime1">
              <a:rPr lang="en-US" smtClean="0"/>
              <a:pPr>
                <a:defRPr/>
              </a:pPr>
              <a:t>3/28/16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9A5158B-59F5-4681-9063-378CB2E808E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1.xml"/><Relationship Id="rId5" Type="http://schemas.openxmlformats.org/officeDocument/2006/relationships/oleObject" Target="../embeddings/oleObject10.bin"/><Relationship Id="rId6" Type="http://schemas.openxmlformats.org/officeDocument/2006/relationships/image" Target="../media/image1.wmf"/><Relationship Id="rId7" Type="http://schemas.openxmlformats.org/officeDocument/2006/relationships/oleObject" Target="../embeddings/oleObject11.bin"/><Relationship Id="rId8" Type="http://schemas.openxmlformats.org/officeDocument/2006/relationships/oleObject" Target="../embeddings/oleObject12.bin"/><Relationship Id="rId9" Type="http://schemas.openxmlformats.org/officeDocument/2006/relationships/chart" Target="../charts/chart11.xml"/><Relationship Id="rId10" Type="http://schemas.openxmlformats.org/officeDocument/2006/relationships/chart" Target="../charts/chart12.xml"/><Relationship Id="rId11" Type="http://schemas.openxmlformats.org/officeDocument/2006/relationships/chart" Target="../charts/chart13.xml"/><Relationship Id="rId1" Type="http://schemas.openxmlformats.org/officeDocument/2006/relationships/vmlDrawing" Target="../drawings/vmlDrawing4.vml"/><Relationship Id="rId2"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2.xml"/><Relationship Id="rId5" Type="http://schemas.openxmlformats.org/officeDocument/2006/relationships/image" Target="../media/image13.png"/><Relationship Id="rId6" Type="http://schemas.openxmlformats.org/officeDocument/2006/relationships/oleObject" Target="../embeddings/oleObject13.bin"/><Relationship Id="rId7" Type="http://schemas.openxmlformats.org/officeDocument/2006/relationships/image" Target="../media/image1.wmf"/><Relationship Id="rId8" Type="http://schemas.openxmlformats.org/officeDocument/2006/relationships/oleObject" Target="../embeddings/oleObject14.bin"/><Relationship Id="rId1" Type="http://schemas.openxmlformats.org/officeDocument/2006/relationships/vmlDrawing" Target="../drawings/vmlDrawing5.vml"/><Relationship Id="rId2" Type="http://schemas.openxmlformats.org/officeDocument/2006/relationships/tags" Target="../tags/tag11.xml"/></Relationships>
</file>

<file path=ppt/slides/_rels/slide13.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5.xml"/><Relationship Id="rId5" Type="http://schemas.openxmlformats.org/officeDocument/2006/relationships/oleObject" Target="../embeddings/oleObject15.bin"/><Relationship Id="rId6" Type="http://schemas.openxmlformats.org/officeDocument/2006/relationships/image" Target="../media/image1.wmf"/><Relationship Id="rId7" Type="http://schemas.openxmlformats.org/officeDocument/2006/relationships/oleObject" Target="../embeddings/oleObject16.bin"/><Relationship Id="rId8" Type="http://schemas.openxmlformats.org/officeDocument/2006/relationships/oleObject" Target="../embeddings/oleObject17.bin"/><Relationship Id="rId1" Type="http://schemas.openxmlformats.org/officeDocument/2006/relationships/vmlDrawing" Target="../drawings/vmlDrawing6.vml"/><Relationship Id="rId2" Type="http://schemas.openxmlformats.org/officeDocument/2006/relationships/tags" Target="../tags/tag14.xml"/></Relationships>
</file>

<file path=ppt/slides/_rels/slide16.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7.xml"/><Relationship Id="rId3"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7.xml"/><Relationship Id="rId3"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8.xml"/><Relationship Id="rId5" Type="http://schemas.openxmlformats.org/officeDocument/2006/relationships/oleObject" Target="../embeddings/oleObject18.bin"/><Relationship Id="rId6" Type="http://schemas.openxmlformats.org/officeDocument/2006/relationships/image" Target="../media/image1.wmf"/><Relationship Id="rId7" Type="http://schemas.openxmlformats.org/officeDocument/2006/relationships/oleObject" Target="../embeddings/oleObject19.bin"/><Relationship Id="rId8" Type="http://schemas.openxmlformats.org/officeDocument/2006/relationships/oleObject" Target="../embeddings/oleObject20.bin"/><Relationship Id="rId1" Type="http://schemas.openxmlformats.org/officeDocument/2006/relationships/vmlDrawing" Target="../drawings/vmlDrawing7.vml"/><Relationship Id="rId2" Type="http://schemas.openxmlformats.org/officeDocument/2006/relationships/tags" Target="../tags/tag17.xml"/></Relationships>
</file>

<file path=ppt/slides/_rels/slide19.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2.xml"/><Relationship Id="rId3"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1" Type="http://schemas.openxmlformats.org/officeDocument/2006/relationships/image" Target="../media/image2.png"/><Relationship Id="rId12"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tags" Target="../tags/tag1.xml"/><Relationship Id="rId3" Type="http://schemas.openxmlformats.org/officeDocument/2006/relationships/slideLayout" Target="../slideLayouts/slideLayout2.xml"/><Relationship Id="rId4" Type="http://schemas.openxmlformats.org/officeDocument/2006/relationships/notesSlide" Target="../notesSlides/notesSlide2.xml"/><Relationship Id="rId5" Type="http://schemas.openxmlformats.org/officeDocument/2006/relationships/oleObject" Target="../embeddings/oleObject1.bin"/><Relationship Id="rId6" Type="http://schemas.openxmlformats.org/officeDocument/2006/relationships/image" Target="../media/image1.wmf"/><Relationship Id="rId7" Type="http://schemas.openxmlformats.org/officeDocument/2006/relationships/oleObject" Target="../embeddings/oleObject2.bin"/><Relationship Id="rId8" Type="http://schemas.openxmlformats.org/officeDocument/2006/relationships/oleObject" Target="../embeddings/oleObject3.bin"/><Relationship Id="rId9" Type="http://schemas.openxmlformats.org/officeDocument/2006/relationships/chart" Target="../charts/chart1.xml"/><Relationship Id="rId10" Type="http://schemas.openxmlformats.org/officeDocument/2006/relationships/chart" Target="../charts/chart2.xml"/></Relationships>
</file>

<file path=ppt/slides/_rels/slide20.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2.xml"/><Relationship Id="rId3"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2.xml"/><Relationship Id="rId3"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1" Type="http://schemas.openxmlformats.org/officeDocument/2006/relationships/tags" Target="../tags/tag21.x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3.xml"/><Relationship Id="rId5" Type="http://schemas.openxmlformats.org/officeDocument/2006/relationships/oleObject" Target="../embeddings/oleObject21.bin"/><Relationship Id="rId6" Type="http://schemas.openxmlformats.org/officeDocument/2006/relationships/image" Target="../media/image1.wmf"/><Relationship Id="rId7" Type="http://schemas.openxmlformats.org/officeDocument/2006/relationships/oleObject" Target="../embeddings/oleObject22.bin"/><Relationship Id="rId8" Type="http://schemas.openxmlformats.org/officeDocument/2006/relationships/oleObject" Target="../embeddings/oleObject23.bin"/><Relationship Id="rId1" Type="http://schemas.openxmlformats.org/officeDocument/2006/relationships/vmlDrawing" Target="../drawings/vmlDrawing8.vml"/><Relationship Id="rId2"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4.xml"/><Relationship Id="rId5" Type="http://schemas.openxmlformats.org/officeDocument/2006/relationships/oleObject" Target="../embeddings/oleObject24.bin"/><Relationship Id="rId6" Type="http://schemas.openxmlformats.org/officeDocument/2006/relationships/image" Target="../media/image1.wmf"/><Relationship Id="rId7" Type="http://schemas.openxmlformats.org/officeDocument/2006/relationships/oleObject" Target="../embeddings/oleObject25.bin"/><Relationship Id="rId8" Type="http://schemas.openxmlformats.org/officeDocument/2006/relationships/oleObject" Target="../embeddings/oleObject26.bin"/><Relationship Id="rId9" Type="http://schemas.openxmlformats.org/officeDocument/2006/relationships/image" Target="../media/image17.png"/><Relationship Id="rId10" Type="http://schemas.openxmlformats.org/officeDocument/2006/relationships/image" Target="../media/image18.png"/><Relationship Id="rId1" Type="http://schemas.openxmlformats.org/officeDocument/2006/relationships/vmlDrawing" Target="../drawings/vmlDrawing9.vml"/><Relationship Id="rId2"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png"/><Relationship Id="rId1" Type="http://schemas.openxmlformats.org/officeDocument/2006/relationships/tags" Target="../tags/tag24.x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6.xml"/><Relationship Id="rId5" Type="http://schemas.openxmlformats.org/officeDocument/2006/relationships/oleObject" Target="../embeddings/oleObject27.bin"/><Relationship Id="rId6" Type="http://schemas.openxmlformats.org/officeDocument/2006/relationships/image" Target="../media/image1.wmf"/><Relationship Id="rId7" Type="http://schemas.openxmlformats.org/officeDocument/2006/relationships/oleObject" Target="../embeddings/oleObject28.bin"/><Relationship Id="rId8" Type="http://schemas.openxmlformats.org/officeDocument/2006/relationships/oleObject" Target="../embeddings/oleObject29.bin"/><Relationship Id="rId9" Type="http://schemas.openxmlformats.org/officeDocument/2006/relationships/image" Target="../media/image22.png"/><Relationship Id="rId10" Type="http://schemas.openxmlformats.org/officeDocument/2006/relationships/image" Target="../media/image23.png"/><Relationship Id="rId1" Type="http://schemas.openxmlformats.org/officeDocument/2006/relationships/vmlDrawing" Target="../drawings/vmlDrawing10.vml"/><Relationship Id="rId2" Type="http://schemas.openxmlformats.org/officeDocument/2006/relationships/tags" Target="../tags/tag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image" Target="../media/image26.png"/><Relationship Id="rId7" Type="http://schemas.openxmlformats.org/officeDocument/2006/relationships/image" Target="../media/image27.png"/><Relationship Id="rId8" Type="http://schemas.openxmlformats.org/officeDocument/2006/relationships/image" Target="../media/image28.png"/><Relationship Id="rId9" Type="http://schemas.openxmlformats.org/officeDocument/2006/relationships/image" Target="../media/image29.png"/><Relationship Id="rId10" Type="http://schemas.openxmlformats.org/officeDocument/2006/relationships/image" Target="../media/image30.png"/><Relationship Id="rId1" Type="http://schemas.openxmlformats.org/officeDocument/2006/relationships/tags" Target="../tags/tag26.x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image" Target="../media/image31.png"/><Relationship Id="rId5" Type="http://schemas.openxmlformats.org/officeDocument/2006/relationships/image" Target="../media/image32.png"/><Relationship Id="rId1" Type="http://schemas.openxmlformats.org/officeDocument/2006/relationships/tags" Target="../tags/tag27.x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slideLayout" Target="../slideLayouts/slideLayout2.xml"/><Relationship Id="rId3"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1" Type="http://schemas.openxmlformats.org/officeDocument/2006/relationships/tags" Target="../tags/tag2.xml"/><Relationship Id="rId2"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tags" Target="../tags/tag29.xml"/><Relationship Id="rId2" Type="http://schemas.openxmlformats.org/officeDocument/2006/relationships/slideLayout" Target="../slideLayouts/slideLayout7.xml"/><Relationship Id="rId3"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1.xml"/><Relationship Id="rId5" Type="http://schemas.openxmlformats.org/officeDocument/2006/relationships/oleObject" Target="../embeddings/oleObject30.bin"/><Relationship Id="rId6" Type="http://schemas.openxmlformats.org/officeDocument/2006/relationships/image" Target="../media/image1.wmf"/><Relationship Id="rId7" Type="http://schemas.openxmlformats.org/officeDocument/2006/relationships/oleObject" Target="../embeddings/oleObject31.bin"/><Relationship Id="rId8" Type="http://schemas.openxmlformats.org/officeDocument/2006/relationships/oleObject" Target="../embeddings/oleObject32.bin"/><Relationship Id="rId1" Type="http://schemas.openxmlformats.org/officeDocument/2006/relationships/vmlDrawing" Target="../drawings/vmlDrawing11.vml"/><Relationship Id="rId2" Type="http://schemas.openxmlformats.org/officeDocument/2006/relationships/tags" Target="../tags/tag30.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2.xml"/><Relationship Id="rId5" Type="http://schemas.openxmlformats.org/officeDocument/2006/relationships/oleObject" Target="../embeddings/oleObject33.bin"/><Relationship Id="rId6" Type="http://schemas.openxmlformats.org/officeDocument/2006/relationships/image" Target="../media/image1.wmf"/><Relationship Id="rId7" Type="http://schemas.openxmlformats.org/officeDocument/2006/relationships/oleObject" Target="../embeddings/oleObject34.bin"/><Relationship Id="rId8" Type="http://schemas.openxmlformats.org/officeDocument/2006/relationships/oleObject" Target="../embeddings/oleObject35.bin"/><Relationship Id="rId1" Type="http://schemas.openxmlformats.org/officeDocument/2006/relationships/vmlDrawing" Target="../drawings/vmlDrawing12.vml"/><Relationship Id="rId2" Type="http://schemas.openxmlformats.org/officeDocument/2006/relationships/tags" Target="../tags/tag31.xml"/></Relationships>
</file>

<file path=ppt/slides/_rels/slide33.xml.rels><?xml version="1.0" encoding="UTF-8" standalone="yes"?>
<Relationships xmlns="http://schemas.openxmlformats.org/package/2006/relationships"><Relationship Id="rId3" Type="http://schemas.openxmlformats.org/officeDocument/2006/relationships/audio" Target="../media/media1.wma"/><Relationship Id="rId4" Type="http://schemas.openxmlformats.org/officeDocument/2006/relationships/slideLayout" Target="../slideLayouts/slideLayout2.xml"/><Relationship Id="rId5" Type="http://schemas.openxmlformats.org/officeDocument/2006/relationships/notesSlide" Target="../notesSlides/notesSlide33.xml"/><Relationship Id="rId6" Type="http://schemas.openxmlformats.org/officeDocument/2006/relationships/image" Target="../media/image33.png"/><Relationship Id="rId1" Type="http://schemas.openxmlformats.org/officeDocument/2006/relationships/tags" Target="../tags/tag32.xml"/><Relationship Id="rId2" Type="http://schemas.microsoft.com/office/2007/relationships/media" Target="../media/media1.wma"/></Relationships>
</file>

<file path=ppt/slides/_rels/slide34.xml.rels><?xml version="1.0" encoding="UTF-8" standalone="yes"?>
<Relationships xmlns="http://schemas.openxmlformats.org/package/2006/relationships"><Relationship Id="rId1" Type="http://schemas.openxmlformats.org/officeDocument/2006/relationships/tags" Target="../tags/tag33.xml"/><Relationship Id="rId2" Type="http://schemas.openxmlformats.org/officeDocument/2006/relationships/slideLayout" Target="../slideLayouts/slideLayout2.xml"/><Relationship Id="rId3"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5.xml"/><Relationship Id="rId5" Type="http://schemas.openxmlformats.org/officeDocument/2006/relationships/oleObject" Target="../embeddings/oleObject36.bin"/><Relationship Id="rId6" Type="http://schemas.openxmlformats.org/officeDocument/2006/relationships/image" Target="../media/image1.wmf"/><Relationship Id="rId7" Type="http://schemas.openxmlformats.org/officeDocument/2006/relationships/oleObject" Target="../embeddings/oleObject37.bin"/><Relationship Id="rId8" Type="http://schemas.openxmlformats.org/officeDocument/2006/relationships/oleObject" Target="../embeddings/oleObject38.bin"/><Relationship Id="rId9" Type="http://schemas.openxmlformats.org/officeDocument/2006/relationships/image" Target="../media/image34.jpeg"/><Relationship Id="rId1" Type="http://schemas.openxmlformats.org/officeDocument/2006/relationships/vmlDrawing" Target="../drawings/vmlDrawing13.vml"/><Relationship Id="rId2" Type="http://schemas.openxmlformats.org/officeDocument/2006/relationships/tags" Target="../tags/tag34.xml"/></Relationships>
</file>

<file path=ppt/slides/_rels/slide36.xml.rels><?xml version="1.0" encoding="UTF-8" standalone="yes"?>
<Relationships xmlns="http://schemas.openxmlformats.org/package/2006/relationships"><Relationship Id="rId1" Type="http://schemas.openxmlformats.org/officeDocument/2006/relationships/tags" Target="../tags/tag35.xml"/><Relationship Id="rId2" Type="http://schemas.openxmlformats.org/officeDocument/2006/relationships/slideLayout" Target="../slideLayouts/slideLayout2.xml"/><Relationship Id="rId3"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tags" Target="../tags/tag36.xml"/><Relationship Id="rId2" Type="http://schemas.openxmlformats.org/officeDocument/2006/relationships/slideLayout" Target="../slideLayouts/slideLayout2.xml"/><Relationship Id="rId3"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image" Target="../media/image34.jpeg"/><Relationship Id="rId1" Type="http://schemas.openxmlformats.org/officeDocument/2006/relationships/tags" Target="../tags/tag37.x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tags" Target="../tags/tag38.xml"/><Relationship Id="rId2" Type="http://schemas.openxmlformats.org/officeDocument/2006/relationships/slideLayout" Target="../slideLayouts/slideLayout2.xml"/><Relationship Id="rId3"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tags" Target="../tags/tag39.xml"/><Relationship Id="rId2" Type="http://schemas.openxmlformats.org/officeDocument/2006/relationships/slideLayout" Target="../slideLayouts/slideLayout2.xml"/><Relationship Id="rId3"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tags" Target="../tags/tag40.xml"/><Relationship Id="rId2" Type="http://schemas.openxmlformats.org/officeDocument/2006/relationships/slideLayout" Target="../slideLayouts/slideLayout2.xml"/><Relationship Id="rId3"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tags" Target="../tags/tag41.xml"/><Relationship Id="rId2" Type="http://schemas.openxmlformats.org/officeDocument/2006/relationships/slideLayout" Target="../slideLayouts/slideLayout2.xml"/><Relationship Id="rId3"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tags" Target="../tags/tag42.xml"/><Relationship Id="rId2" Type="http://schemas.openxmlformats.org/officeDocument/2006/relationships/slideLayout" Target="../slideLayouts/slideLayout2.xml"/><Relationship Id="rId3"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4.xml"/><Relationship Id="rId5" Type="http://schemas.openxmlformats.org/officeDocument/2006/relationships/oleObject" Target="../embeddings/oleObject39.bin"/><Relationship Id="rId6" Type="http://schemas.openxmlformats.org/officeDocument/2006/relationships/image" Target="../media/image1.wmf"/><Relationship Id="rId7" Type="http://schemas.openxmlformats.org/officeDocument/2006/relationships/oleObject" Target="../embeddings/oleObject40.bin"/><Relationship Id="rId8" Type="http://schemas.openxmlformats.org/officeDocument/2006/relationships/oleObject" Target="../embeddings/oleObject41.bin"/><Relationship Id="rId1" Type="http://schemas.openxmlformats.org/officeDocument/2006/relationships/vmlDrawing" Target="../drawings/vmlDrawing14.vml"/><Relationship Id="rId2" Type="http://schemas.openxmlformats.org/officeDocument/2006/relationships/tags" Target="../tags/tag43.xml"/></Relationships>
</file>

<file path=ppt/slides/_rels/slide45.xml.rels><?xml version="1.0" encoding="UTF-8" standalone="yes"?>
<Relationships xmlns="http://schemas.openxmlformats.org/package/2006/relationships"><Relationship Id="rId11" Type="http://schemas.openxmlformats.org/officeDocument/2006/relationships/image" Target="../media/image42.png"/><Relationship Id="rId12" Type="http://schemas.openxmlformats.org/officeDocument/2006/relationships/image" Target="../media/image43.png"/><Relationship Id="rId13" Type="http://schemas.openxmlformats.org/officeDocument/2006/relationships/image" Target="../media/image44.png"/><Relationship Id="rId14" Type="http://schemas.openxmlformats.org/officeDocument/2006/relationships/image" Target="../media/image45.png"/><Relationship Id="rId15" Type="http://schemas.openxmlformats.org/officeDocument/2006/relationships/image" Target="../media/image46.png"/><Relationship Id="rId1" Type="http://schemas.openxmlformats.org/officeDocument/2006/relationships/tags" Target="../tags/tag44.xml"/><Relationship Id="rId2" Type="http://schemas.openxmlformats.org/officeDocument/2006/relationships/slideLayout" Target="../slideLayouts/slideLayout2.xml"/><Relationship Id="rId3" Type="http://schemas.openxmlformats.org/officeDocument/2006/relationships/notesSlide" Target="../notesSlides/notesSlide45.xml"/><Relationship Id="rId4" Type="http://schemas.openxmlformats.org/officeDocument/2006/relationships/image" Target="../media/image35.png"/><Relationship Id="rId5" Type="http://schemas.openxmlformats.org/officeDocument/2006/relationships/image" Target="../media/image36.png"/><Relationship Id="rId6" Type="http://schemas.openxmlformats.org/officeDocument/2006/relationships/image" Target="../media/image37.png"/><Relationship Id="rId7" Type="http://schemas.openxmlformats.org/officeDocument/2006/relationships/image" Target="../media/image38.png"/><Relationship Id="rId8" Type="http://schemas.openxmlformats.org/officeDocument/2006/relationships/image" Target="../media/image39.png"/><Relationship Id="rId9" Type="http://schemas.openxmlformats.org/officeDocument/2006/relationships/image" Target="../media/image40.png"/><Relationship Id="rId10" Type="http://schemas.openxmlformats.org/officeDocument/2006/relationships/image" Target="../media/image41.png"/></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6.xml"/><Relationship Id="rId5" Type="http://schemas.openxmlformats.org/officeDocument/2006/relationships/oleObject" Target="../embeddings/oleObject42.bin"/><Relationship Id="rId6" Type="http://schemas.openxmlformats.org/officeDocument/2006/relationships/image" Target="../media/image1.wmf"/><Relationship Id="rId7" Type="http://schemas.openxmlformats.org/officeDocument/2006/relationships/oleObject" Target="../embeddings/oleObject43.bin"/><Relationship Id="rId8" Type="http://schemas.openxmlformats.org/officeDocument/2006/relationships/oleObject" Target="../embeddings/oleObject44.bin"/><Relationship Id="rId9" Type="http://schemas.openxmlformats.org/officeDocument/2006/relationships/image" Target="../media/image47.png"/><Relationship Id="rId1" Type="http://schemas.openxmlformats.org/officeDocument/2006/relationships/vmlDrawing" Target="../drawings/vmlDrawing15.vml"/><Relationship Id="rId2" Type="http://schemas.openxmlformats.org/officeDocument/2006/relationships/tags" Target="../tags/tag45.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7.xml"/><Relationship Id="rId5" Type="http://schemas.openxmlformats.org/officeDocument/2006/relationships/image" Target="../media/image48.png"/><Relationship Id="rId6" Type="http://schemas.openxmlformats.org/officeDocument/2006/relationships/oleObject" Target="../embeddings/oleObject45.bin"/><Relationship Id="rId7" Type="http://schemas.openxmlformats.org/officeDocument/2006/relationships/image" Target="../media/image1.wmf"/><Relationship Id="rId8" Type="http://schemas.openxmlformats.org/officeDocument/2006/relationships/oleObject" Target="../embeddings/oleObject46.bin"/><Relationship Id="rId9" Type="http://schemas.openxmlformats.org/officeDocument/2006/relationships/oleObject" Target="../embeddings/oleObject47.bin"/><Relationship Id="rId10" Type="http://schemas.openxmlformats.org/officeDocument/2006/relationships/chart" Target="../charts/chart14.xml"/><Relationship Id="rId1" Type="http://schemas.openxmlformats.org/officeDocument/2006/relationships/vmlDrawing" Target="../drawings/vmlDrawing16.vml"/><Relationship Id="rId2" Type="http://schemas.openxmlformats.org/officeDocument/2006/relationships/tags" Target="../tags/tag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chart" Target="../charts/chart15.xml"/></Relationships>
</file>

<file path=ppt/slides/_rels/slide49.xml.rels><?xml version="1.0" encoding="UTF-8" standalone="yes"?>
<Relationships xmlns="http://schemas.openxmlformats.org/package/2006/relationships"><Relationship Id="rId1" Type="http://schemas.openxmlformats.org/officeDocument/2006/relationships/tags" Target="../tags/tag47.xml"/><Relationship Id="rId2" Type="http://schemas.openxmlformats.org/officeDocument/2006/relationships/slideLayout" Target="../slideLayouts/slideLayout2.xml"/><Relationship Id="rId3"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chart" Target="../charts/chart3.xml"/><Relationship Id="rId5" Type="http://schemas.openxmlformats.org/officeDocument/2006/relationships/chart" Target="../charts/chart4.xml"/><Relationship Id="rId6" Type="http://schemas.openxmlformats.org/officeDocument/2006/relationships/chart" Target="../charts/chart5.xml"/><Relationship Id="rId7" Type="http://schemas.openxmlformats.org/officeDocument/2006/relationships/chart" Target="../charts/chart6.xml"/><Relationship Id="rId8" Type="http://schemas.openxmlformats.org/officeDocument/2006/relationships/chart" Target="../charts/chart7.xml"/><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tags" Target="../tags/tag48.xml"/><Relationship Id="rId2" Type="http://schemas.openxmlformats.org/officeDocument/2006/relationships/slideLayout" Target="../slideLayouts/slideLayout2.xml"/><Relationship Id="rId3"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51.xml"/><Relationship Id="rId5" Type="http://schemas.openxmlformats.org/officeDocument/2006/relationships/oleObject" Target="../embeddings/oleObject48.bin"/><Relationship Id="rId6" Type="http://schemas.openxmlformats.org/officeDocument/2006/relationships/image" Target="../media/image1.wmf"/><Relationship Id="rId7" Type="http://schemas.openxmlformats.org/officeDocument/2006/relationships/oleObject" Target="../embeddings/oleObject49.bin"/><Relationship Id="rId8" Type="http://schemas.openxmlformats.org/officeDocument/2006/relationships/oleObject" Target="../embeddings/oleObject50.bin"/><Relationship Id="rId1" Type="http://schemas.openxmlformats.org/officeDocument/2006/relationships/vmlDrawing" Target="../drawings/vmlDrawing17.vml"/><Relationship Id="rId2" Type="http://schemas.openxmlformats.org/officeDocument/2006/relationships/tags" Target="../tags/tag49.xml"/></Relationships>
</file>

<file path=ppt/slides/_rels/slide52.xml.rels><?xml version="1.0" encoding="UTF-8" standalone="yes"?>
<Relationships xmlns="http://schemas.openxmlformats.org/package/2006/relationships"><Relationship Id="rId1" Type="http://schemas.openxmlformats.org/officeDocument/2006/relationships/tags" Target="../tags/tag50.xml"/><Relationship Id="rId2" Type="http://schemas.openxmlformats.org/officeDocument/2006/relationships/slideLayout" Target="../slideLayouts/slideLayout2.xml"/><Relationship Id="rId3"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tags" Target="../tags/tag51.xml"/><Relationship Id="rId2" Type="http://schemas.openxmlformats.org/officeDocument/2006/relationships/slideLayout" Target="../slideLayouts/slideLayout2.xml"/><Relationship Id="rId3"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tags" Target="../tags/tag52.xml"/><Relationship Id="rId2" Type="http://schemas.openxmlformats.org/officeDocument/2006/relationships/slideLayout" Target="../slideLayouts/slideLayout2.xml"/><Relationship Id="rId3"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tags" Target="../tags/tag53.xml"/><Relationship Id="rId2" Type="http://schemas.openxmlformats.org/officeDocument/2006/relationships/slideLayout" Target="../slideLayouts/slideLayout2.xml"/><Relationship Id="rId3"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56.xml"/><Relationship Id="rId5" Type="http://schemas.openxmlformats.org/officeDocument/2006/relationships/oleObject" Target="../embeddings/oleObject51.bin"/><Relationship Id="rId6" Type="http://schemas.openxmlformats.org/officeDocument/2006/relationships/image" Target="../media/image1.wmf"/><Relationship Id="rId7" Type="http://schemas.openxmlformats.org/officeDocument/2006/relationships/oleObject" Target="../embeddings/oleObject52.bin"/><Relationship Id="rId8" Type="http://schemas.openxmlformats.org/officeDocument/2006/relationships/oleObject" Target="../embeddings/oleObject53.bin"/><Relationship Id="rId1" Type="http://schemas.openxmlformats.org/officeDocument/2006/relationships/vmlDrawing" Target="../drawings/vmlDrawing18.vml"/><Relationship Id="rId2" Type="http://schemas.openxmlformats.org/officeDocument/2006/relationships/tags" Target="../tags/tag54.xml"/></Relationships>
</file>

<file path=ppt/slides/_rels/slide57.xml.rels><?xml version="1.0" encoding="UTF-8" standalone="yes"?>
<Relationships xmlns="http://schemas.openxmlformats.org/package/2006/relationships"><Relationship Id="rId1" Type="http://schemas.openxmlformats.org/officeDocument/2006/relationships/tags" Target="../tags/tag55.xml"/><Relationship Id="rId2" Type="http://schemas.openxmlformats.org/officeDocument/2006/relationships/slideLayout" Target="../slideLayouts/slideLayout2.xml"/><Relationship Id="rId3"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tags" Target="../tags/tag56.xml"/><Relationship Id="rId2" Type="http://schemas.openxmlformats.org/officeDocument/2006/relationships/slideLayout" Target="../slideLayouts/slideLayout2.xml"/><Relationship Id="rId3"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tags" Target="../tags/tag57.xml"/><Relationship Id="rId2" Type="http://schemas.openxmlformats.org/officeDocument/2006/relationships/slideLayout" Target="../slideLayouts/slideLayout2.xml"/><Relationship Id="rId3"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6.xml"/><Relationship Id="rId5" Type="http://schemas.openxmlformats.org/officeDocument/2006/relationships/oleObject" Target="../embeddings/oleObject4.bin"/><Relationship Id="rId6" Type="http://schemas.openxmlformats.org/officeDocument/2006/relationships/image" Target="../media/image1.wmf"/><Relationship Id="rId7" Type="http://schemas.openxmlformats.org/officeDocument/2006/relationships/oleObject" Target="../embeddings/oleObject5.bin"/><Relationship Id="rId8" Type="http://schemas.openxmlformats.org/officeDocument/2006/relationships/oleObject" Target="../embeddings/oleObject6.bin"/><Relationship Id="rId9" Type="http://schemas.openxmlformats.org/officeDocument/2006/relationships/chart" Target="../charts/chart8.xml"/><Relationship Id="rId10" Type="http://schemas.openxmlformats.org/officeDocument/2006/relationships/chart" Target="../charts/chart9.xml"/><Relationship Id="rId1" Type="http://schemas.openxmlformats.org/officeDocument/2006/relationships/vmlDrawing" Target="../drawings/vmlDrawing2.vml"/><Relationship Id="rId2"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7.xml"/><Relationship Id="rId5" Type="http://schemas.openxmlformats.org/officeDocument/2006/relationships/oleObject" Target="../embeddings/oleObject7.bin"/><Relationship Id="rId6" Type="http://schemas.openxmlformats.org/officeDocument/2006/relationships/image" Target="../media/image1.wmf"/><Relationship Id="rId7" Type="http://schemas.openxmlformats.org/officeDocument/2006/relationships/oleObject" Target="../embeddings/oleObject8.bin"/><Relationship Id="rId8" Type="http://schemas.openxmlformats.org/officeDocument/2006/relationships/oleObject" Target="../embeddings/oleObject9.bin"/><Relationship Id="rId9" Type="http://schemas.openxmlformats.org/officeDocument/2006/relationships/chart" Target="../charts/chart10.xml"/><Relationship Id="rId1" Type="http://schemas.openxmlformats.org/officeDocument/2006/relationships/vmlDrawing" Target="../drawings/vmlDrawing3.vml"/><Relationship Id="rId2"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0" y="1219200"/>
            <a:ext cx="8991600" cy="584775"/>
          </a:xfrm>
          <a:prstGeom prst="rect">
            <a:avLst/>
          </a:prstGeom>
          <a:noFill/>
        </p:spPr>
        <p:txBody>
          <a:bodyPr wrap="square">
            <a:spAutoFit/>
          </a:bodyPr>
          <a:lstStyle/>
          <a:p>
            <a:pPr algn="ctr">
              <a:defRPr/>
            </a:pPr>
            <a:r>
              <a:rPr lang="en-US" sz="3200" b="1" dirty="0" smtClean="0">
                <a:solidFill>
                  <a:srgbClr val="00B050"/>
                </a:solidFill>
                <a:latin typeface="Arial" pitchFamily="34" charset="0"/>
                <a:cs typeface="Arial" pitchFamily="34" charset="0"/>
              </a:rPr>
              <a:t>Using the Student </a:t>
            </a:r>
            <a:r>
              <a:rPr lang="en-US" sz="3200" b="1" dirty="0">
                <a:solidFill>
                  <a:srgbClr val="00B050"/>
                </a:solidFill>
                <a:latin typeface="Arial" pitchFamily="34" charset="0"/>
                <a:cs typeface="Arial" pitchFamily="34" charset="0"/>
              </a:rPr>
              <a:t>Performance </a:t>
            </a:r>
            <a:r>
              <a:rPr lang="en-US" sz="3200" b="1" dirty="0" smtClean="0">
                <a:solidFill>
                  <a:srgbClr val="00B050"/>
                </a:solidFill>
                <a:latin typeface="Arial" pitchFamily="34" charset="0"/>
                <a:cs typeface="Arial" pitchFamily="34" charset="0"/>
              </a:rPr>
              <a:t>Analysis</a:t>
            </a:r>
            <a:endParaRPr lang="en-US" sz="3200" b="1" dirty="0">
              <a:solidFill>
                <a:srgbClr val="00B050"/>
              </a:solidFill>
              <a:latin typeface="Arial" pitchFamily="34" charset="0"/>
              <a:cs typeface="Arial" pitchFamily="34" charset="0"/>
            </a:endParaRPr>
          </a:p>
        </p:txBody>
      </p:sp>
      <p:sp>
        <p:nvSpPr>
          <p:cNvPr id="19" name="TextBox 18"/>
          <p:cNvSpPr txBox="1"/>
          <p:nvPr/>
        </p:nvSpPr>
        <p:spPr>
          <a:xfrm>
            <a:off x="304800" y="3200400"/>
            <a:ext cx="4419600" cy="954107"/>
          </a:xfrm>
          <a:prstGeom prst="rect">
            <a:avLst/>
          </a:prstGeom>
          <a:noFill/>
        </p:spPr>
        <p:txBody>
          <a:bodyPr wrap="square" rtlCol="0">
            <a:spAutoFit/>
          </a:bodyPr>
          <a:lstStyle/>
          <a:p>
            <a:r>
              <a:rPr lang="en-US" sz="2800" b="1" dirty="0" smtClean="0">
                <a:solidFill>
                  <a:srgbClr val="0033CC"/>
                </a:solidFill>
                <a:latin typeface="Arial" pitchFamily="34" charset="0"/>
                <a:cs typeface="Arial" pitchFamily="34" charset="0"/>
              </a:rPr>
              <a:t>Grade 4 Mathematics</a:t>
            </a:r>
          </a:p>
          <a:p>
            <a:r>
              <a:rPr lang="en-US" sz="2800" b="1" dirty="0" smtClean="0">
                <a:solidFill>
                  <a:srgbClr val="0033CC"/>
                </a:solidFill>
                <a:latin typeface="Arial" pitchFamily="34" charset="0"/>
                <a:cs typeface="Arial" pitchFamily="34" charset="0"/>
              </a:rPr>
              <a:t>Standards of Learning</a:t>
            </a:r>
            <a:endParaRPr lang="en-US" sz="2800" b="1" dirty="0">
              <a:solidFill>
                <a:srgbClr val="0033CC"/>
              </a:solidFill>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pPr>
              <a:defRPr/>
            </a:pPr>
            <a:fld id="{CC29E0D5-B10C-466F-8ED3-E187C058366E}" type="slidenum">
              <a:rPr lang="en-US" smtClean="0"/>
              <a:pPr>
                <a:defRPr/>
              </a:pPr>
              <a:t>1</a:t>
            </a:fld>
            <a:endParaRPr lang="en-US" dirty="0"/>
          </a:p>
        </p:txBody>
      </p:sp>
    </p:spTree>
  </p:cSld>
  <p:clrMapOvr>
    <a:masterClrMapping/>
  </p:clrMapOvr>
  <p:transition advTm="10224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25400" y="0"/>
            <a:ext cx="8229600" cy="1143000"/>
          </a:xfrm>
        </p:spPr>
        <p:txBody>
          <a:bodyPr/>
          <a:lstStyle/>
          <a:p>
            <a:pPr algn="l"/>
            <a:r>
              <a:rPr lang="en-US" sz="3200" b="1" dirty="0" smtClean="0">
                <a:solidFill>
                  <a:schemeClr val="tx1"/>
                </a:solidFill>
              </a:rPr>
              <a:t>Practice for SOL 4.3a</a:t>
            </a:r>
            <a:endParaRPr lang="en-US" sz="3200" b="1" dirty="0">
              <a:solidFill>
                <a:schemeClr val="tx1"/>
              </a:solidFill>
            </a:endParaRPr>
          </a:p>
        </p:txBody>
      </p:sp>
      <p:sp>
        <p:nvSpPr>
          <p:cNvPr id="6" name="Content Placeholder 2"/>
          <p:cNvSpPr>
            <a:spLocks noGrp="1"/>
          </p:cNvSpPr>
          <p:nvPr>
            <p:ph idx="1"/>
          </p:nvPr>
        </p:nvSpPr>
        <p:spPr>
          <a:xfrm>
            <a:off x="457200" y="1447800"/>
            <a:ext cx="8229600" cy="4525963"/>
          </a:xfrm>
        </p:spPr>
        <p:txBody>
          <a:bodyPr/>
          <a:lstStyle/>
          <a:p>
            <a:pPr marL="0" indent="0">
              <a:buNone/>
            </a:pPr>
            <a:endParaRPr lang="en-US" sz="2400" dirty="0" smtClean="0">
              <a:solidFill>
                <a:srgbClr val="4F6228"/>
              </a:solidFill>
            </a:endParaRPr>
          </a:p>
          <a:p>
            <a:pPr marL="0" indent="0">
              <a:buNone/>
            </a:pPr>
            <a:r>
              <a:rPr lang="en-US" sz="2400" b="1" dirty="0" smtClean="0">
                <a:solidFill>
                  <a:schemeClr val="tx1"/>
                </a:solidFill>
              </a:rPr>
              <a:t>Write each number.</a:t>
            </a:r>
          </a:p>
          <a:p>
            <a:pPr marL="0" indent="0">
              <a:buNone/>
            </a:pPr>
            <a:endParaRPr lang="en-US" sz="2400" b="1" dirty="0" smtClean="0">
              <a:solidFill>
                <a:schemeClr val="tx1"/>
              </a:solidFill>
            </a:endParaRPr>
          </a:p>
          <a:p>
            <a:pPr marL="457200" indent="-457200">
              <a:spcAft>
                <a:spcPts val="2400"/>
              </a:spcAft>
              <a:buAutoNum type="arabicPeriod"/>
            </a:pPr>
            <a:r>
              <a:rPr lang="en-US" sz="2400" b="1" dirty="0" smtClean="0">
                <a:solidFill>
                  <a:schemeClr val="tx1"/>
                </a:solidFill>
              </a:rPr>
              <a:t>Seventy-two and thirteen thousandths</a:t>
            </a:r>
          </a:p>
          <a:p>
            <a:pPr marL="457200" indent="-457200">
              <a:spcAft>
                <a:spcPts val="2400"/>
              </a:spcAft>
              <a:buAutoNum type="arabicPeriod"/>
            </a:pPr>
            <a:r>
              <a:rPr lang="en-US" sz="2400" b="1" dirty="0" smtClean="0">
                <a:solidFill>
                  <a:schemeClr val="tx1"/>
                </a:solidFill>
              </a:rPr>
              <a:t>One hundred six and four hundred nine thousandths</a:t>
            </a:r>
          </a:p>
          <a:p>
            <a:pPr marL="457200" indent="-457200">
              <a:buAutoNum type="arabicPeriod"/>
            </a:pPr>
            <a:endParaRPr lang="en-US" sz="2400" dirty="0" smtClean="0">
              <a:solidFill>
                <a:srgbClr val="4F6228"/>
              </a:solidFill>
            </a:endParaRPr>
          </a:p>
          <a:p>
            <a:pPr marL="0" indent="0">
              <a:buNone/>
            </a:pPr>
            <a:endParaRPr lang="en-US" sz="1200" dirty="0" smtClean="0">
              <a:solidFill>
                <a:srgbClr val="4F6228"/>
              </a:solidFill>
            </a:endParaRPr>
          </a:p>
        </p:txBody>
      </p:sp>
    </p:spTree>
    <p:custDataLst>
      <p:tags r:id="rId1"/>
    </p:custDataLst>
    <p:extLst>
      <p:ext uri="{BB962C8B-B14F-4D97-AF65-F5344CB8AC3E}">
        <p14:creationId xmlns:p14="http://schemas.microsoft.com/office/powerpoint/2010/main" val="1339354249"/>
      </p:ext>
    </p:extLst>
  </p:cSld>
  <p:clrMapOvr>
    <a:masterClrMapping/>
  </p:clrMapOvr>
  <mc:AlternateContent xmlns:mc="http://schemas.openxmlformats.org/markup-compatibility/2006" xmlns:p14="http://schemas.microsoft.com/office/powerpoint/2010/main">
    <mc:Choice Requires="p14">
      <p:transition spd="slow" p14:dur="2000" advTm="43511"/>
    </mc:Choice>
    <mc:Fallback xmlns="">
      <p:transition spd="slow" advTm="4351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321589" y="860443"/>
            <a:ext cx="8382000" cy="5029201"/>
          </a:xfrm>
        </p:spPr>
        <p:txBody>
          <a:bodyPr/>
          <a:lstStyle/>
          <a:p>
            <a:pPr marL="0">
              <a:spcBef>
                <a:spcPts val="0"/>
              </a:spcBef>
              <a:buNone/>
            </a:pPr>
            <a:endParaRPr lang="en-US" sz="1200" b="1" dirty="0" smtClean="0">
              <a:solidFill>
                <a:srgbClr val="0070C0"/>
              </a:solidFill>
            </a:endParaRPr>
          </a:p>
          <a:p>
            <a:pPr marL="0">
              <a:spcBef>
                <a:spcPts val="0"/>
              </a:spcBef>
              <a:buNone/>
            </a:pPr>
            <a:endParaRPr lang="en-US" sz="1200" b="1" dirty="0">
              <a:solidFill>
                <a:srgbClr val="0070C0"/>
              </a:solidFill>
            </a:endParaRPr>
          </a:p>
          <a:p>
            <a:pPr marL="0">
              <a:spcBef>
                <a:spcPts val="0"/>
              </a:spcBef>
              <a:buNone/>
            </a:pPr>
            <a:endParaRPr lang="en-US" sz="1200" b="1" dirty="0" smtClean="0">
              <a:solidFill>
                <a:srgbClr val="0070C0"/>
              </a:solidFill>
            </a:endParaRPr>
          </a:p>
          <a:p>
            <a:pPr marL="0">
              <a:spcBef>
                <a:spcPts val="0"/>
              </a:spcBef>
              <a:buNone/>
            </a:pPr>
            <a:endParaRPr lang="en-US" sz="1200" b="1" dirty="0" smtClean="0">
              <a:solidFill>
                <a:srgbClr val="0070C0"/>
              </a:solidFill>
            </a:endParaRPr>
          </a:p>
          <a:p>
            <a:pPr marL="0" indent="-274320">
              <a:spcBef>
                <a:spcPts val="0"/>
              </a:spcBef>
              <a:buAutoNum type="arabicPeriod"/>
              <a:tabLst>
                <a:tab pos="290513" algn="l"/>
              </a:tabLst>
            </a:pPr>
            <a:r>
              <a:rPr lang="en-US" sz="2400" b="1" dirty="0" smtClean="0"/>
              <a:t>When rounded to the nearest tenth, which of these numbers   	would round to 52.8 ?</a:t>
            </a:r>
          </a:p>
          <a:p>
            <a:pPr marL="0" indent="-457200">
              <a:spcBef>
                <a:spcPts val="0"/>
              </a:spcBef>
              <a:buNone/>
            </a:pPr>
            <a:endParaRPr lang="en-US" sz="1200" b="1" dirty="0" smtClean="0"/>
          </a:p>
          <a:p>
            <a:pPr marL="0" indent="-457200">
              <a:spcBef>
                <a:spcPts val="0"/>
              </a:spcBef>
              <a:buNone/>
            </a:pPr>
            <a:r>
              <a:rPr lang="en-US" sz="2400" b="1" dirty="0" smtClean="0"/>
              <a:t>        52.762        52.719       52.817       52.83        52.86      52.809</a:t>
            </a:r>
          </a:p>
          <a:p>
            <a:pPr marL="0" indent="-457200">
              <a:spcBef>
                <a:spcPts val="0"/>
              </a:spcBef>
              <a:buNone/>
            </a:pPr>
            <a:endParaRPr lang="en-US" sz="2400" b="1" dirty="0" smtClean="0"/>
          </a:p>
          <a:p>
            <a:pPr marL="0" indent="-457200">
              <a:spcBef>
                <a:spcPts val="0"/>
              </a:spcBef>
              <a:buNone/>
            </a:pPr>
            <a:endParaRPr lang="en-US" sz="2400" b="1" dirty="0" smtClean="0"/>
          </a:p>
          <a:p>
            <a:pPr marL="0" indent="-457200">
              <a:spcBef>
                <a:spcPts val="0"/>
              </a:spcBef>
              <a:buNone/>
            </a:pPr>
            <a:r>
              <a:rPr lang="en-US" sz="2400" b="1" dirty="0" smtClean="0"/>
              <a:t>2. Complete the table.</a:t>
            </a:r>
          </a:p>
          <a:p>
            <a:pPr marL="0" indent="-457200">
              <a:spcBef>
                <a:spcPts val="0"/>
              </a:spcBef>
              <a:buNone/>
            </a:pPr>
            <a:endParaRPr lang="en-US" sz="2400" b="1" dirty="0" smtClean="0"/>
          </a:p>
          <a:p>
            <a:pPr marL="0">
              <a:spcBef>
                <a:spcPts val="0"/>
              </a:spcBef>
              <a:buNone/>
            </a:pPr>
            <a:endParaRPr lang="en-US" sz="2400" b="1" dirty="0" smtClean="0">
              <a:solidFill>
                <a:srgbClr val="0070C0"/>
              </a:solidFill>
            </a:endParaRPr>
          </a:p>
          <a:p>
            <a:pPr marL="0">
              <a:spcBef>
                <a:spcPts val="0"/>
              </a:spcBef>
              <a:buNone/>
            </a:pPr>
            <a:endParaRPr lang="en-US" sz="2400" b="1" dirty="0" smtClean="0">
              <a:solidFill>
                <a:srgbClr val="0070C0"/>
              </a:solidFill>
            </a:endParaRPr>
          </a:p>
          <a:p>
            <a:pPr marL="0">
              <a:spcBef>
                <a:spcPts val="0"/>
              </a:spcBef>
              <a:buNone/>
            </a:pPr>
            <a:r>
              <a:rPr lang="en-US" sz="2400" b="1" dirty="0" smtClean="0">
                <a:solidFill>
                  <a:srgbClr val="0070C0"/>
                </a:solidFill>
              </a:rPr>
              <a:t> </a:t>
            </a:r>
          </a:p>
          <a:p>
            <a:pPr>
              <a:spcBef>
                <a:spcPts val="0"/>
              </a:spcBef>
              <a:buNone/>
            </a:pPr>
            <a:endParaRPr lang="en-US" sz="2400" b="1" dirty="0" smtClean="0">
              <a:solidFill>
                <a:srgbClr val="0070C0"/>
              </a:solidFill>
            </a:endParaRPr>
          </a:p>
          <a:p>
            <a:pPr indent="0">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0" y="19695"/>
            <a:ext cx="8839200" cy="1143000"/>
          </a:xfrm>
        </p:spPr>
        <p:txBody>
          <a:bodyPr/>
          <a:lstStyle/>
          <a:p>
            <a:pPr algn="l"/>
            <a:r>
              <a:rPr lang="en-US" sz="3200" b="1" smtClean="0">
                <a:solidFill>
                  <a:srgbClr val="0033CC"/>
                </a:solidFill>
              </a:rPr>
              <a:t>Practice </a:t>
            </a:r>
            <a:r>
              <a:rPr lang="en-US" sz="3200" b="1" dirty="0" smtClean="0">
                <a:solidFill>
                  <a:srgbClr val="0033CC"/>
                </a:solidFill>
              </a:rPr>
              <a:t>for SOL 4.3b</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4126" name="Equation" r:id="rId5" imgW="114151" imgH="215619" progId="Equation.3">
                  <p:embed/>
                </p:oleObj>
              </mc:Choice>
              <mc:Fallback>
                <p:oleObj name="Equation" r:id="rId5" imgW="114151" imgH="215619" progId="Equation.3">
                  <p:embed/>
                  <p:pic>
                    <p:nvPicPr>
                      <p:cNvPr id="0" name="Picture 1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4127" name="Equation" r:id="rId7" imgW="114151" imgH="215619" progId="Equation.3">
                  <p:embed/>
                </p:oleObj>
              </mc:Choice>
              <mc:Fallback>
                <p:oleObj name="Equation" r:id="rId7" imgW="114151" imgH="215619" progId="Equation.3">
                  <p:embed/>
                  <p:pic>
                    <p:nvPicPr>
                      <p:cNvPr id="0" name="Picture 1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4128" name="Equation" r:id="rId8" imgW="114151" imgH="215619" progId="Equation.3">
                  <p:embed/>
                </p:oleObj>
              </mc:Choice>
              <mc:Fallback>
                <p:oleObj name="Equation" r:id="rId8" imgW="114151" imgH="215619" progId="Equation.3">
                  <p:embed/>
                  <p:pic>
                    <p:nvPicPr>
                      <p:cNvPr id="0" name="Picture 1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Chart 19"/>
          <p:cNvGraphicFramePr/>
          <p:nvPr/>
        </p:nvGraphicFramePr>
        <p:xfrm>
          <a:off x="1066800" y="4876800"/>
          <a:ext cx="1328844" cy="170010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1" name="Chart 20"/>
          <p:cNvGraphicFramePr/>
          <p:nvPr/>
        </p:nvGraphicFramePr>
        <p:xfrm>
          <a:off x="2819400" y="4876800"/>
          <a:ext cx="1328844" cy="170010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2" name="Chart 21"/>
          <p:cNvGraphicFramePr/>
          <p:nvPr/>
        </p:nvGraphicFramePr>
        <p:xfrm>
          <a:off x="4648200" y="4876800"/>
          <a:ext cx="1328844" cy="1700106"/>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6" name="Table 25"/>
          <p:cNvGraphicFramePr>
            <a:graphicFrameLocks noGrp="1"/>
          </p:cNvGraphicFramePr>
          <p:nvPr/>
        </p:nvGraphicFramePr>
        <p:xfrm>
          <a:off x="838200" y="4114800"/>
          <a:ext cx="7467600" cy="2143760"/>
        </p:xfrm>
        <a:graphic>
          <a:graphicData uri="http://schemas.openxmlformats.org/drawingml/2006/table">
            <a:tbl>
              <a:tblPr firstRow="1" bandRow="1">
                <a:tableStyleId>{5C22544A-7EE6-4342-B048-85BDC9FD1C3A}</a:tableStyleId>
              </a:tblPr>
              <a:tblGrid>
                <a:gridCol w="1866900"/>
                <a:gridCol w="1866900"/>
                <a:gridCol w="1866900"/>
                <a:gridCol w="1866900"/>
              </a:tblGrid>
              <a:tr h="959362">
                <a:tc>
                  <a:txBody>
                    <a:bodyPr/>
                    <a:lstStyle/>
                    <a:p>
                      <a:pPr algn="ctr"/>
                      <a:r>
                        <a:rPr lang="en-US" sz="1800" dirty="0" smtClean="0">
                          <a:solidFill>
                            <a:schemeClr val="tx1"/>
                          </a:solidFill>
                        </a:rPr>
                        <a:t>Number to Round</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1800" dirty="0" smtClean="0">
                          <a:solidFill>
                            <a:schemeClr val="tx1"/>
                          </a:solidFill>
                        </a:rPr>
                        <a:t>Round</a:t>
                      </a:r>
                      <a:r>
                        <a:rPr lang="en-US" sz="1800" baseline="0" dirty="0" smtClean="0">
                          <a:solidFill>
                            <a:schemeClr val="tx1"/>
                          </a:solidFill>
                        </a:rPr>
                        <a:t> </a:t>
                      </a:r>
                      <a:r>
                        <a:rPr lang="en-US" sz="1800" dirty="0" smtClean="0">
                          <a:solidFill>
                            <a:schemeClr val="tx1"/>
                          </a:solidFill>
                        </a:rPr>
                        <a:t>to the Nearest Whole</a:t>
                      </a:r>
                      <a:r>
                        <a:rPr lang="en-US" sz="1800" baseline="0" dirty="0" smtClean="0">
                          <a:solidFill>
                            <a:schemeClr val="tx1"/>
                          </a:solidFill>
                        </a:rPr>
                        <a:t> Number</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1800" dirty="0" smtClean="0">
                          <a:solidFill>
                            <a:schemeClr val="tx1"/>
                          </a:solidFill>
                        </a:rPr>
                        <a:t>Round</a:t>
                      </a:r>
                      <a:r>
                        <a:rPr lang="en-US" sz="1800" baseline="0" dirty="0" smtClean="0">
                          <a:solidFill>
                            <a:schemeClr val="tx1"/>
                          </a:solidFill>
                        </a:rPr>
                        <a:t> to the Nearest Tenth</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1800" dirty="0" smtClean="0">
                          <a:solidFill>
                            <a:schemeClr val="tx1"/>
                          </a:solidFill>
                        </a:rPr>
                        <a:t>Round to the Nearest Hundredth</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592199">
                <a:tc>
                  <a:txBody>
                    <a:bodyPr/>
                    <a:lstStyle/>
                    <a:p>
                      <a:pPr algn="ctr"/>
                      <a:r>
                        <a:rPr lang="en-US" sz="2200" b="1" dirty="0" smtClean="0"/>
                        <a:t>167.208</a:t>
                      </a:r>
                      <a:endParaRPr lang="en-US" sz="2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2199">
                <a:tc>
                  <a:txBody>
                    <a:bodyPr/>
                    <a:lstStyle/>
                    <a:p>
                      <a:pPr algn="ctr"/>
                      <a:r>
                        <a:rPr lang="en-US" sz="2200" b="1" dirty="0" smtClean="0"/>
                        <a:t>1,498.954</a:t>
                      </a:r>
                      <a:endParaRPr lang="en-US" sz="2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2"/>
    </p:custDataLst>
  </p:cSld>
  <p:clrMapOvr>
    <a:masterClrMapping/>
  </p:clrMapOvr>
  <p:transition spd="slow" advTm="123562"/>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5" cstate="print"/>
          <a:srcRect/>
          <a:stretch>
            <a:fillRect/>
          </a:stretch>
        </p:blipFill>
        <p:spPr bwMode="auto">
          <a:xfrm>
            <a:off x="2095500" y="5981700"/>
            <a:ext cx="3924300" cy="723900"/>
          </a:xfrm>
          <a:prstGeom prst="rect">
            <a:avLst/>
          </a:prstGeom>
          <a:noFill/>
          <a:ln w="9525">
            <a:noFill/>
            <a:miter lim="800000"/>
            <a:headEnd/>
            <a:tailEnd/>
          </a:ln>
        </p:spPr>
      </p:pic>
      <p:sp>
        <p:nvSpPr>
          <p:cNvPr id="21" name="Content Placeholder 12"/>
          <p:cNvSpPr>
            <a:spLocks noGrp="1"/>
          </p:cNvSpPr>
          <p:nvPr>
            <p:ph idx="1"/>
          </p:nvPr>
        </p:nvSpPr>
        <p:spPr>
          <a:xfrm>
            <a:off x="457200" y="1066800"/>
            <a:ext cx="8686800" cy="5029201"/>
          </a:xfrm>
        </p:spPr>
        <p:txBody>
          <a:bodyPr/>
          <a:lstStyle/>
          <a:p>
            <a:pPr marL="0">
              <a:spcBef>
                <a:spcPts val="0"/>
              </a:spcBef>
              <a:buNone/>
            </a:pPr>
            <a:endParaRPr lang="en-US" sz="1000" b="1" dirty="0" smtClean="0">
              <a:solidFill>
                <a:srgbClr val="0070C0"/>
              </a:solidFill>
            </a:endParaRPr>
          </a:p>
          <a:p>
            <a:pPr marL="0">
              <a:spcBef>
                <a:spcPts val="0"/>
              </a:spcBef>
              <a:buNone/>
            </a:pPr>
            <a:endParaRPr lang="en-US" sz="1000" b="1" dirty="0">
              <a:solidFill>
                <a:srgbClr val="0070C0"/>
              </a:solidFill>
            </a:endParaRPr>
          </a:p>
          <a:p>
            <a:pPr marL="0">
              <a:spcBef>
                <a:spcPts val="0"/>
              </a:spcBef>
              <a:buNone/>
            </a:pPr>
            <a:endParaRPr lang="en-US" sz="1000" b="1" dirty="0" smtClean="0">
              <a:solidFill>
                <a:srgbClr val="0070C0"/>
              </a:solidFill>
            </a:endParaRPr>
          </a:p>
          <a:p>
            <a:pPr marL="0">
              <a:spcBef>
                <a:spcPts val="0"/>
              </a:spcBef>
              <a:buNone/>
            </a:pPr>
            <a:endParaRPr lang="en-US" sz="1000" b="1" dirty="0">
              <a:solidFill>
                <a:srgbClr val="0070C0"/>
              </a:solidFill>
            </a:endParaRPr>
          </a:p>
          <a:p>
            <a:pPr marL="0">
              <a:spcBef>
                <a:spcPts val="0"/>
              </a:spcBef>
              <a:buNone/>
            </a:pPr>
            <a:endParaRPr lang="en-US" sz="1000" b="1" dirty="0" smtClean="0">
              <a:solidFill>
                <a:srgbClr val="0070C0"/>
              </a:solidFill>
            </a:endParaRPr>
          </a:p>
          <a:p>
            <a:pPr marL="0">
              <a:spcBef>
                <a:spcPts val="0"/>
              </a:spcBef>
              <a:buNone/>
            </a:pPr>
            <a:r>
              <a:rPr lang="en-US" sz="2200" b="1" dirty="0" smtClean="0"/>
              <a:t>        </a:t>
            </a:r>
            <a:r>
              <a:rPr lang="en-US" sz="2000" b="1" dirty="0" smtClean="0"/>
              <a:t>This model is shaded</a:t>
            </a:r>
            <a:r>
              <a:rPr lang="en-US" sz="2200" b="1" dirty="0" smtClean="0"/>
              <a:t> 	                      </a:t>
            </a:r>
            <a:r>
              <a:rPr lang="en-US" sz="2000" b="1" dirty="0" smtClean="0"/>
              <a:t>Model 1 is shaded </a:t>
            </a:r>
          </a:p>
          <a:p>
            <a:pPr marL="0">
              <a:spcBef>
                <a:spcPts val="0"/>
              </a:spcBef>
              <a:buNone/>
            </a:pPr>
            <a:r>
              <a:rPr lang="en-US" sz="2200" b="1" dirty="0" smtClean="0"/>
              <a:t>       </a:t>
            </a:r>
            <a:r>
              <a:rPr lang="en-US" sz="2000" b="1" dirty="0" smtClean="0"/>
              <a:t>to represent one whole.		    to represent a decimal.</a:t>
            </a:r>
          </a:p>
          <a:p>
            <a:pPr marL="0">
              <a:spcBef>
                <a:spcPts val="0"/>
              </a:spcBef>
              <a:buNone/>
            </a:pPr>
            <a:r>
              <a:rPr lang="en-US" sz="1600" b="1" dirty="0" smtClean="0"/>
              <a:t>						    Model 1</a:t>
            </a:r>
            <a:endParaRPr lang="en-US" sz="1600" b="1" dirty="0" smtClean="0">
              <a:latin typeface="Cambria Math" pitchFamily="18" charset="0"/>
              <a:ea typeface="Cambria Math" pitchFamily="18" charset="0"/>
            </a:endParaRPr>
          </a:p>
          <a:p>
            <a:pPr marL="0">
              <a:spcBef>
                <a:spcPts val="0"/>
              </a:spcBef>
              <a:buNone/>
            </a:pPr>
            <a:endParaRPr lang="en-US" sz="1600" b="1" dirty="0" smtClean="0"/>
          </a:p>
          <a:p>
            <a:pPr marL="0">
              <a:spcBef>
                <a:spcPts val="0"/>
              </a:spcBef>
              <a:buNone/>
            </a:pPr>
            <a:endParaRPr lang="en-US" sz="2200" b="1" dirty="0" smtClean="0"/>
          </a:p>
          <a:p>
            <a:pPr marL="0">
              <a:spcBef>
                <a:spcPts val="0"/>
              </a:spcBef>
              <a:buNone/>
            </a:pPr>
            <a:endParaRPr lang="en-US" sz="2200" b="1" dirty="0" smtClean="0"/>
          </a:p>
          <a:p>
            <a:pPr marL="0">
              <a:spcBef>
                <a:spcPts val="0"/>
              </a:spcBef>
              <a:buNone/>
            </a:pPr>
            <a:endParaRPr lang="en-US" sz="2200" b="1" dirty="0" smtClean="0"/>
          </a:p>
          <a:p>
            <a:pPr marL="0">
              <a:spcBef>
                <a:spcPts val="0"/>
              </a:spcBef>
              <a:buNone/>
            </a:pPr>
            <a:endParaRPr lang="en-US" sz="2400" b="1" dirty="0" smtClean="0"/>
          </a:p>
          <a:p>
            <a:pPr marL="0">
              <a:spcBef>
                <a:spcPts val="0"/>
              </a:spcBef>
              <a:buNone/>
            </a:pPr>
            <a:endParaRPr lang="en-US" sz="2400" b="1" dirty="0" smtClean="0"/>
          </a:p>
          <a:p>
            <a:pPr marL="0">
              <a:spcBef>
                <a:spcPts val="0"/>
              </a:spcBef>
              <a:buNone/>
            </a:pPr>
            <a:endParaRPr lang="en-US" sz="2400" b="1" dirty="0" smtClean="0"/>
          </a:p>
          <a:p>
            <a:pPr marL="0">
              <a:spcBef>
                <a:spcPts val="0"/>
              </a:spcBef>
              <a:buNone/>
            </a:pPr>
            <a:endParaRPr lang="en-US" sz="800" b="1" dirty="0" smtClean="0"/>
          </a:p>
          <a:p>
            <a:pPr marL="0">
              <a:spcBef>
                <a:spcPts val="0"/>
              </a:spcBef>
              <a:buNone/>
            </a:pPr>
            <a:r>
              <a:rPr lang="en-US" sz="2000" b="1" dirty="0" smtClean="0"/>
              <a:t>1.  Name the decimal shaded in Model 1.</a:t>
            </a:r>
          </a:p>
          <a:p>
            <a:pPr marL="0">
              <a:spcBef>
                <a:spcPts val="0"/>
              </a:spcBef>
              <a:buNone/>
            </a:pPr>
            <a:r>
              <a:rPr lang="en-US" sz="2000" b="1" dirty="0" smtClean="0"/>
              <a:t>2.  Which fraction is equivalent to the decimal shaded in Model 1?</a:t>
            </a:r>
          </a:p>
          <a:p>
            <a:pPr marL="0">
              <a:spcBef>
                <a:spcPts val="0"/>
              </a:spcBef>
              <a:buNone/>
            </a:pPr>
            <a:endParaRPr lang="en-US" sz="2000" b="1" dirty="0" smtClean="0"/>
          </a:p>
          <a:p>
            <a:pPr marL="0">
              <a:spcBef>
                <a:spcPts val="0"/>
              </a:spcBef>
              <a:buNone/>
            </a:pPr>
            <a:endParaRPr lang="en-US" sz="2000" b="1" dirty="0" smtClean="0"/>
          </a:p>
          <a:p>
            <a:pPr marL="0">
              <a:spcBef>
                <a:spcPts val="0"/>
              </a:spcBef>
              <a:buNone/>
            </a:pPr>
            <a:endParaRPr lang="en-US" sz="2000" b="1" dirty="0" smtClean="0"/>
          </a:p>
          <a:p>
            <a:pPr marL="0">
              <a:spcBef>
                <a:spcPts val="0"/>
              </a:spcBef>
              <a:buNone/>
            </a:pPr>
            <a:endParaRPr lang="en-US" sz="22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38100" y="38100"/>
            <a:ext cx="8839200" cy="1143000"/>
          </a:xfrm>
        </p:spPr>
        <p:txBody>
          <a:bodyPr/>
          <a:lstStyle/>
          <a:p>
            <a:pPr algn="l"/>
            <a:r>
              <a:rPr lang="en-US" sz="3200" b="1" smtClean="0">
                <a:solidFill>
                  <a:srgbClr val="0033CC"/>
                </a:solidFill>
              </a:rPr>
              <a:t>Practice </a:t>
            </a:r>
            <a:r>
              <a:rPr lang="en-US" sz="3200" b="1" dirty="0" smtClean="0">
                <a:solidFill>
                  <a:srgbClr val="0033CC"/>
                </a:solidFill>
              </a:rPr>
              <a:t>for SOL 4.3d</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9561" name="Equation" r:id="rId6" imgW="114151" imgH="215619" progId="Equation.3">
                  <p:embed/>
                </p:oleObj>
              </mc:Choice>
              <mc:Fallback>
                <p:oleObj name="Equation" r:id="rId6" imgW="114151" imgH="215619" progId="Equation.3">
                  <p:embed/>
                  <p:pic>
                    <p:nvPicPr>
                      <p:cNvPr id="0" name="Picture 6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9562" name="Equation" r:id="rId8" imgW="114151" imgH="215619" progId="Equation.3">
                  <p:embed/>
                </p:oleObj>
              </mc:Choice>
              <mc:Fallback>
                <p:oleObj name="Equation" r:id="rId8" imgW="114151" imgH="215619" progId="Equation.3">
                  <p:embed/>
                  <p:pic>
                    <p:nvPicPr>
                      <p:cNvPr id="0" name="Picture 6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19" name="Table 18"/>
          <p:cNvGraphicFramePr>
            <a:graphicFrameLocks noGrp="1"/>
          </p:cNvGraphicFramePr>
          <p:nvPr/>
        </p:nvGraphicFramePr>
        <p:xfrm>
          <a:off x="1205537" y="3001105"/>
          <a:ext cx="2082800" cy="213360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tblGrid>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aphicFrame>
        <p:nvGraphicFramePr>
          <p:cNvPr id="20" name="Table 19"/>
          <p:cNvGraphicFramePr>
            <a:graphicFrameLocks noGrp="1"/>
          </p:cNvGraphicFramePr>
          <p:nvPr/>
        </p:nvGraphicFramePr>
        <p:xfrm>
          <a:off x="5426376" y="3001105"/>
          <a:ext cx="2082800" cy="213360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tblGrid>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12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29735"/>
    </mc:Choice>
    <mc:Fallback xmlns="">
      <p:transition spd="slow" advTm="29735"/>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9525"/>
            <a:ext cx="8839200" cy="1143000"/>
          </a:xfrm>
        </p:spPr>
        <p:txBody>
          <a:bodyPr/>
          <a:lstStyle/>
          <a:p>
            <a:pPr algn="l"/>
            <a:r>
              <a:rPr lang="en-US" sz="3200" b="1" smtClean="0">
                <a:solidFill>
                  <a:srgbClr val="3E009A"/>
                </a:solidFill>
              </a:rPr>
              <a:t>Practice </a:t>
            </a:r>
            <a:r>
              <a:rPr lang="en-US" sz="3200" b="1" dirty="0" smtClean="0">
                <a:solidFill>
                  <a:srgbClr val="3E009A"/>
                </a:solidFill>
              </a:rPr>
              <a:t>for SOL 4.4</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p:txBody>
          <a:bodyPr/>
          <a:lstStyle/>
          <a:p>
            <a:pPr marL="457200" indent="-457200">
              <a:buAutoNum type="arabicParenR"/>
            </a:pPr>
            <a:r>
              <a:rPr lang="en-US" sz="2400" b="1" dirty="0" smtClean="0"/>
              <a:t>Bobby’s mom is having a party for Bobby and his friends at a local restaurant. </a:t>
            </a:r>
          </a:p>
          <a:p>
            <a:pPr lvl="1">
              <a:buFont typeface="Arial" pitchFamily="34" charset="0"/>
              <a:buChar char="•"/>
            </a:pPr>
            <a:r>
              <a:rPr lang="en-US" sz="2400" b="1" dirty="0" smtClean="0"/>
              <a:t>Bobby and eleven of his friends will attend the party, and each of them will eat a kids’ meal during the party.</a:t>
            </a:r>
          </a:p>
          <a:p>
            <a:pPr lvl="1">
              <a:buFont typeface="Arial" pitchFamily="34" charset="0"/>
              <a:buChar char="•"/>
            </a:pPr>
            <a:r>
              <a:rPr lang="en-US" sz="2400" b="1" dirty="0" smtClean="0"/>
              <a:t>Kids’ meals at this restaurant cost $4.85 each. </a:t>
            </a:r>
          </a:p>
          <a:p>
            <a:pPr>
              <a:buNone/>
            </a:pPr>
            <a:r>
              <a:rPr lang="en-US" sz="2400" b="1" dirty="0" smtClean="0"/>
              <a:t>      About how much money will the kids’ meals for this party    cost?</a:t>
            </a:r>
          </a:p>
          <a:p>
            <a:pPr>
              <a:buNone/>
            </a:pPr>
            <a:endParaRPr lang="en-US" sz="2400" b="1" dirty="0" smtClean="0"/>
          </a:p>
          <a:p>
            <a:pPr>
              <a:buNone/>
            </a:pPr>
            <a:endParaRPr lang="en-US" sz="2000" b="1" dirty="0" smtClean="0">
              <a:solidFill>
                <a:srgbClr val="6600CC"/>
              </a:solidFill>
            </a:endParaRPr>
          </a:p>
          <a:p>
            <a:pPr>
              <a:buNone/>
            </a:pPr>
            <a:endParaRPr lang="en-US" sz="1800" b="1" dirty="0" smtClean="0"/>
          </a:p>
          <a:p>
            <a:pPr eaLnBrk="1" hangingPunct="1">
              <a:buNone/>
              <a:defRPr/>
            </a:pPr>
            <a:endParaRPr lang="en-US" sz="800" b="1" dirty="0" smtClean="0"/>
          </a:p>
          <a:p>
            <a:pPr eaLnBrk="1" hangingPunct="1">
              <a:buNone/>
              <a:defRPr/>
            </a:pPr>
            <a:endParaRPr lang="en-US" sz="1800" b="1" dirty="0" smtClean="0"/>
          </a:p>
          <a:p>
            <a:pPr eaLnBrk="1" hangingPunct="1">
              <a:buNone/>
              <a:defRPr/>
            </a:pPr>
            <a:endParaRPr lang="en-US" sz="1800" b="1" dirty="0" smtClean="0"/>
          </a:p>
          <a:p>
            <a:pPr eaLnBrk="1" hangingPunct="1">
              <a:buNone/>
              <a:defRPr/>
            </a:pPr>
            <a:endParaRPr lang="en-US" sz="1800" b="1" dirty="0" smtClean="0"/>
          </a:p>
          <a:p>
            <a:pPr eaLnBrk="1" hangingPunct="1">
              <a:buNone/>
              <a:defRPr/>
            </a:pPr>
            <a:endParaRPr lang="en-US" sz="1800" b="1" dirty="0" smtClean="0"/>
          </a:p>
        </p:txBody>
      </p:sp>
    </p:spTree>
    <p:custDataLst>
      <p:tags r:id="rId1"/>
    </p:custDataLst>
    <p:extLst>
      <p:ext uri="{BB962C8B-B14F-4D97-AF65-F5344CB8AC3E}">
        <p14:creationId xmlns:p14="http://schemas.microsoft.com/office/powerpoint/2010/main" val="180380406"/>
      </p:ext>
    </p:extLst>
  </p:cSld>
  <p:clrMapOvr>
    <a:masterClrMapping/>
  </p:clrMapOvr>
  <mc:AlternateContent xmlns:mc="http://schemas.openxmlformats.org/markup-compatibility/2006" xmlns:p14="http://schemas.microsoft.com/office/powerpoint/2010/main">
    <mc:Choice Requires="p14">
      <p:transition spd="slow" p14:dur="2000" advTm="18119"/>
    </mc:Choice>
    <mc:Fallback xmlns="">
      <p:transition spd="slow" advTm="18119"/>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 y="57150"/>
            <a:ext cx="8839200" cy="1143000"/>
          </a:xfrm>
        </p:spPr>
        <p:txBody>
          <a:bodyPr/>
          <a:lstStyle/>
          <a:p>
            <a:pPr algn="l"/>
            <a:r>
              <a:rPr lang="en-US" sz="3200" b="1" smtClean="0">
                <a:solidFill>
                  <a:srgbClr val="3E009A"/>
                </a:solidFill>
              </a:rPr>
              <a:t>Practice </a:t>
            </a:r>
            <a:r>
              <a:rPr lang="en-US" sz="3200" b="1" dirty="0" smtClean="0">
                <a:solidFill>
                  <a:srgbClr val="3E009A"/>
                </a:solidFill>
              </a:rPr>
              <a:t>for SOL 4.4</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p:txBody>
          <a:bodyPr/>
          <a:lstStyle/>
          <a:p>
            <a:pPr marL="457200" indent="-457200">
              <a:buAutoNum type="arabicParenR" startAt="2"/>
            </a:pPr>
            <a:r>
              <a:rPr lang="en-US" sz="2400" b="1" dirty="0" smtClean="0"/>
              <a:t>There are 230 fourth-grade students at Madison Elementary</a:t>
            </a:r>
          </a:p>
          <a:p>
            <a:pPr>
              <a:buNone/>
            </a:pPr>
            <a:r>
              <a:rPr lang="en-US" sz="2400" b="1" dirty="0" smtClean="0"/>
              <a:t>       School this year. The principal must purchase a new </a:t>
            </a:r>
          </a:p>
          <a:p>
            <a:pPr>
              <a:buNone/>
            </a:pPr>
            <a:r>
              <a:rPr lang="en-US" sz="2400" b="1" dirty="0" smtClean="0"/>
              <a:t>       mathematics textbook for each of these students. Each</a:t>
            </a:r>
          </a:p>
          <a:p>
            <a:pPr>
              <a:buNone/>
            </a:pPr>
            <a:r>
              <a:rPr lang="en-US" sz="2400" b="1" dirty="0" smtClean="0"/>
              <a:t>       textbook will cost $37.  Which of these numbers is the best</a:t>
            </a:r>
          </a:p>
          <a:p>
            <a:pPr>
              <a:buNone/>
            </a:pPr>
            <a:r>
              <a:rPr lang="en-US" sz="2400" b="1" dirty="0" smtClean="0"/>
              <a:t>       estimate for the cost of these 230 textbooks?  </a:t>
            </a:r>
          </a:p>
          <a:p>
            <a:pPr>
              <a:buNone/>
            </a:pPr>
            <a:endParaRPr lang="en-US" sz="2400" b="1" dirty="0" smtClean="0"/>
          </a:p>
          <a:p>
            <a:pPr>
              <a:buNone/>
            </a:pPr>
            <a:endParaRPr lang="en-US" sz="2400" b="1" dirty="0" smtClean="0"/>
          </a:p>
          <a:p>
            <a:pPr eaLnBrk="1" hangingPunct="1">
              <a:buNone/>
              <a:defRPr/>
            </a:pPr>
            <a:endParaRPr lang="en-US" sz="800" b="1" dirty="0" smtClean="0"/>
          </a:p>
          <a:p>
            <a:pPr eaLnBrk="1" hangingPunct="1">
              <a:buNone/>
              <a:defRPr/>
            </a:pPr>
            <a:endParaRPr lang="en-US" sz="1800" b="1" dirty="0" smtClean="0"/>
          </a:p>
          <a:p>
            <a:pPr eaLnBrk="1" hangingPunct="1">
              <a:buNone/>
              <a:defRPr/>
            </a:pPr>
            <a:endParaRPr lang="en-US" sz="1800" b="1" dirty="0" smtClean="0"/>
          </a:p>
          <a:p>
            <a:pPr eaLnBrk="1" hangingPunct="1">
              <a:buNone/>
              <a:defRPr/>
            </a:pPr>
            <a:endParaRPr lang="en-US" sz="1800" b="1" dirty="0" smtClean="0"/>
          </a:p>
          <a:p>
            <a:pPr eaLnBrk="1" hangingPunct="1">
              <a:buNone/>
              <a:defRPr/>
            </a:pPr>
            <a:endParaRPr lang="en-US" sz="1800" b="1" dirty="0" smtClean="0"/>
          </a:p>
        </p:txBody>
      </p:sp>
      <p:sp>
        <p:nvSpPr>
          <p:cNvPr id="30" name="TextBox 29"/>
          <p:cNvSpPr txBox="1"/>
          <p:nvPr/>
        </p:nvSpPr>
        <p:spPr>
          <a:xfrm>
            <a:off x="1066800" y="4038600"/>
            <a:ext cx="6858000" cy="1384995"/>
          </a:xfrm>
          <a:prstGeom prst="rect">
            <a:avLst/>
          </a:prstGeom>
          <a:noFill/>
        </p:spPr>
        <p:txBody>
          <a:bodyPr wrap="square" rtlCol="0">
            <a:spAutoFit/>
          </a:bodyPr>
          <a:lstStyle/>
          <a:p>
            <a:pPr marL="342900" indent="-342900">
              <a:lnSpc>
                <a:spcPct val="150000"/>
              </a:lnSpc>
            </a:pPr>
            <a:r>
              <a:rPr lang="en-US" sz="2800" b="1" dirty="0" smtClean="0">
                <a:latin typeface="+mn-lt"/>
                <a:ea typeface="Cambria Math" pitchFamily="18" charset="0"/>
              </a:rPr>
              <a:t>$400		$4,000		$1,000</a:t>
            </a:r>
          </a:p>
          <a:p>
            <a:pPr marL="342900" indent="-342900">
              <a:lnSpc>
                <a:spcPct val="150000"/>
              </a:lnSpc>
            </a:pPr>
            <a:r>
              <a:rPr lang="en-US" sz="2800" b="1" dirty="0" smtClean="0">
                <a:latin typeface="+mn-lt"/>
                <a:ea typeface="Cambria Math" pitchFamily="18" charset="0"/>
              </a:rPr>
              <a:t>$10,000	$1,200		$12,000   </a:t>
            </a:r>
            <a:endParaRPr lang="en-US" sz="2800" b="1" dirty="0">
              <a:latin typeface="+mn-lt"/>
              <a:ea typeface="Cambria Math" pitchFamily="18" charset="0"/>
            </a:endParaRPr>
          </a:p>
        </p:txBody>
      </p:sp>
    </p:spTree>
    <p:custDataLst>
      <p:tags r:id="rId1"/>
    </p:custDataLst>
    <p:extLst>
      <p:ext uri="{BB962C8B-B14F-4D97-AF65-F5344CB8AC3E}">
        <p14:creationId xmlns:p14="http://schemas.microsoft.com/office/powerpoint/2010/main" val="182024408"/>
      </p:ext>
    </p:extLst>
  </p:cSld>
  <p:clrMapOvr>
    <a:masterClrMapping/>
  </p:clrMapOvr>
  <mc:AlternateContent xmlns:mc="http://schemas.openxmlformats.org/markup-compatibility/2006" xmlns:p14="http://schemas.microsoft.com/office/powerpoint/2010/main">
    <mc:Choice Requires="p14">
      <p:transition spd="slow" p14:dur="2000" advTm="88075"/>
    </mc:Choice>
    <mc:Fallback xmlns="">
      <p:transition spd="slow" advTm="8807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12700" y="-12700"/>
            <a:ext cx="8839200" cy="1143000"/>
          </a:xfrm>
        </p:spPr>
        <p:txBody>
          <a:bodyPr/>
          <a:lstStyle/>
          <a:p>
            <a:pPr algn="l"/>
            <a:r>
              <a:rPr lang="en-US" sz="3200" b="1" smtClean="0">
                <a:solidFill>
                  <a:srgbClr val="0033CC"/>
                </a:solidFill>
              </a:rPr>
              <a:t>Practice </a:t>
            </a:r>
            <a:r>
              <a:rPr lang="en-US" sz="3200" b="1" dirty="0" smtClean="0">
                <a:solidFill>
                  <a:srgbClr val="0033CC"/>
                </a:solidFill>
              </a:rPr>
              <a:t>for SOL 4.4a</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3707" name="Equation" r:id="rId5" imgW="114151" imgH="215619" progId="Equation.3">
                  <p:embed/>
                </p:oleObj>
              </mc:Choice>
              <mc:Fallback>
                <p:oleObj name="Equation" r:id="rId5" imgW="114151" imgH="215619" progId="Equation.3">
                  <p:embed/>
                  <p:pic>
                    <p:nvPicPr>
                      <p:cNvPr id="0" name="Picture 1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3708" name="Equation" r:id="rId7" imgW="114151" imgH="215619" progId="Equation.3">
                  <p:embed/>
                </p:oleObj>
              </mc:Choice>
              <mc:Fallback>
                <p:oleObj name="Equation" r:id="rId7" imgW="114151" imgH="215619" progId="Equation.3">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3709" name="Equation" r:id="rId8" imgW="114151" imgH="215619" progId="Equation.3">
                  <p:embed/>
                </p:oleObj>
              </mc:Choice>
              <mc:Fallback>
                <p:oleObj name="Equation" r:id="rId8" imgW="114151" imgH="215619" progId="Equation.3">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9" name="Content Placeholder 12"/>
          <p:cNvSpPr txBox="1">
            <a:spLocks/>
          </p:cNvSpPr>
          <p:nvPr/>
        </p:nvSpPr>
        <p:spPr bwMode="auto">
          <a:xfrm>
            <a:off x="457200" y="990600"/>
            <a:ext cx="8229600" cy="5029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L="342900" marR="0" lvl="0" indent="-685800" algn="l" defTabSz="914400" rtl="0" eaLnBrk="0" fontAlgn="base" latinLnBrk="0" hangingPunct="0">
              <a:lnSpc>
                <a:spcPct val="100000"/>
              </a:lnSpc>
              <a:spcBef>
                <a:spcPts val="0"/>
              </a:spcBef>
              <a:spcAft>
                <a:spcPct val="0"/>
              </a:spcAft>
              <a:buClrTx/>
              <a:buSzTx/>
              <a:buFont typeface="Arial" charset="0"/>
              <a:buNone/>
              <a:tabLst/>
              <a:defRPr/>
            </a:pPr>
            <a:r>
              <a:rPr lang="en-US" sz="2400" b="1" dirty="0" smtClean="0">
                <a:latin typeface="+mn-lt"/>
              </a:rPr>
              <a:t>1.  A one-gallon bucket of paint is on sale for $39.  Which is  closest to the total cost of 19 of these buckets of paint?</a:t>
            </a:r>
          </a:p>
          <a:p>
            <a:pPr marL="1028700" lvl="2" indent="-457200" eaLnBrk="0" hangingPunct="0">
              <a:spcBef>
                <a:spcPts val="0"/>
              </a:spcBef>
              <a:buFont typeface="Arial" charset="0"/>
              <a:buAutoNum type="alphaLcParenR"/>
              <a:defRPr/>
            </a:pPr>
            <a:r>
              <a:rPr lang="en-US" sz="2400" b="1" dirty="0" smtClean="0">
                <a:latin typeface="+mn-lt"/>
              </a:rPr>
              <a:t>$800  		b)   $600	c)   $400 	d)   $300</a:t>
            </a:r>
          </a:p>
          <a:p>
            <a:pPr marL="1028700" lvl="2" indent="-457200" eaLnBrk="0" hangingPunct="0">
              <a:spcBef>
                <a:spcPts val="0"/>
              </a:spcBef>
              <a:defRPr/>
            </a:pPr>
            <a:endParaRPr lang="en-US" sz="2400" b="1" dirty="0" smtClean="0">
              <a:latin typeface="+mn-lt"/>
            </a:endParaRPr>
          </a:p>
          <a:p>
            <a:pPr marL="1028700" lvl="2" indent="-457200" eaLnBrk="0" hangingPunct="0">
              <a:spcBef>
                <a:spcPts val="0"/>
              </a:spcBef>
              <a:defRPr/>
            </a:pPr>
            <a:endParaRPr lang="en-US" sz="2400" b="1" dirty="0" smtClean="0">
              <a:latin typeface="+mn-lt"/>
            </a:endParaRPr>
          </a:p>
          <a:p>
            <a:pPr marL="347472" marR="0" lvl="0" indent="-685800" algn="l" defTabSz="914400" rtl="0" eaLnBrk="0" fontAlgn="base" latinLnBrk="0" hangingPunct="0">
              <a:lnSpc>
                <a:spcPct val="100000"/>
              </a:lnSpc>
              <a:spcBef>
                <a:spcPts val="0"/>
              </a:spcBef>
              <a:spcAft>
                <a:spcPct val="0"/>
              </a:spcAft>
              <a:buClrTx/>
              <a:buSzTx/>
              <a:tabLst/>
              <a:defRPr/>
            </a:pPr>
            <a:r>
              <a:rPr lang="en-US" sz="2400" b="1" dirty="0" smtClean="0">
                <a:latin typeface="+mn-lt"/>
              </a:rPr>
              <a:t>2.  Each ticket to a concert cost $42.  Which is closest to the total cost of 409 tickets? </a:t>
            </a:r>
          </a:p>
          <a:p>
            <a:pPr marL="571500" lvl="1" indent="-457200" eaLnBrk="0" hangingPunct="0">
              <a:spcBef>
                <a:spcPts val="0"/>
              </a:spcBef>
              <a:defRPr/>
            </a:pPr>
            <a:r>
              <a:rPr lang="en-US" sz="2400" b="1" dirty="0" smtClean="0">
                <a:latin typeface="+mn-lt"/>
              </a:rPr>
              <a:t>	a)   $440	 	b)   $1600	c)   $16,000	d)   $20,000</a:t>
            </a:r>
          </a:p>
          <a:p>
            <a:pPr marL="114300" marR="0" lvl="0" indent="-457200" algn="l" defTabSz="914400" rtl="0" eaLnBrk="0" fontAlgn="base" latinLnBrk="0" hangingPunct="0">
              <a:lnSpc>
                <a:spcPct val="100000"/>
              </a:lnSpc>
              <a:spcBef>
                <a:spcPts val="0"/>
              </a:spcBef>
              <a:spcAft>
                <a:spcPct val="0"/>
              </a:spcAft>
              <a:buClrTx/>
              <a:buSzTx/>
              <a:tabLst/>
              <a:defRPr/>
            </a:pPr>
            <a:r>
              <a:rPr lang="en-US" sz="2400" b="1" dirty="0" smtClean="0">
                <a:solidFill>
                  <a:srgbClr val="0070C0"/>
                </a:solidFill>
                <a:latin typeface="+mn-lt"/>
              </a:rPr>
              <a:t> </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2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500" b="1" noProof="0" dirty="0" smtClean="0">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30286"/>
    </mc:Choice>
    <mc:Fallback xmlns="">
      <p:transition spd="slow" advTm="3028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txBox="1">
            <a:spLocks/>
          </p:cNvSpPr>
          <p:nvPr/>
        </p:nvSpPr>
        <p:spPr>
          <a:xfrm>
            <a:off x="0" y="152400"/>
            <a:ext cx="82296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chemeClr val="tx1"/>
                </a:solidFill>
                <a:effectLst/>
                <a:uLnTx/>
                <a:uFillTx/>
                <a:latin typeface="+mj-lt"/>
                <a:ea typeface="+mj-ea"/>
                <a:cs typeface="+mj-cs"/>
              </a:rPr>
              <a:t>Practice </a:t>
            </a:r>
            <a:r>
              <a:rPr kumimoji="0" lang="en-US" sz="3200" b="1" i="0" u="none" strike="noStrike" kern="1200" cap="none" spc="0" normalizeH="0" baseline="0" noProof="0" dirty="0" smtClean="0">
                <a:ln>
                  <a:noFill/>
                </a:ln>
                <a:solidFill>
                  <a:schemeClr val="tx1"/>
                </a:solidFill>
                <a:effectLst/>
                <a:uLnTx/>
                <a:uFillTx/>
                <a:latin typeface="+mj-lt"/>
                <a:ea typeface="+mj-ea"/>
                <a:cs typeface="+mj-cs"/>
              </a:rPr>
              <a:t>for SOL 4.4a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295400"/>
            <a:ext cx="8229600" cy="4525963"/>
          </a:xfrm>
          <a:prstGeom prst="rect">
            <a:avLst/>
          </a:prstGeom>
        </p:spPr>
        <p: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lang="en-US" sz="2400" b="1" dirty="0" smtClean="0">
              <a:latin typeface="+mn-l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latin typeface="+mn-lt"/>
              </a:rPr>
              <a:t>The product of </a:t>
            </a:r>
            <a:r>
              <a:rPr lang="en-US" sz="2300" b="1" dirty="0" smtClean="0">
                <a:latin typeface="Cambria Math" pitchFamily="18" charset="0"/>
                <a:ea typeface="Cambria Math" pitchFamily="18" charset="0"/>
              </a:rPr>
              <a:t>579</a:t>
            </a:r>
            <a:r>
              <a:rPr lang="en-US" sz="2400" b="1" dirty="0" smtClean="0">
                <a:latin typeface="+mn-lt"/>
              </a:rPr>
              <a:t> and </a:t>
            </a:r>
            <a:r>
              <a:rPr lang="en-US" sz="2300" b="1" dirty="0" smtClean="0">
                <a:latin typeface="Cambria Math" pitchFamily="18" charset="0"/>
                <a:ea typeface="Cambria Math" pitchFamily="18" charset="0"/>
              </a:rPr>
              <a:t>28</a:t>
            </a:r>
            <a:r>
              <a:rPr lang="en-US" sz="2400" b="1" dirty="0" smtClean="0">
                <a:latin typeface="+mn-lt"/>
              </a:rPr>
              <a:t> is closest to – </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2400" b="1" i="0" u="none" strike="noStrike" kern="1200" cap="none" spc="0" normalizeH="0" baseline="0" noProof="0" dirty="0" smtClean="0">
                <a:ln>
                  <a:noFill/>
                </a:ln>
                <a:effectLst/>
                <a:uLnTx/>
                <a:uFillTx/>
                <a:latin typeface="+mn-lt"/>
                <a:ea typeface="+mn-ea"/>
                <a:cs typeface="+mn-cs"/>
              </a:rPr>
              <a:t>A   </a:t>
            </a:r>
            <a:r>
              <a:rPr kumimoji="0" lang="en-US" sz="2300" b="1" i="0" u="none" strike="noStrike" kern="1200" cap="none" spc="0" normalizeH="0" baseline="0" noProof="0" dirty="0" smtClean="0">
                <a:ln>
                  <a:noFill/>
                </a:ln>
                <a:effectLst/>
                <a:uLnTx/>
                <a:uFillTx/>
                <a:latin typeface="Cambria Math" pitchFamily="18" charset="0"/>
                <a:ea typeface="Cambria Math" pitchFamily="18" charset="0"/>
              </a:rPr>
              <a:t>20,000</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latin typeface="+mn-lt"/>
              </a:rPr>
              <a:t>B   </a:t>
            </a:r>
            <a:r>
              <a:rPr lang="en-US" sz="2300" b="1" dirty="0" smtClean="0">
                <a:latin typeface="Cambria Math" pitchFamily="18" charset="0"/>
                <a:ea typeface="Cambria Math" pitchFamily="18" charset="0"/>
              </a:rPr>
              <a:t>18,000</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2400" b="1" i="0" u="none" strike="noStrike" kern="1200" cap="none" spc="0" normalizeH="0" baseline="0" noProof="0" dirty="0" smtClean="0">
                <a:ln>
                  <a:noFill/>
                </a:ln>
                <a:effectLst/>
                <a:uLnTx/>
                <a:uFillTx/>
                <a:latin typeface="+mn-lt"/>
                <a:ea typeface="+mn-ea"/>
                <a:cs typeface="+mn-cs"/>
              </a:rPr>
              <a:t>C   </a:t>
            </a:r>
            <a:r>
              <a:rPr kumimoji="0" lang="en-US" sz="2300" b="1" i="0" u="none" strike="noStrike" kern="1200" cap="none" spc="0" normalizeH="0" baseline="0" noProof="0" dirty="0" smtClean="0">
                <a:ln>
                  <a:noFill/>
                </a:ln>
                <a:effectLst/>
                <a:uLnTx/>
                <a:uFillTx/>
                <a:latin typeface="Cambria Math" pitchFamily="18" charset="0"/>
                <a:ea typeface="Cambria Math" pitchFamily="18" charset="0"/>
              </a:rPr>
              <a:t>12,000</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latin typeface="+mn-lt"/>
              </a:rPr>
              <a:t>D   </a:t>
            </a:r>
            <a:r>
              <a:rPr lang="en-US" sz="2300" b="1" dirty="0" smtClean="0">
                <a:latin typeface="Cambria Math" pitchFamily="18" charset="0"/>
                <a:ea typeface="Cambria Math" pitchFamily="18" charset="0"/>
              </a:rPr>
              <a:t>10,000</a:t>
            </a:r>
            <a:endParaRPr kumimoji="0" lang="en-US" sz="2300" b="1" i="0" u="none" strike="noStrike" kern="1200" cap="none" spc="0" normalizeH="0" baseline="0" noProof="0" dirty="0" smtClean="0">
              <a:ln>
                <a:noFill/>
              </a:ln>
              <a:effectLst/>
              <a:uLnTx/>
              <a:uFillTx/>
              <a:latin typeface="Cambria Math" pitchFamily="18" charset="0"/>
              <a:ea typeface="Cambria Math" pitchFamily="18"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4F6228"/>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smtClean="0">
              <a:ln>
                <a:noFill/>
              </a:ln>
              <a:solidFill>
                <a:srgbClr val="4F6228"/>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 typeface="Arial" charset="0"/>
              <a:buAutoNum type="arabicPeriod"/>
              <a:tabLst/>
              <a:defRPr/>
            </a:pPr>
            <a:endParaRPr kumimoji="0" lang="en-US" sz="2400" b="0" i="0" u="none" strike="noStrike" kern="1200" cap="none" spc="0" normalizeH="0" baseline="0" noProof="0" dirty="0" smtClean="0">
              <a:ln>
                <a:noFill/>
              </a:ln>
              <a:solidFill>
                <a:srgbClr val="4F6228"/>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1200" b="0" i="0" u="none" strike="noStrike" kern="1200" cap="none" spc="0" normalizeH="0" baseline="0" noProof="0" dirty="0" smtClean="0">
              <a:ln>
                <a:noFill/>
              </a:ln>
              <a:solidFill>
                <a:srgbClr val="4F6228"/>
              </a:solidFill>
              <a:effectLst/>
              <a:uLnTx/>
              <a:uFillTx/>
              <a:latin typeface="+mn-lt"/>
              <a:ea typeface="+mn-ea"/>
              <a:cs typeface="+mn-cs"/>
            </a:endParaRPr>
          </a:p>
        </p:txBody>
      </p:sp>
    </p:spTree>
    <p:custDataLst>
      <p:tags r:id="rId1"/>
    </p:custDataLst>
    <p:extLst>
      <p:ext uri="{BB962C8B-B14F-4D97-AF65-F5344CB8AC3E}">
        <p14:creationId xmlns:p14="http://schemas.microsoft.com/office/powerpoint/2010/main" val="853163431"/>
      </p:ext>
    </p:extLst>
  </p:cSld>
  <p:clrMapOvr>
    <a:masterClrMapping/>
  </p:clrMapOvr>
  <mc:AlternateContent xmlns:mc="http://schemas.openxmlformats.org/markup-compatibility/2006" xmlns:p14="http://schemas.microsoft.com/office/powerpoint/2010/main">
    <mc:Choice Requires="p14">
      <p:transition spd="slow" p14:dur="2000" advTm="21195"/>
    </mc:Choice>
    <mc:Fallback xmlns="">
      <p:transition spd="slow" advTm="21195"/>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txBox="1">
            <a:spLocks/>
          </p:cNvSpPr>
          <p:nvPr/>
        </p:nvSpPr>
        <p:spPr>
          <a:xfrm>
            <a:off x="0" y="96157"/>
            <a:ext cx="82296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Practice for SOL 4.4c</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295400"/>
            <a:ext cx="8229600" cy="4525963"/>
          </a:xfrm>
          <a:prstGeom prst="rect">
            <a:avLst/>
          </a:prstGeom>
        </p:spPr>
        <p: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lang="en-US" sz="2400" b="1" dirty="0" smtClean="0">
              <a:solidFill>
                <a:srgbClr val="4F6228"/>
              </a:solidFill>
              <a:latin typeface="+mn-l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lang="en-US" sz="2400" b="1" dirty="0">
              <a:solidFill>
                <a:srgbClr val="4F6228"/>
              </a:solidFill>
              <a:latin typeface="+mn-l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lang="en-US" sz="2000" b="1" dirty="0" smtClean="0">
              <a:solidFill>
                <a:srgbClr val="4F6228"/>
              </a:solidFill>
              <a:latin typeface="+mn-l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latin typeface="+mn-lt"/>
              </a:rPr>
              <a:t>Find the quotients:</a:t>
            </a:r>
          </a:p>
          <a:p>
            <a:pPr marL="457200" marR="0" lvl="0" indent="-457200" algn="l" defTabSz="914400" rtl="0" eaLnBrk="0" fontAlgn="base" latinLnBrk="0" hangingPunct="0">
              <a:lnSpc>
                <a:spcPct val="100000"/>
              </a:lnSpc>
              <a:spcBef>
                <a:spcPct val="20000"/>
              </a:spcBef>
              <a:spcAft>
                <a:spcPct val="0"/>
              </a:spcAft>
              <a:buClrTx/>
              <a:buSzTx/>
              <a:buFont typeface="Arial" charset="0"/>
              <a:buAutoNum type="arabicPeriod"/>
              <a:tabLst/>
              <a:defRPr/>
            </a:pPr>
            <a:r>
              <a:rPr kumimoji="0" lang="en-US" sz="2200" b="1" i="0" u="none" strike="noStrike" kern="1200" cap="none" spc="0" normalizeH="0" noProof="0" dirty="0" smtClean="0">
                <a:ln>
                  <a:noFill/>
                </a:ln>
                <a:effectLst/>
                <a:uLnTx/>
                <a:uFillTx/>
                <a:latin typeface="Cambria Math" pitchFamily="18" charset="0"/>
                <a:ea typeface="Cambria Math" pitchFamily="18" charset="0"/>
              </a:rPr>
              <a:t>7</a:t>
            </a:r>
            <a:r>
              <a:rPr kumimoji="0" lang="en-US" sz="2400" b="1" i="0" u="none" strike="noStrike" kern="1200" cap="none" spc="0" normalizeH="0" noProof="0" dirty="0" smtClean="0">
                <a:ln>
                  <a:noFill/>
                </a:ln>
                <a:effectLst/>
                <a:uLnTx/>
                <a:uFillTx/>
                <a:latin typeface="+mn-lt"/>
                <a:ea typeface="+mn-ea"/>
                <a:cs typeface="+mn-cs"/>
              </a:rPr>
              <a:t> )</a:t>
            </a:r>
            <a:r>
              <a:rPr kumimoji="0" lang="en-US" sz="2400" b="1" i="0" u="none" strike="noStrike" kern="1200" cap="none" spc="0" normalizeH="0" noProof="0" dirty="0" smtClean="0">
                <a:ln>
                  <a:noFill/>
                </a:ln>
                <a:effectLst/>
                <a:uLnTx/>
                <a:uFillTx/>
                <a:latin typeface="Cambria Math" pitchFamily="18" charset="0"/>
                <a:ea typeface="Cambria Math" pitchFamily="18" charset="0"/>
              </a:rPr>
              <a:t> </a:t>
            </a:r>
            <a:r>
              <a:rPr lang="en-US" sz="2200" b="1" dirty="0" smtClean="0">
                <a:latin typeface="Cambria Math" pitchFamily="18" charset="0"/>
                <a:ea typeface="Cambria Math" pitchFamily="18" charset="0"/>
              </a:rPr>
              <a:t>713</a:t>
            </a:r>
          </a:p>
          <a:p>
            <a:pPr marL="457200" marR="0" lvl="0" indent="-457200" algn="l" defTabSz="914400" rtl="0" eaLnBrk="0" fontAlgn="base" latinLnBrk="0" hangingPunct="0">
              <a:lnSpc>
                <a:spcPct val="100000"/>
              </a:lnSpc>
              <a:spcBef>
                <a:spcPct val="20000"/>
              </a:spcBef>
              <a:spcAft>
                <a:spcPct val="0"/>
              </a:spcAft>
              <a:buClrTx/>
              <a:buSzTx/>
              <a:tabLst/>
              <a:defRPr/>
            </a:pPr>
            <a:endParaRPr kumimoji="0" lang="en-US" sz="1200" b="1" i="0" u="none" strike="noStrike" kern="1200" cap="none" spc="0" normalizeH="0" noProof="0" dirty="0" smtClean="0">
              <a:ln>
                <a:noFill/>
              </a:ln>
              <a:effectLst/>
              <a:uLnTx/>
              <a:uFillTx/>
              <a:latin typeface="Cambria Math" pitchFamily="18" charset="0"/>
              <a:ea typeface="Cambria Math" pitchFamily="18" charset="0"/>
            </a:endParaRPr>
          </a:p>
          <a:p>
            <a:pPr lvl="0" eaLnBrk="0" hangingPunct="0">
              <a:spcBef>
                <a:spcPct val="20000"/>
              </a:spcBef>
            </a:pPr>
            <a:r>
              <a:rPr lang="en-US" sz="2400" b="1" noProof="0" dirty="0" smtClean="0">
                <a:latin typeface="+mn-lt"/>
              </a:rPr>
              <a:t>     A   </a:t>
            </a:r>
            <a:r>
              <a:rPr lang="en-US" sz="2200" b="1" dirty="0" smtClean="0">
                <a:latin typeface="Cambria Math" pitchFamily="18" charset="0"/>
                <a:ea typeface="Cambria Math" pitchFamily="18" charset="0"/>
              </a:rPr>
              <a:t>10</a:t>
            </a:r>
            <a:r>
              <a:rPr lang="en-US" sz="2400" b="1" noProof="0" dirty="0" smtClean="0">
                <a:latin typeface="+mn-lt"/>
              </a:rPr>
              <a:t> R </a:t>
            </a:r>
            <a:r>
              <a:rPr lang="en-US" sz="2400" b="1" noProof="0" dirty="0" smtClean="0">
                <a:latin typeface="Cambria Math" pitchFamily="18" charset="0"/>
                <a:ea typeface="Cambria Math" pitchFamily="18" charset="0"/>
              </a:rPr>
              <a:t>6</a:t>
            </a:r>
            <a:r>
              <a:rPr lang="en-US" sz="2400" b="1" noProof="0" dirty="0" smtClean="0">
                <a:latin typeface="+mn-lt"/>
              </a:rPr>
              <a:t>		B </a:t>
            </a:r>
            <a:r>
              <a:rPr lang="en-US" sz="2200" b="1" dirty="0" smtClean="0">
                <a:latin typeface="Cambria Math" pitchFamily="18" charset="0"/>
                <a:ea typeface="Cambria Math" pitchFamily="18" charset="0"/>
              </a:rPr>
              <a:t>11</a:t>
            </a:r>
            <a:r>
              <a:rPr lang="en-US" sz="2400" b="1" dirty="0" smtClean="0"/>
              <a:t> </a:t>
            </a:r>
            <a:r>
              <a:rPr lang="en-US" sz="2400" b="1" dirty="0" smtClean="0">
                <a:latin typeface="+mn-lt"/>
              </a:rPr>
              <a:t>R</a:t>
            </a:r>
            <a:r>
              <a:rPr lang="en-US" sz="2400" b="1" dirty="0" smtClean="0"/>
              <a:t> </a:t>
            </a:r>
            <a:r>
              <a:rPr lang="en-US" sz="2400" b="1" dirty="0" smtClean="0">
                <a:latin typeface="Cambria Math" pitchFamily="18" charset="0"/>
                <a:ea typeface="Cambria Math" pitchFamily="18" charset="0"/>
              </a:rPr>
              <a:t>6 </a:t>
            </a:r>
            <a:r>
              <a:rPr lang="en-US" sz="2400" b="1" noProof="0" dirty="0" smtClean="0">
                <a:latin typeface="+mn-lt"/>
              </a:rPr>
              <a:t>	C   </a:t>
            </a:r>
            <a:r>
              <a:rPr lang="en-US" sz="2200" b="1" dirty="0" smtClean="0">
                <a:latin typeface="Cambria Math" pitchFamily="18" charset="0"/>
                <a:ea typeface="Cambria Math" pitchFamily="18" charset="0"/>
              </a:rPr>
              <a:t>100</a:t>
            </a:r>
            <a:r>
              <a:rPr lang="en-US" sz="2400" b="1" dirty="0" smtClean="0"/>
              <a:t> </a:t>
            </a:r>
            <a:r>
              <a:rPr lang="en-US" sz="2400" b="1" dirty="0" smtClean="0">
                <a:latin typeface="+mn-lt"/>
              </a:rPr>
              <a:t>R</a:t>
            </a:r>
            <a:r>
              <a:rPr lang="en-US" sz="2400" b="1" dirty="0" smtClean="0"/>
              <a:t> </a:t>
            </a:r>
            <a:r>
              <a:rPr lang="en-US" sz="2400" b="1" dirty="0" smtClean="0">
                <a:latin typeface="Cambria Math" pitchFamily="18" charset="0"/>
                <a:ea typeface="Cambria Math" pitchFamily="18" charset="0"/>
              </a:rPr>
              <a:t>6 </a:t>
            </a:r>
            <a:r>
              <a:rPr lang="en-US" sz="2400" b="1" noProof="0" dirty="0" smtClean="0">
                <a:latin typeface="+mn-lt"/>
              </a:rPr>
              <a:t>	D</a:t>
            </a:r>
            <a:r>
              <a:rPr lang="en-US" sz="2200" b="1" dirty="0" smtClean="0">
                <a:latin typeface="Cambria Math" pitchFamily="18" charset="0"/>
                <a:ea typeface="Cambria Math" pitchFamily="18" charset="0"/>
              </a:rPr>
              <a:t>   101</a:t>
            </a:r>
            <a:r>
              <a:rPr lang="en-US" sz="2400" b="1" dirty="0" smtClean="0"/>
              <a:t> </a:t>
            </a:r>
            <a:r>
              <a:rPr lang="en-US" sz="2400" b="1" dirty="0" smtClean="0">
                <a:latin typeface="+mn-lt"/>
                <a:ea typeface="Cambria Math" pitchFamily="18" charset="0"/>
              </a:rPr>
              <a:t>R</a:t>
            </a:r>
            <a:r>
              <a:rPr lang="en-US" sz="2400" b="1" dirty="0" smtClean="0"/>
              <a:t> </a:t>
            </a:r>
            <a:r>
              <a:rPr lang="en-US" sz="2400" b="1" dirty="0" smtClean="0">
                <a:latin typeface="Cambria Math" pitchFamily="18" charset="0"/>
                <a:ea typeface="Cambria Math" pitchFamily="18" charset="0"/>
              </a:rPr>
              <a:t>6 </a:t>
            </a:r>
            <a:endParaRPr lang="en-US" sz="2400" b="1" noProof="0" dirty="0" smtClean="0">
              <a:latin typeface="+mn-l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dirty="0" smtClean="0">
              <a:ln>
                <a:noFill/>
              </a:ln>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lang="en-US" sz="2400" b="1" noProof="0" dirty="0" smtClean="0">
              <a:latin typeface="+mn-lt"/>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dirty="0" smtClean="0">
              <a:ln>
                <a:noFill/>
              </a:ln>
              <a:effectLst/>
              <a:uLnTx/>
              <a:uFillTx/>
              <a:latin typeface="+mn-lt"/>
              <a:ea typeface="+mn-ea"/>
              <a:cs typeface="+mn-cs"/>
            </a:endParaRPr>
          </a:p>
          <a:p>
            <a:pPr lvl="0" eaLnBrk="0" hangingPunct="0">
              <a:spcBef>
                <a:spcPct val="20000"/>
              </a:spcBef>
            </a:pPr>
            <a:r>
              <a:rPr kumimoji="0" lang="en-US" sz="2400" b="1" i="0" u="none" strike="noStrike" kern="1200" cap="none" spc="0" normalizeH="0" baseline="0" dirty="0" smtClean="0">
                <a:ln>
                  <a:noFill/>
                </a:ln>
                <a:effectLst/>
                <a:uLnTx/>
                <a:uFillTx/>
                <a:latin typeface="Cambria Math" panose="02040503050406030204" pitchFamily="18" charset="0"/>
                <a:ea typeface="Cambria Math" panose="02040503050406030204" pitchFamily="18" charset="0"/>
              </a:rPr>
              <a:t>2.   </a:t>
            </a:r>
            <a:r>
              <a:rPr kumimoji="0" lang="en-US" sz="2200" b="1" i="0" u="none" strike="noStrike" kern="1200" cap="none" spc="0" normalizeH="0" baseline="0" dirty="0" smtClean="0">
                <a:ln>
                  <a:noFill/>
                </a:ln>
                <a:effectLst/>
                <a:uLnTx/>
                <a:uFillTx/>
                <a:latin typeface="Cambria Math" pitchFamily="18" charset="0"/>
                <a:ea typeface="Cambria Math" pitchFamily="18" charset="0"/>
              </a:rPr>
              <a:t>8</a:t>
            </a:r>
            <a:r>
              <a:rPr kumimoji="0" lang="en-US" sz="2400" b="1" i="0" u="none" strike="noStrike" kern="1200" cap="none" spc="0" normalizeH="0" baseline="0" dirty="0" smtClean="0">
                <a:ln>
                  <a:noFill/>
                </a:ln>
                <a:effectLst/>
                <a:uLnTx/>
                <a:uFillTx/>
                <a:latin typeface="+mn-lt"/>
                <a:ea typeface="+mn-ea"/>
                <a:cs typeface="+mn-cs"/>
              </a:rPr>
              <a:t> </a:t>
            </a:r>
            <a:r>
              <a:rPr lang="en-US" sz="2400" b="1" dirty="0" smtClean="0"/>
              <a:t>)</a:t>
            </a:r>
            <a:r>
              <a:rPr lang="en-US" sz="2200" b="1" dirty="0" smtClean="0">
                <a:latin typeface="Cambria Math" pitchFamily="18" charset="0"/>
                <a:ea typeface="Cambria Math" pitchFamily="18" charset="0"/>
              </a:rPr>
              <a:t>602</a:t>
            </a:r>
            <a:endParaRPr kumimoji="0" lang="en-US" sz="2400" b="1" i="0" u="none" strike="noStrike" kern="1200" cap="none" spc="0" normalizeH="0" baseline="0" noProof="0" dirty="0" smtClean="0">
              <a:ln>
                <a:noFill/>
              </a:ln>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 typeface="Arial" charset="0"/>
              <a:buAutoNum type="arabicPeriod"/>
              <a:tabLst/>
              <a:defRPr/>
            </a:pPr>
            <a:endParaRPr kumimoji="0" lang="en-US" sz="2400" b="0" i="0" u="none" strike="noStrike" kern="1200" cap="none" spc="0" normalizeH="0" baseline="0" noProof="0" dirty="0" smtClean="0">
              <a:ln>
                <a:noFill/>
              </a:ln>
              <a:solidFill>
                <a:srgbClr val="4F6228"/>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1200" b="0" i="0" u="none" strike="noStrike" kern="1200" cap="none" spc="0" normalizeH="0" baseline="0" noProof="0" dirty="0" smtClean="0">
              <a:ln>
                <a:noFill/>
              </a:ln>
              <a:solidFill>
                <a:srgbClr val="4F6228"/>
              </a:solidFill>
              <a:effectLst/>
              <a:uLnTx/>
              <a:uFillTx/>
              <a:latin typeface="+mn-lt"/>
              <a:ea typeface="+mn-ea"/>
              <a:cs typeface="+mn-cs"/>
            </a:endParaRPr>
          </a:p>
        </p:txBody>
      </p:sp>
      <p:cxnSp>
        <p:nvCxnSpPr>
          <p:cNvPr id="7" name="Straight Connector 6"/>
          <p:cNvCxnSpPr/>
          <p:nvPr/>
        </p:nvCxnSpPr>
        <p:spPr>
          <a:xfrm>
            <a:off x="1230084" y="3077028"/>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09675" y="54864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8614876"/>
      </p:ext>
    </p:extLst>
  </p:cSld>
  <p:clrMapOvr>
    <a:masterClrMapping/>
  </p:clrMapOvr>
  <mc:AlternateContent xmlns:mc="http://schemas.openxmlformats.org/markup-compatibility/2006" xmlns:p14="http://schemas.microsoft.com/office/powerpoint/2010/main">
    <mc:Choice Requires="p14">
      <p:transition spd="slow" p14:dur="2000" advTm="62290"/>
    </mc:Choice>
    <mc:Fallback xmlns="">
      <p:transition spd="slow" advTm="6229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0" y="0"/>
            <a:ext cx="8839200" cy="1143000"/>
          </a:xfrm>
        </p:spPr>
        <p:txBody>
          <a:bodyPr/>
          <a:lstStyle/>
          <a:p>
            <a:pPr algn="l"/>
            <a:r>
              <a:rPr lang="en-US" sz="3200" b="1" smtClean="0">
                <a:solidFill>
                  <a:srgbClr val="0033CC"/>
                </a:solidFill>
              </a:rPr>
              <a:t>Practice </a:t>
            </a:r>
            <a:r>
              <a:rPr lang="en-US" sz="3200" b="1" dirty="0" smtClean="0">
                <a:solidFill>
                  <a:srgbClr val="0033CC"/>
                </a:solidFill>
              </a:rPr>
              <a:t>for SOL 4.4d</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5083" name="Equation" r:id="rId5" imgW="114151" imgH="215619" progId="Equation.3">
                  <p:embed/>
                </p:oleObj>
              </mc:Choice>
              <mc:Fallback>
                <p:oleObj name="Equation" r:id="rId5" imgW="114151" imgH="215619" progId="Equation.3">
                  <p:embed/>
                  <p:pic>
                    <p:nvPicPr>
                      <p:cNvPr id="0" name="Picture 1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5084" name="Equation" r:id="rId7" imgW="114151" imgH="215619" progId="Equation.3">
                  <p:embed/>
                </p:oleObj>
              </mc:Choice>
              <mc:Fallback>
                <p:oleObj name="Equation" r:id="rId7" imgW="114151" imgH="215619" progId="Equation.3">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5085" name="Equation" r:id="rId8" imgW="114151" imgH="215619" progId="Equation.3">
                  <p:embed/>
                </p:oleObj>
              </mc:Choice>
              <mc:Fallback>
                <p:oleObj name="Equation" r:id="rId8" imgW="114151" imgH="215619" progId="Equation.3">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9" name="Content Placeholder 12"/>
          <p:cNvSpPr txBox="1">
            <a:spLocks/>
          </p:cNvSpPr>
          <p:nvPr/>
        </p:nvSpPr>
        <p:spPr bwMode="auto">
          <a:xfrm>
            <a:off x="457200" y="1066800"/>
            <a:ext cx="8153400" cy="5029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000" b="1" dirty="0" smtClean="0">
              <a:latin typeface="+mn-lt"/>
            </a:endParaRPr>
          </a:p>
          <a:p>
            <a:pPr marL="365125" marR="0" lvl="0" indent="-365125" algn="l" defTabSz="914400" rtl="0" eaLnBrk="0" fontAlgn="base" latinLnBrk="0" hangingPunct="0">
              <a:lnSpc>
                <a:spcPct val="100000"/>
              </a:lnSpc>
              <a:spcBef>
                <a:spcPts val="0"/>
              </a:spcBef>
              <a:spcAft>
                <a:spcPct val="0"/>
              </a:spcAft>
              <a:buClrTx/>
              <a:buSzTx/>
              <a:buFont typeface="Arial" charset="0"/>
              <a:buAutoNum type="arabicPeriod"/>
              <a:tabLst/>
              <a:defRPr/>
            </a:pPr>
            <a:r>
              <a:rPr lang="en-US" sz="2400" b="1" dirty="0" smtClean="0">
                <a:latin typeface="+mn-lt"/>
              </a:rPr>
              <a:t>On each of 4 days Mr. Evans drove 38 miles.  What is the total number of miles Mr. Evans drove over these 4 days?</a:t>
            </a:r>
          </a:p>
          <a:p>
            <a:pPr marL="114300" marR="0" lvl="0" indent="-365760" algn="l" defTabSz="914400" rtl="0" eaLnBrk="0" fontAlgn="base" latinLnBrk="0" hangingPunct="0">
              <a:lnSpc>
                <a:spcPct val="100000"/>
              </a:lnSpc>
              <a:spcBef>
                <a:spcPts val="0"/>
              </a:spcBef>
              <a:spcAft>
                <a:spcPct val="0"/>
              </a:spcAft>
              <a:buClrTx/>
              <a:buSzTx/>
              <a:buFont typeface="Arial" charset="0"/>
              <a:buAutoNum type="arabicPeriod"/>
              <a:tabLst/>
              <a:defRPr/>
            </a:pPr>
            <a:endParaRPr lang="en-US" sz="2400" b="1" dirty="0" smtClean="0">
              <a:latin typeface="+mn-lt"/>
            </a:endParaRPr>
          </a:p>
          <a:p>
            <a:pPr marL="114300" marR="0" lvl="0" indent="-365760" algn="l" defTabSz="914400" rtl="0" eaLnBrk="0" fontAlgn="base" latinLnBrk="0" hangingPunct="0">
              <a:lnSpc>
                <a:spcPct val="100000"/>
              </a:lnSpc>
              <a:spcBef>
                <a:spcPts val="0"/>
              </a:spcBef>
              <a:spcAft>
                <a:spcPct val="0"/>
              </a:spcAft>
              <a:buClrTx/>
              <a:buSzTx/>
              <a:buFont typeface="Arial" charset="0"/>
              <a:buAutoNum type="arabicPeriod"/>
              <a:tabLst/>
              <a:defRPr/>
            </a:pPr>
            <a:endParaRPr lang="en-US" sz="1000" b="1" dirty="0" smtClean="0">
              <a:latin typeface="+mn-lt"/>
            </a:endParaRPr>
          </a:p>
          <a:p>
            <a:pPr marL="114300" marR="0" lvl="0" indent="-365760" algn="l" defTabSz="914400" rtl="0" eaLnBrk="0" fontAlgn="base" latinLnBrk="0" hangingPunct="0">
              <a:lnSpc>
                <a:spcPct val="100000"/>
              </a:lnSpc>
              <a:spcBef>
                <a:spcPts val="0"/>
              </a:spcBef>
              <a:spcAft>
                <a:spcPct val="0"/>
              </a:spcAft>
              <a:buClrTx/>
              <a:buSzTx/>
              <a:buFont typeface="Arial" charset="0"/>
              <a:buAutoNum type="arabicPeriod"/>
              <a:tabLst/>
              <a:defRPr/>
            </a:pPr>
            <a:r>
              <a:rPr lang="en-US" sz="2400" b="1" dirty="0" smtClean="0">
                <a:latin typeface="+mn-lt"/>
              </a:rPr>
              <a:t>Candace practiced for her piano lesson.</a:t>
            </a:r>
          </a:p>
          <a:p>
            <a:pPr marL="1028700" lvl="2" indent="-365760" eaLnBrk="0" hangingPunct="0">
              <a:spcBef>
                <a:spcPts val="0"/>
              </a:spcBef>
              <a:buFont typeface="Arial" pitchFamily="34" charset="0"/>
              <a:buChar char="•"/>
              <a:defRPr/>
            </a:pPr>
            <a:r>
              <a:rPr lang="en-US" sz="2400" b="1" dirty="0" smtClean="0">
                <a:latin typeface="+mn-lt"/>
              </a:rPr>
              <a:t>She practiced a total of 35 minutes on the weekend.</a:t>
            </a:r>
          </a:p>
          <a:p>
            <a:pPr marL="1028700" lvl="2" indent="-365760" eaLnBrk="0" hangingPunct="0">
              <a:spcBef>
                <a:spcPts val="0"/>
              </a:spcBef>
              <a:buFont typeface="Arial" pitchFamily="34" charset="0"/>
              <a:buChar char="•"/>
              <a:defRPr/>
            </a:pPr>
            <a:r>
              <a:rPr lang="en-US" sz="2400" b="1" dirty="0" smtClean="0">
                <a:latin typeface="+mn-lt"/>
              </a:rPr>
              <a:t>She also practiced for 25 minutes on each of 3 days after school.</a:t>
            </a:r>
          </a:p>
          <a:p>
            <a:pPr marL="406400" lvl="2" eaLnBrk="0" hangingPunct="0">
              <a:spcBef>
                <a:spcPts val="0"/>
              </a:spcBef>
              <a:defRPr/>
            </a:pPr>
            <a:r>
              <a:rPr lang="en-US" sz="2400" b="1" dirty="0" smtClean="0">
                <a:latin typeface="+mn-lt"/>
              </a:rPr>
              <a:t>What was the total number of minutes Candace practiced for her piano lesson on these days?</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2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500" b="1" noProof="0" dirty="0" smtClean="0">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sp>
        <p:nvSpPr>
          <p:cNvPr id="19" name="TextBox 18"/>
          <p:cNvSpPr txBox="1"/>
          <p:nvPr/>
        </p:nvSpPr>
        <p:spPr>
          <a:xfrm>
            <a:off x="2819400" y="3352800"/>
            <a:ext cx="1981200" cy="461665"/>
          </a:xfrm>
          <a:prstGeom prst="rect">
            <a:avLst/>
          </a:prstGeom>
          <a:noFill/>
        </p:spPr>
        <p:txBody>
          <a:bodyPr wrap="square" rtlCol="0">
            <a:spAutoFit/>
          </a:bodyPr>
          <a:lstStyle/>
          <a:p>
            <a:endParaRPr lang="en-US" sz="2400" dirty="0">
              <a:solidFill>
                <a:srgbClr val="FF0000"/>
              </a:solidFill>
              <a:latin typeface="+mn-lt"/>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57144"/>
    </mc:Choice>
    <mc:Fallback xmlns="">
      <p:transition spd="slow" advTm="57144"/>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0" y="0"/>
            <a:ext cx="8229600" cy="1143000"/>
          </a:xfrm>
        </p:spPr>
        <p:txBody>
          <a:bodyPr/>
          <a:lstStyle/>
          <a:p>
            <a:pPr algn="l"/>
            <a:r>
              <a:rPr lang="en-US" sz="3200" b="1" dirty="0" smtClean="0">
                <a:solidFill>
                  <a:schemeClr val="tx1"/>
                </a:solidFill>
              </a:rPr>
              <a:t>Practice for SOL 4.4d</a:t>
            </a:r>
            <a:endParaRPr lang="en-US" sz="3200" b="1" dirty="0">
              <a:solidFill>
                <a:schemeClr val="tx1"/>
              </a:solidFill>
            </a:endParaRPr>
          </a:p>
        </p:txBody>
      </p:sp>
      <p:sp>
        <p:nvSpPr>
          <p:cNvPr id="6" name="Content Placeholder 2"/>
          <p:cNvSpPr>
            <a:spLocks noGrp="1"/>
          </p:cNvSpPr>
          <p:nvPr>
            <p:ph idx="1"/>
          </p:nvPr>
        </p:nvSpPr>
        <p:spPr>
          <a:xfrm>
            <a:off x="152400" y="1143000"/>
            <a:ext cx="8991600" cy="4525963"/>
          </a:xfrm>
        </p:spPr>
        <p:txBody>
          <a:bodyPr/>
          <a:lstStyle/>
          <a:p>
            <a:pPr marL="0" indent="0">
              <a:buNone/>
            </a:pPr>
            <a:endParaRPr lang="en-US" sz="2200" dirty="0" smtClean="0">
              <a:solidFill>
                <a:srgbClr val="4F6228"/>
              </a:solidFill>
            </a:endParaRPr>
          </a:p>
          <a:p>
            <a:pPr marL="457200" indent="-457200">
              <a:buAutoNum type="arabicPeriod"/>
            </a:pPr>
            <a:r>
              <a:rPr lang="en-US" sz="2200" b="1" dirty="0" smtClean="0">
                <a:solidFill>
                  <a:schemeClr val="tx1"/>
                </a:solidFill>
              </a:rPr>
              <a:t>An empty soup can has a mass of </a:t>
            </a:r>
            <a:r>
              <a:rPr lang="en-US" sz="2200" b="1" dirty="0" smtClean="0">
                <a:solidFill>
                  <a:schemeClr val="tx1"/>
                </a:solidFill>
                <a:latin typeface="Cambria Math" pitchFamily="18" charset="0"/>
                <a:ea typeface="Cambria Math" pitchFamily="18" charset="0"/>
              </a:rPr>
              <a:t>51</a:t>
            </a:r>
            <a:r>
              <a:rPr lang="en-US" sz="2200" b="1" dirty="0" smtClean="0">
                <a:solidFill>
                  <a:schemeClr val="tx1"/>
                </a:solidFill>
              </a:rPr>
              <a:t> grams. Together, the can and the soup it contains have a mass of </a:t>
            </a:r>
            <a:r>
              <a:rPr lang="en-US" sz="2200" b="1" dirty="0" smtClean="0">
                <a:solidFill>
                  <a:schemeClr val="tx1"/>
                </a:solidFill>
                <a:latin typeface="Cambria Math" pitchFamily="18" charset="0"/>
                <a:ea typeface="Cambria Math" pitchFamily="18" charset="0"/>
              </a:rPr>
              <a:t>354</a:t>
            </a:r>
            <a:r>
              <a:rPr lang="en-US" sz="2200" b="1" dirty="0" smtClean="0">
                <a:solidFill>
                  <a:schemeClr val="tx1"/>
                </a:solidFill>
              </a:rPr>
              <a:t> grams. What is the mass of the soup in the can?</a:t>
            </a:r>
          </a:p>
          <a:p>
            <a:pPr marL="457200" indent="-457200">
              <a:buAutoNum type="arabicPeriod"/>
            </a:pPr>
            <a:endParaRPr lang="en-US" sz="2200" b="1" dirty="0" smtClean="0">
              <a:solidFill>
                <a:schemeClr val="tx1"/>
              </a:solidFill>
            </a:endParaRPr>
          </a:p>
          <a:p>
            <a:pPr marL="457200" indent="-457200">
              <a:buNone/>
            </a:pPr>
            <a:endParaRPr lang="en-US" sz="2200" b="1" dirty="0" smtClean="0">
              <a:solidFill>
                <a:schemeClr val="tx1"/>
              </a:solidFill>
            </a:endParaRPr>
          </a:p>
          <a:p>
            <a:pPr marL="457200" indent="-457200">
              <a:buFont typeface="+mj-lt"/>
              <a:buAutoNum type="arabicPeriod" startAt="2"/>
            </a:pPr>
            <a:r>
              <a:rPr lang="en-US" sz="2200" b="1" dirty="0" smtClean="0">
                <a:solidFill>
                  <a:schemeClr val="tx1"/>
                </a:solidFill>
              </a:rPr>
              <a:t>Jane had a box containing exactly </a:t>
            </a:r>
            <a:r>
              <a:rPr lang="en-US" sz="2200" b="1" dirty="0" smtClean="0">
                <a:solidFill>
                  <a:schemeClr val="tx1"/>
                </a:solidFill>
                <a:latin typeface="Cambria Math" pitchFamily="18" charset="0"/>
                <a:ea typeface="Cambria Math" pitchFamily="18" charset="0"/>
              </a:rPr>
              <a:t>42</a:t>
            </a:r>
            <a:r>
              <a:rPr lang="en-US" sz="2200" b="1" dirty="0" smtClean="0">
                <a:solidFill>
                  <a:schemeClr val="tx1"/>
                </a:solidFill>
              </a:rPr>
              <a:t> pieces of candy. She put</a:t>
            </a:r>
            <a:r>
              <a:rPr lang="en-US" sz="2200" b="1" dirty="0" smtClean="0">
                <a:solidFill>
                  <a:schemeClr val="tx1"/>
                </a:solidFill>
                <a:latin typeface="Cambria Math" pitchFamily="18" charset="0"/>
                <a:ea typeface="Cambria Math" pitchFamily="18" charset="0"/>
              </a:rPr>
              <a:t> 3 </a:t>
            </a:r>
            <a:r>
              <a:rPr lang="en-US" sz="2200" b="1" dirty="0" smtClean="0">
                <a:solidFill>
                  <a:schemeClr val="tx1"/>
                </a:solidFill>
              </a:rPr>
              <a:t>pieces of candy into each of </a:t>
            </a:r>
            <a:r>
              <a:rPr lang="en-US" sz="2200" b="1" dirty="0" smtClean="0">
                <a:solidFill>
                  <a:schemeClr val="tx1"/>
                </a:solidFill>
                <a:latin typeface="Cambria Math" pitchFamily="18" charset="0"/>
                <a:ea typeface="Cambria Math" pitchFamily="18" charset="0"/>
              </a:rPr>
              <a:t>9</a:t>
            </a:r>
            <a:r>
              <a:rPr lang="en-US" sz="2200" b="1" dirty="0" smtClean="0">
                <a:solidFill>
                  <a:schemeClr val="tx1"/>
                </a:solidFill>
              </a:rPr>
              <a:t> treat bags for a party. How many pieces of candy were left in the box?</a:t>
            </a:r>
          </a:p>
          <a:p>
            <a:pPr marL="457200" indent="-457200">
              <a:buNone/>
            </a:pPr>
            <a:endParaRPr lang="en-US" sz="2200" dirty="0" smtClean="0">
              <a:solidFill>
                <a:schemeClr val="tx1"/>
              </a:solidFill>
            </a:endParaRPr>
          </a:p>
          <a:p>
            <a:pPr marL="457200" indent="-457200">
              <a:buAutoNum type="arabicPeriod"/>
            </a:pPr>
            <a:endParaRPr lang="en-US" sz="2200" dirty="0" smtClean="0">
              <a:solidFill>
                <a:schemeClr val="tx1"/>
              </a:solidFill>
            </a:endParaRPr>
          </a:p>
          <a:p>
            <a:pPr marL="457200" indent="-457200">
              <a:buAutoNum type="arabicPeriod"/>
            </a:pPr>
            <a:endParaRPr lang="en-US" sz="2200" dirty="0" smtClean="0">
              <a:solidFill>
                <a:schemeClr val="tx1"/>
              </a:solidFill>
            </a:endParaRPr>
          </a:p>
          <a:p>
            <a:pPr marL="457200" indent="-457200">
              <a:buAutoNum type="arabicPeriod"/>
            </a:pPr>
            <a:endParaRPr lang="en-US" sz="2200" dirty="0" smtClean="0">
              <a:solidFill>
                <a:schemeClr val="tx1"/>
              </a:solidFill>
            </a:endParaRPr>
          </a:p>
          <a:p>
            <a:pPr marL="457200" indent="-457200">
              <a:buAutoNum type="arabicPeriod"/>
            </a:pPr>
            <a:endParaRPr lang="en-US" sz="2200" dirty="0" smtClean="0">
              <a:solidFill>
                <a:schemeClr val="tx1"/>
              </a:solidFill>
            </a:endParaRPr>
          </a:p>
          <a:p>
            <a:pPr marL="457200" indent="-457200">
              <a:buAutoNum type="arabicPeriod"/>
            </a:pPr>
            <a:endParaRPr lang="en-US" sz="2200" dirty="0" smtClean="0">
              <a:solidFill>
                <a:schemeClr val="tx1"/>
              </a:solidFill>
            </a:endParaRPr>
          </a:p>
          <a:p>
            <a:pPr marL="457200" indent="-457200">
              <a:buAutoNum type="arabicPeriod"/>
            </a:pPr>
            <a:endParaRPr lang="en-US" sz="2200" dirty="0" smtClean="0">
              <a:solidFill>
                <a:schemeClr val="tx1"/>
              </a:solidFill>
            </a:endParaRPr>
          </a:p>
          <a:p>
            <a:pPr marL="0" indent="0">
              <a:buNone/>
            </a:pPr>
            <a:endParaRPr lang="en-US" sz="2400" dirty="0" smtClean="0">
              <a:solidFill>
                <a:srgbClr val="4F6228"/>
              </a:solidFill>
            </a:endParaRPr>
          </a:p>
          <a:p>
            <a:pPr marL="457200" indent="-457200">
              <a:buAutoNum type="arabicPeriod"/>
            </a:pPr>
            <a:endParaRPr lang="en-US" sz="2400" dirty="0" smtClean="0">
              <a:solidFill>
                <a:srgbClr val="4F6228"/>
              </a:solidFill>
            </a:endParaRPr>
          </a:p>
          <a:p>
            <a:pPr marL="0" indent="0">
              <a:buNone/>
            </a:pPr>
            <a:endParaRPr lang="en-US" sz="1200" dirty="0" smtClean="0">
              <a:solidFill>
                <a:srgbClr val="4F6228"/>
              </a:solidFill>
            </a:endParaRPr>
          </a:p>
        </p:txBody>
      </p:sp>
    </p:spTree>
    <p:custDataLst>
      <p:tags r:id="rId1"/>
    </p:custDataLst>
    <p:extLst>
      <p:ext uri="{BB962C8B-B14F-4D97-AF65-F5344CB8AC3E}">
        <p14:creationId xmlns:p14="http://schemas.microsoft.com/office/powerpoint/2010/main" val="88664065"/>
      </p:ext>
    </p:extLst>
  </p:cSld>
  <p:clrMapOvr>
    <a:masterClrMapping/>
  </p:clrMapOvr>
  <mc:AlternateContent xmlns:mc="http://schemas.openxmlformats.org/markup-compatibility/2006" xmlns:p14="http://schemas.microsoft.com/office/powerpoint/2010/main">
    <mc:Choice Requires="p14">
      <p:transition spd="slow" p14:dur="2000" advTm="90110"/>
    </mc:Choice>
    <mc:Fallback xmlns="">
      <p:transition spd="slow" advTm="9011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381000" y="1219200"/>
            <a:ext cx="8382000" cy="5029201"/>
          </a:xfrm>
        </p:spPr>
        <p:txBody>
          <a:bodyPr/>
          <a:lstStyle/>
          <a:p>
            <a:pPr marL="0">
              <a:spcBef>
                <a:spcPts val="0"/>
              </a:spcBef>
              <a:buNone/>
            </a:pPr>
            <a:endParaRPr lang="en-US" sz="2400" b="1" dirty="0" smtClean="0">
              <a:solidFill>
                <a:srgbClr val="0070C0"/>
              </a:solidFill>
            </a:endParaRPr>
          </a:p>
          <a:p>
            <a:pPr marL="0">
              <a:spcBef>
                <a:spcPts val="0"/>
              </a:spcBef>
              <a:buNone/>
            </a:pPr>
            <a:endParaRPr lang="en-US" sz="2400" b="1" dirty="0">
              <a:solidFill>
                <a:srgbClr val="0070C0"/>
              </a:solidFill>
            </a:endParaRPr>
          </a:p>
          <a:p>
            <a:pPr marL="0">
              <a:spcBef>
                <a:spcPts val="0"/>
              </a:spcBef>
              <a:buNone/>
            </a:pPr>
            <a:endParaRPr lang="en-US" sz="2400" b="1" dirty="0" smtClean="0">
              <a:solidFill>
                <a:srgbClr val="0070C0"/>
              </a:solidFill>
            </a:endParaRPr>
          </a:p>
          <a:p>
            <a:pPr marL="0">
              <a:spcBef>
                <a:spcPts val="0"/>
              </a:spcBef>
              <a:buNone/>
            </a:pPr>
            <a:r>
              <a:rPr lang="en-US" sz="2400" b="1" dirty="0" smtClean="0"/>
              <a:t>1. Order from greatest to least:</a:t>
            </a:r>
          </a:p>
          <a:p>
            <a:pPr marL="0">
              <a:spcBef>
                <a:spcPts val="0"/>
              </a:spcBef>
              <a:buNone/>
            </a:pPr>
            <a:endParaRPr lang="en-US" sz="2400" b="1" dirty="0" smtClean="0"/>
          </a:p>
          <a:p>
            <a:pPr marL="0">
              <a:spcBef>
                <a:spcPts val="0"/>
              </a:spcBef>
              <a:buNone/>
            </a:pPr>
            <a:endParaRPr lang="en-US" sz="2400" b="1" dirty="0" smtClean="0"/>
          </a:p>
          <a:p>
            <a:pPr marL="0">
              <a:spcBef>
                <a:spcPts val="0"/>
              </a:spcBef>
              <a:buNone/>
            </a:pPr>
            <a:r>
              <a:rPr lang="en-US" sz="2400" b="1" dirty="0" smtClean="0"/>
              <a:t>2. The numbers in the set shown are in order from least to </a:t>
            </a:r>
          </a:p>
          <a:p>
            <a:pPr marL="0">
              <a:spcBef>
                <a:spcPts val="0"/>
              </a:spcBef>
              <a:buNone/>
            </a:pPr>
            <a:r>
              <a:rPr lang="en-US" sz="2400" b="1" dirty="0" smtClean="0"/>
              <a:t>     greatest, but one number is missing. </a:t>
            </a:r>
          </a:p>
          <a:p>
            <a:pPr marL="0">
              <a:spcBef>
                <a:spcPts val="0"/>
              </a:spcBef>
              <a:buNone/>
            </a:pPr>
            <a:endParaRPr lang="en-US" sz="2400" b="1" dirty="0" smtClean="0"/>
          </a:p>
          <a:p>
            <a:pPr marL="0">
              <a:spcBef>
                <a:spcPts val="0"/>
              </a:spcBef>
              <a:buNone/>
            </a:pPr>
            <a:r>
              <a:rPr lang="en-US" sz="2400" b="1" dirty="0" smtClean="0"/>
              <a:t> </a:t>
            </a:r>
          </a:p>
          <a:p>
            <a:pPr marL="0">
              <a:spcBef>
                <a:spcPts val="0"/>
              </a:spcBef>
              <a:buNone/>
            </a:pPr>
            <a:endParaRPr lang="en-US" sz="2400" b="1" dirty="0" smtClean="0"/>
          </a:p>
          <a:p>
            <a:pPr marL="0">
              <a:spcBef>
                <a:spcPts val="0"/>
              </a:spcBef>
              <a:buNone/>
            </a:pPr>
            <a:r>
              <a:rPr lang="en-US" sz="2400" b="1" dirty="0" smtClean="0"/>
              <a:t>     Write a number that could be placed in the blank to </a:t>
            </a:r>
          </a:p>
          <a:p>
            <a:pPr marL="0">
              <a:spcBef>
                <a:spcPts val="0"/>
              </a:spcBef>
              <a:buNone/>
            </a:pPr>
            <a:r>
              <a:rPr lang="en-US" sz="2400" b="1" dirty="0" smtClean="0"/>
              <a:t>     complete this ordered set. </a:t>
            </a:r>
          </a:p>
          <a:p>
            <a:pPr marL="0">
              <a:spcBef>
                <a:spcPts val="0"/>
              </a:spcBef>
              <a:buNone/>
            </a:pPr>
            <a:endParaRPr lang="en-US" sz="2400" b="1" dirty="0" smtClean="0">
              <a:solidFill>
                <a:srgbClr val="FF0000"/>
              </a:solidFill>
            </a:endParaRPr>
          </a:p>
          <a:p>
            <a:pPr marL="0">
              <a:spcBef>
                <a:spcPts val="0"/>
              </a:spcBef>
              <a:buNone/>
            </a:pPr>
            <a:endParaRPr lang="en-US" sz="2400" b="1" dirty="0" smtClean="0"/>
          </a:p>
          <a:p>
            <a:pPr marL="0">
              <a:spcBef>
                <a:spcPts val="0"/>
              </a:spcBef>
              <a:buNone/>
            </a:pPr>
            <a:r>
              <a:rPr lang="en-US" sz="2400" b="1" dirty="0" smtClean="0"/>
              <a:t>   </a:t>
            </a:r>
          </a:p>
          <a:p>
            <a:pPr marL="0">
              <a:spcBef>
                <a:spcPts val="0"/>
              </a:spcBef>
              <a:buNone/>
            </a:pPr>
            <a:endParaRPr lang="en-US" sz="2400" b="1" dirty="0" smtClean="0"/>
          </a:p>
          <a:p>
            <a:pPr marL="0">
              <a:spcBef>
                <a:spcPts val="0"/>
              </a:spcBef>
              <a:buNone/>
            </a:pPr>
            <a:endParaRPr lang="en-US" sz="2400" b="1" dirty="0" smtClean="0"/>
          </a:p>
          <a:p>
            <a:pPr marL="0">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95250" y="38100"/>
            <a:ext cx="8839200" cy="1143000"/>
          </a:xfrm>
        </p:spPr>
        <p:txBody>
          <a:bodyPr/>
          <a:lstStyle/>
          <a:p>
            <a:pPr algn="l"/>
            <a:r>
              <a:rPr lang="en-US" sz="3200" b="1" smtClean="0">
                <a:solidFill>
                  <a:srgbClr val="0033CC"/>
                </a:solidFill>
              </a:rPr>
              <a:t>Practice </a:t>
            </a:r>
            <a:r>
              <a:rPr lang="en-US" sz="3200" b="1" dirty="0" smtClean="0">
                <a:solidFill>
                  <a:srgbClr val="0033CC"/>
                </a:solidFill>
              </a:rPr>
              <a:t>for SOL 4.2a</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76" name="Equation" r:id="rId5" imgW="114151" imgH="215619" progId="Equation.3">
                  <p:embed/>
                </p:oleObj>
              </mc:Choice>
              <mc:Fallback>
                <p:oleObj name="Equation" r:id="rId5" imgW="114151" imgH="215619" progId="Equation.3">
                  <p:embed/>
                  <p:pic>
                    <p:nvPicPr>
                      <p:cNvPr id="0" name="Picture 9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77" name="Equation" r:id="rId7" imgW="114151" imgH="215619" progId="Equation.3">
                  <p:embed/>
                </p:oleObj>
              </mc:Choice>
              <mc:Fallback>
                <p:oleObj name="Equation" r:id="rId7" imgW="114151" imgH="215619" progId="Equation.3">
                  <p:embed/>
                  <p:pic>
                    <p:nvPicPr>
                      <p:cNvPr id="0" name="Picture 9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78" name="Equation" r:id="rId8" imgW="114151" imgH="215619" progId="Equation.3">
                  <p:embed/>
                </p:oleObj>
              </mc:Choice>
              <mc:Fallback>
                <p:oleObj name="Equation" r:id="rId8" imgW="114151" imgH="215619" progId="Equation.3">
                  <p:embed/>
                  <p:pic>
                    <p:nvPicPr>
                      <p:cNvPr id="0" name="Picture 1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Chart 20"/>
          <p:cNvGraphicFramePr/>
          <p:nvPr/>
        </p:nvGraphicFramePr>
        <p:xfrm>
          <a:off x="2819400" y="4876800"/>
          <a:ext cx="1328844" cy="170010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2" name="Chart 21"/>
          <p:cNvGraphicFramePr/>
          <p:nvPr/>
        </p:nvGraphicFramePr>
        <p:xfrm>
          <a:off x="4648200" y="4876800"/>
          <a:ext cx="1328844" cy="1700106"/>
        </p:xfrm>
        <a:graphic>
          <a:graphicData uri="http://schemas.openxmlformats.org/drawingml/2006/chart">
            <c:chart xmlns:c="http://schemas.openxmlformats.org/drawingml/2006/chart" xmlns:r="http://schemas.openxmlformats.org/officeDocument/2006/relationships" r:id="rId10"/>
          </a:graphicData>
        </a:graphic>
      </p:graphicFrame>
      <p:pic>
        <p:nvPicPr>
          <p:cNvPr id="1030" name="Picture 6"/>
          <p:cNvPicPr>
            <a:picLocks noChangeAspect="1" noChangeArrowheads="1"/>
          </p:cNvPicPr>
          <p:nvPr/>
        </p:nvPicPr>
        <p:blipFill>
          <a:blip r:embed="rId11" cstate="print"/>
          <a:srcRect/>
          <a:stretch>
            <a:fillRect/>
          </a:stretch>
        </p:blipFill>
        <p:spPr bwMode="auto">
          <a:xfrm>
            <a:off x="4538893" y="2202541"/>
            <a:ext cx="1957039" cy="685800"/>
          </a:xfrm>
          <a:prstGeom prst="rect">
            <a:avLst/>
          </a:prstGeom>
          <a:noFill/>
          <a:ln w="9525">
            <a:noFill/>
            <a:miter lim="800000"/>
            <a:headEnd/>
            <a:tailEnd/>
          </a:ln>
        </p:spPr>
      </p:pic>
      <p:pic>
        <p:nvPicPr>
          <p:cNvPr id="1029" name="Picture 5"/>
          <p:cNvPicPr>
            <a:picLocks noChangeAspect="1" noChangeArrowheads="1"/>
          </p:cNvPicPr>
          <p:nvPr/>
        </p:nvPicPr>
        <p:blipFill>
          <a:blip r:embed="rId12" cstate="print"/>
          <a:srcRect/>
          <a:stretch>
            <a:fillRect/>
          </a:stretch>
        </p:blipFill>
        <p:spPr bwMode="auto">
          <a:xfrm>
            <a:off x="2971800" y="4191000"/>
            <a:ext cx="2632711" cy="769298"/>
          </a:xfrm>
          <a:prstGeom prst="rect">
            <a:avLst/>
          </a:prstGeom>
          <a:noFill/>
          <a:ln w="9525">
            <a:noFill/>
            <a:miter lim="800000"/>
            <a:headEnd/>
            <a:tailEnd/>
          </a:ln>
        </p:spPr>
      </p:pic>
    </p:spTree>
    <p:custDataLst>
      <p:tags r:id="rId2"/>
    </p:custDataLst>
  </p:cSld>
  <p:clrMapOvr>
    <a:masterClrMapping/>
  </p:clrMapOvr>
  <p:transition spd="slow" advTm="72359"/>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38100" y="20340"/>
            <a:ext cx="8229600" cy="1143000"/>
          </a:xfrm>
        </p:spPr>
        <p:txBody>
          <a:bodyPr/>
          <a:lstStyle/>
          <a:p>
            <a:pPr algn="l"/>
            <a:r>
              <a:rPr lang="en-US" sz="3200" b="1" dirty="0" smtClean="0">
                <a:solidFill>
                  <a:schemeClr val="tx1"/>
                </a:solidFill>
              </a:rPr>
              <a:t>Practice for SOL 4.4d</a:t>
            </a:r>
            <a:endParaRPr lang="en-US" sz="3200" b="1" dirty="0">
              <a:solidFill>
                <a:schemeClr val="tx1"/>
              </a:solidFill>
            </a:endParaRPr>
          </a:p>
        </p:txBody>
      </p:sp>
      <p:sp>
        <p:nvSpPr>
          <p:cNvPr id="6" name="Content Placeholder 2"/>
          <p:cNvSpPr>
            <a:spLocks noGrp="1"/>
          </p:cNvSpPr>
          <p:nvPr>
            <p:ph idx="1"/>
          </p:nvPr>
        </p:nvSpPr>
        <p:spPr>
          <a:xfrm>
            <a:off x="457200" y="1447800"/>
            <a:ext cx="8458200" cy="4724400"/>
          </a:xfrm>
        </p:spPr>
        <p:txBody>
          <a:bodyPr/>
          <a:lstStyle/>
          <a:p>
            <a:pPr marL="290513" indent="-290513">
              <a:spcBef>
                <a:spcPts val="0"/>
              </a:spcBef>
              <a:buNone/>
            </a:pPr>
            <a:r>
              <a:rPr lang="en-US" sz="2400" b="1" dirty="0" smtClean="0">
                <a:solidFill>
                  <a:schemeClr val="tx1"/>
                </a:solidFill>
              </a:rPr>
              <a:t>3. The Johnson family is going to a concert. The prices for concert tickets and parking are shown in this table.</a:t>
            </a:r>
          </a:p>
          <a:p>
            <a:pPr marL="290513" indent="-290513">
              <a:spcBef>
                <a:spcPts val="0"/>
              </a:spcBef>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290513" indent="0">
              <a:buNone/>
            </a:pPr>
            <a:r>
              <a:rPr lang="en-US" sz="2400" b="1" dirty="0" smtClean="0">
                <a:solidFill>
                  <a:schemeClr val="tx1"/>
                </a:solidFill>
              </a:rPr>
              <a:t>The Johnsons will buy </a:t>
            </a:r>
            <a:r>
              <a:rPr lang="en-US" sz="2400" b="1" dirty="0" smtClean="0">
                <a:solidFill>
                  <a:schemeClr val="tx1"/>
                </a:solidFill>
                <a:latin typeface="Cambria Math" pitchFamily="18" charset="0"/>
                <a:ea typeface="Cambria Math" pitchFamily="18" charset="0"/>
              </a:rPr>
              <a:t>1</a:t>
            </a:r>
            <a:r>
              <a:rPr lang="en-US" sz="2400" b="1" dirty="0" smtClean="0">
                <a:solidFill>
                  <a:schemeClr val="tx1"/>
                </a:solidFill>
              </a:rPr>
              <a:t> parking ticket, </a:t>
            </a:r>
            <a:r>
              <a:rPr lang="en-US" sz="2400" b="1" dirty="0" smtClean="0">
                <a:solidFill>
                  <a:schemeClr val="tx1"/>
                </a:solidFill>
                <a:latin typeface="Cambria Math" pitchFamily="18" charset="0"/>
                <a:ea typeface="Cambria Math" pitchFamily="18" charset="0"/>
              </a:rPr>
              <a:t>2</a:t>
            </a:r>
            <a:r>
              <a:rPr lang="en-US" sz="2400" b="1" dirty="0" smtClean="0">
                <a:solidFill>
                  <a:schemeClr val="tx1"/>
                </a:solidFill>
              </a:rPr>
              <a:t> adult tickets,               </a:t>
            </a:r>
            <a:r>
              <a:rPr lang="en-US" sz="2400" b="1" dirty="0" smtClean="0">
                <a:solidFill>
                  <a:schemeClr val="tx1"/>
                </a:solidFill>
                <a:latin typeface="Cambria Math" pitchFamily="18" charset="0"/>
                <a:ea typeface="Cambria Math" pitchFamily="18" charset="0"/>
              </a:rPr>
              <a:t>3</a:t>
            </a:r>
            <a:r>
              <a:rPr lang="en-US" sz="2400" b="1" dirty="0" smtClean="0">
                <a:solidFill>
                  <a:schemeClr val="tx1"/>
                </a:solidFill>
              </a:rPr>
              <a:t> child tickets, and </a:t>
            </a:r>
            <a:r>
              <a:rPr lang="en-US" sz="2400" b="1" dirty="0" smtClean="0">
                <a:solidFill>
                  <a:schemeClr val="tx1"/>
                </a:solidFill>
                <a:latin typeface="Cambria Math" pitchFamily="18" charset="0"/>
                <a:ea typeface="Cambria Math" pitchFamily="18" charset="0"/>
              </a:rPr>
              <a:t>1</a:t>
            </a:r>
            <a:r>
              <a:rPr lang="en-US" sz="2400" b="1" dirty="0" smtClean="0">
                <a:solidFill>
                  <a:schemeClr val="tx1"/>
                </a:solidFill>
              </a:rPr>
              <a:t> senior ticket. What will be the total cost  for these items?</a:t>
            </a:r>
            <a:endParaRPr lang="en-US" sz="2400" b="1" dirty="0" smtClean="0">
              <a:solidFill>
                <a:srgbClr val="4F6228"/>
              </a:solidFill>
            </a:endParaRPr>
          </a:p>
          <a:p>
            <a:pPr marL="457200" indent="-457200">
              <a:buAutoNum type="arabicPeriod"/>
            </a:pPr>
            <a:endParaRPr lang="en-US" sz="2400" dirty="0" smtClean="0">
              <a:solidFill>
                <a:srgbClr val="4F6228"/>
              </a:solidFill>
            </a:endParaRPr>
          </a:p>
          <a:p>
            <a:pPr marL="0" indent="0">
              <a:buNone/>
            </a:pPr>
            <a:endParaRPr lang="en-US" sz="1200" dirty="0" smtClean="0">
              <a:solidFill>
                <a:srgbClr val="4F6228"/>
              </a:solidFill>
            </a:endParaRPr>
          </a:p>
        </p:txBody>
      </p:sp>
      <p:graphicFrame>
        <p:nvGraphicFramePr>
          <p:cNvPr id="7" name="Table 6"/>
          <p:cNvGraphicFramePr>
            <a:graphicFrameLocks noGrp="1"/>
          </p:cNvGraphicFramePr>
          <p:nvPr/>
        </p:nvGraphicFramePr>
        <p:xfrm>
          <a:off x="2209800" y="2667000"/>
          <a:ext cx="2971800" cy="1981200"/>
        </p:xfrm>
        <a:graphic>
          <a:graphicData uri="http://schemas.openxmlformats.org/drawingml/2006/table">
            <a:tbl>
              <a:tblPr firstRow="1" bandRow="1">
                <a:tableStyleId>{5C22544A-7EE6-4342-B048-85BDC9FD1C3A}</a:tableStyleId>
              </a:tblPr>
              <a:tblGrid>
                <a:gridCol w="1905000"/>
                <a:gridCol w="1066800"/>
              </a:tblGrid>
              <a:tr h="370840">
                <a:tc>
                  <a:txBody>
                    <a:bodyPr/>
                    <a:lstStyle/>
                    <a:p>
                      <a:pPr algn="ctr"/>
                      <a:r>
                        <a:rPr lang="en-US" sz="2000" dirty="0" smtClean="0">
                          <a:solidFill>
                            <a:schemeClr val="tx1"/>
                          </a:solidFill>
                        </a:rPr>
                        <a:t>Item</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Price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dirty="0" smtClean="0">
                          <a:solidFill>
                            <a:schemeClr val="tx1"/>
                          </a:solidFill>
                        </a:rPr>
                        <a:t>Adult Ticket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 </a:t>
                      </a:r>
                      <a:r>
                        <a:rPr lang="en-US" sz="2000" dirty="0" smtClean="0">
                          <a:solidFill>
                            <a:schemeClr val="tx1"/>
                          </a:solidFill>
                          <a:latin typeface="Cambria Math" pitchFamily="18" charset="0"/>
                          <a:ea typeface="Cambria Math" pitchFamily="18" charset="0"/>
                        </a:rPr>
                        <a:t>10</a:t>
                      </a:r>
                      <a:endParaRPr lang="en-US" sz="2000" dirty="0">
                        <a:solidFill>
                          <a:schemeClr val="tx1"/>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dirty="0" smtClean="0">
                          <a:solidFill>
                            <a:schemeClr val="tx1"/>
                          </a:solidFill>
                        </a:rPr>
                        <a:t>Child Ticket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 </a:t>
                      </a:r>
                      <a:r>
                        <a:rPr lang="en-US" sz="2000" dirty="0" smtClean="0">
                          <a:solidFill>
                            <a:schemeClr val="tx1"/>
                          </a:solidFill>
                          <a:latin typeface="Cambria Math" pitchFamily="18" charset="0"/>
                          <a:ea typeface="Cambria Math" pitchFamily="18" charset="0"/>
                        </a:rPr>
                        <a:t>4</a:t>
                      </a:r>
                      <a:endParaRPr lang="en-US" sz="2000" dirty="0">
                        <a:solidFill>
                          <a:schemeClr val="tx1"/>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dirty="0" smtClean="0">
                          <a:solidFill>
                            <a:schemeClr val="tx1"/>
                          </a:solidFill>
                        </a:rPr>
                        <a:t>Senior Ticket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 </a:t>
                      </a:r>
                      <a:r>
                        <a:rPr lang="en-US" sz="2000" dirty="0" smtClean="0">
                          <a:solidFill>
                            <a:schemeClr val="tx1"/>
                          </a:solidFill>
                          <a:latin typeface="Cambria Math" pitchFamily="18" charset="0"/>
                          <a:ea typeface="Cambria Math" pitchFamily="18" charset="0"/>
                        </a:rPr>
                        <a:t>8</a:t>
                      </a:r>
                      <a:endParaRPr lang="en-US" sz="2000" dirty="0">
                        <a:solidFill>
                          <a:schemeClr val="tx1"/>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dirty="0" smtClean="0">
                          <a:solidFill>
                            <a:schemeClr val="tx1"/>
                          </a:solidFill>
                        </a:rPr>
                        <a:t>Parking Ticket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 </a:t>
                      </a:r>
                      <a:r>
                        <a:rPr lang="en-US" sz="2000" dirty="0" smtClean="0">
                          <a:solidFill>
                            <a:schemeClr val="tx1"/>
                          </a:solidFill>
                          <a:latin typeface="Cambria Math" pitchFamily="18" charset="0"/>
                          <a:ea typeface="Cambria Math" pitchFamily="18" charset="0"/>
                        </a:rPr>
                        <a:t>5</a:t>
                      </a:r>
                      <a:endParaRPr lang="en-US" sz="2000" dirty="0">
                        <a:solidFill>
                          <a:schemeClr val="tx1"/>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2895600" y="2286000"/>
            <a:ext cx="1981200" cy="400110"/>
          </a:xfrm>
          <a:prstGeom prst="rect">
            <a:avLst/>
          </a:prstGeom>
          <a:noFill/>
        </p:spPr>
        <p:txBody>
          <a:bodyPr wrap="square" rtlCol="0">
            <a:spAutoFit/>
          </a:bodyPr>
          <a:lstStyle/>
          <a:p>
            <a:r>
              <a:rPr lang="en-US" sz="2000" b="1" dirty="0" smtClean="0">
                <a:latin typeface="+mn-lt"/>
              </a:rPr>
              <a:t>Concert Items</a:t>
            </a:r>
          </a:p>
        </p:txBody>
      </p:sp>
    </p:spTree>
    <p:custDataLst>
      <p:tags r:id="rId1"/>
    </p:custDataLst>
    <p:extLst>
      <p:ext uri="{BB962C8B-B14F-4D97-AF65-F5344CB8AC3E}">
        <p14:creationId xmlns:p14="http://schemas.microsoft.com/office/powerpoint/2010/main" val="1036391241"/>
      </p:ext>
    </p:extLst>
  </p:cSld>
  <p:clrMapOvr>
    <a:masterClrMapping/>
  </p:clrMapOvr>
  <mc:AlternateContent xmlns:mc="http://schemas.openxmlformats.org/markup-compatibility/2006" xmlns:p14="http://schemas.microsoft.com/office/powerpoint/2010/main">
    <mc:Choice Requires="p14">
      <p:transition spd="slow" p14:dur="2000" advTm="42922"/>
    </mc:Choice>
    <mc:Fallback xmlns="">
      <p:transition spd="slow" advTm="42922"/>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700" y="38100"/>
            <a:ext cx="8839200" cy="1143000"/>
          </a:xfrm>
        </p:spPr>
        <p:txBody>
          <a:bodyPr/>
          <a:lstStyle/>
          <a:p>
            <a:pPr algn="l"/>
            <a:r>
              <a:rPr lang="en-US" sz="3200" b="1" smtClean="0">
                <a:solidFill>
                  <a:srgbClr val="3E009A"/>
                </a:solidFill>
              </a:rPr>
              <a:t>Practice </a:t>
            </a:r>
            <a:r>
              <a:rPr lang="en-US" sz="3200" b="1" dirty="0" smtClean="0">
                <a:solidFill>
                  <a:srgbClr val="3E009A"/>
                </a:solidFill>
              </a:rPr>
              <a:t>for SOL 4.5</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112" tIns="914112" rIns="914112" bIns="914112" numCol="1" anchor="ctr" anchorCtr="0" compatLnSpc="1">
            <a:prstTxWarp prst="textNoShape">
              <a:avLst/>
            </a:prstTxWarp>
            <a:spAutoFit/>
          </a:bodyPr>
          <a:lstStyle/>
          <a:p>
            <a:endParaRPr lang="en-US"/>
          </a:p>
        </p:txBody>
      </p:sp>
      <p:sp>
        <p:nvSpPr>
          <p:cNvPr id="33795" name="Rectangle 3"/>
          <p:cNvSpPr>
            <a:spLocks noChangeArrowheads="1"/>
          </p:cNvSpPr>
          <p:nvPr/>
        </p:nvSpPr>
        <p:spPr bwMode="auto">
          <a:xfrm>
            <a:off x="0" y="1200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8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801" name="Rectangle 9"/>
          <p:cNvSpPr>
            <a:spLocks noChangeArrowheads="1"/>
          </p:cNvSpPr>
          <p:nvPr/>
        </p:nvSpPr>
        <p:spPr bwMode="auto">
          <a:xfrm>
            <a:off x="0" y="1200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38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804" name="Rectangle 12"/>
          <p:cNvSpPr>
            <a:spLocks noChangeArrowheads="1"/>
          </p:cNvSpPr>
          <p:nvPr/>
        </p:nvSpPr>
        <p:spPr bwMode="auto">
          <a:xfrm>
            <a:off x="0" y="1200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8" name="TextBox 37"/>
          <p:cNvSpPr txBox="1"/>
          <p:nvPr/>
        </p:nvSpPr>
        <p:spPr>
          <a:xfrm>
            <a:off x="279400" y="1200150"/>
            <a:ext cx="8712200" cy="4493538"/>
          </a:xfrm>
          <a:prstGeom prst="rect">
            <a:avLst/>
          </a:prstGeom>
          <a:noFill/>
        </p:spPr>
        <p:txBody>
          <a:bodyPr wrap="square" rtlCol="0">
            <a:spAutoFit/>
          </a:bodyPr>
          <a:lstStyle/>
          <a:p>
            <a:pPr marL="457200" indent="-457200">
              <a:buFont typeface="+mj-lt"/>
              <a:buAutoNum type="arabicParenR"/>
            </a:pPr>
            <a:r>
              <a:rPr lang="en-US" sz="2400" b="1" dirty="0" smtClean="0">
                <a:latin typeface="+mn-lt"/>
              </a:rPr>
              <a:t>What is the greatest common factor of 12, 20, and 24?    </a:t>
            </a:r>
            <a:endParaRPr lang="en-US" sz="2400" b="1" dirty="0" smtClean="0">
              <a:solidFill>
                <a:srgbClr val="C00000"/>
              </a:solidFill>
              <a:latin typeface="+mn-lt"/>
            </a:endParaRPr>
          </a:p>
          <a:p>
            <a:pPr marL="457200" indent="-457200">
              <a:buFont typeface="+mj-lt"/>
              <a:buAutoNum type="arabicParenR"/>
            </a:pPr>
            <a:endParaRPr lang="en-US" sz="2400" b="1" dirty="0" smtClean="0">
              <a:latin typeface="+mn-lt"/>
            </a:endParaRPr>
          </a:p>
          <a:p>
            <a:pPr marL="457200" indent="-457200">
              <a:buFont typeface="+mj-lt"/>
              <a:buAutoNum type="arabicParenR"/>
            </a:pPr>
            <a:r>
              <a:rPr lang="en-US" sz="2400" b="1" dirty="0" smtClean="0">
                <a:latin typeface="+mn-lt"/>
              </a:rPr>
              <a:t>Which of these are common factors for 18 and 27? (Select all.)</a:t>
            </a:r>
          </a:p>
          <a:p>
            <a:r>
              <a:rPr lang="en-US" sz="2400" b="1" dirty="0" smtClean="0">
                <a:latin typeface="+mn-lt"/>
              </a:rPr>
              <a:t>                        </a:t>
            </a:r>
          </a:p>
          <a:p>
            <a:r>
              <a:rPr lang="en-US" sz="2400" b="1" dirty="0" smtClean="0">
                <a:latin typeface="+mn-lt"/>
              </a:rPr>
              <a:t>	1    2    3     9    18    27    486</a:t>
            </a:r>
          </a:p>
          <a:p>
            <a:pPr marL="457200" indent="-457200">
              <a:buFont typeface="+mj-lt"/>
              <a:buAutoNum type="arabicPeriod"/>
            </a:pPr>
            <a:endParaRPr lang="en-US" sz="2400" b="1" dirty="0" smtClean="0">
              <a:latin typeface="+mn-lt"/>
            </a:endParaRPr>
          </a:p>
          <a:p>
            <a:pPr marL="457200" indent="-457200">
              <a:buFont typeface="+mj-lt"/>
              <a:buAutoNum type="arabicParenR" startAt="3"/>
            </a:pPr>
            <a:r>
              <a:rPr lang="en-US" sz="2400" b="1" dirty="0" smtClean="0">
                <a:latin typeface="+mn-lt"/>
              </a:rPr>
              <a:t>What is the least common multiple of 8, 12, and 24?  </a:t>
            </a:r>
            <a:endParaRPr lang="en-US" sz="2400" b="1" dirty="0" smtClean="0">
              <a:solidFill>
                <a:srgbClr val="C00000"/>
              </a:solidFill>
              <a:latin typeface="+mn-lt"/>
            </a:endParaRPr>
          </a:p>
          <a:p>
            <a:r>
              <a:rPr lang="en-US" sz="2400" b="1" dirty="0" smtClean="0">
                <a:latin typeface="+mn-lt"/>
              </a:rPr>
              <a:t> </a:t>
            </a:r>
          </a:p>
          <a:p>
            <a:pPr marL="457200" indent="-457200">
              <a:buFont typeface="+mj-lt"/>
              <a:buAutoNum type="arabicParenR" startAt="4"/>
            </a:pPr>
            <a:r>
              <a:rPr lang="en-US" sz="2400" b="1" dirty="0" smtClean="0">
                <a:latin typeface="+mn-lt"/>
              </a:rPr>
              <a:t>Select each number that is a common multiple of 4, 12, and 24.</a:t>
            </a:r>
          </a:p>
          <a:p>
            <a:r>
              <a:rPr lang="en-US" sz="2400" b="1" dirty="0" smtClean="0">
                <a:latin typeface="+mn-lt"/>
              </a:rPr>
              <a:t>               </a:t>
            </a:r>
          </a:p>
          <a:p>
            <a:r>
              <a:rPr lang="en-US" sz="2400" b="1" dirty="0" smtClean="0">
                <a:latin typeface="+mn-lt"/>
              </a:rPr>
              <a:t>	1     2     4     12    24    36      48   </a:t>
            </a:r>
          </a:p>
          <a:p>
            <a:r>
              <a:rPr lang="en-US" sz="2200" b="1" dirty="0" smtClean="0"/>
              <a:t>               </a:t>
            </a:r>
          </a:p>
        </p:txBody>
      </p:sp>
    </p:spTree>
    <p:custDataLst>
      <p:tags r:id="rId1"/>
    </p:custDataLst>
    <p:extLst>
      <p:ext uri="{BB962C8B-B14F-4D97-AF65-F5344CB8AC3E}">
        <p14:creationId xmlns:p14="http://schemas.microsoft.com/office/powerpoint/2010/main" val="1869425426"/>
      </p:ext>
    </p:extLst>
  </p:cSld>
  <p:clrMapOvr>
    <a:masterClrMapping/>
  </p:clrMapOvr>
  <mc:AlternateContent xmlns:mc="http://schemas.openxmlformats.org/markup-compatibility/2006" xmlns:p14="http://schemas.microsoft.com/office/powerpoint/2010/main">
    <mc:Choice Requires="p14">
      <p:transition spd="slow" p14:dur="2000" advTm="21611"/>
    </mc:Choice>
    <mc:Fallback xmlns="">
      <p:transition spd="slow" advTm="21611"/>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700" y="26559"/>
            <a:ext cx="8839200" cy="1143000"/>
          </a:xfrm>
        </p:spPr>
        <p:txBody>
          <a:bodyPr/>
          <a:lstStyle/>
          <a:p>
            <a:pPr algn="l"/>
            <a:r>
              <a:rPr lang="en-US" sz="3200" b="1" smtClean="0">
                <a:solidFill>
                  <a:srgbClr val="3E009A"/>
                </a:solidFill>
              </a:rPr>
              <a:t>Practice </a:t>
            </a:r>
            <a:r>
              <a:rPr lang="en-US" sz="3200" b="1" dirty="0" smtClean="0">
                <a:solidFill>
                  <a:srgbClr val="3E009A"/>
                </a:solidFill>
              </a:rPr>
              <a:t>for SOL 4.5</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112" tIns="914112" rIns="914112" bIns="914112" numCol="1" anchor="ctr" anchorCtr="0" compatLnSpc="1">
            <a:prstTxWarp prst="textNoShape">
              <a:avLst/>
            </a:prstTxWarp>
            <a:spAutoFit/>
          </a:bodyPr>
          <a:lstStyle/>
          <a:p>
            <a:endParaRPr lang="en-US"/>
          </a:p>
        </p:txBody>
      </p:sp>
      <p:sp>
        <p:nvSpPr>
          <p:cNvPr id="33795" name="Rectangle 3"/>
          <p:cNvSpPr>
            <a:spLocks noChangeArrowheads="1"/>
          </p:cNvSpPr>
          <p:nvPr/>
        </p:nvSpPr>
        <p:spPr bwMode="auto">
          <a:xfrm>
            <a:off x="0" y="1200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8" name="Rectangle 6"/>
          <p:cNvSpPr>
            <a:spLocks noChangeArrowheads="1"/>
          </p:cNvSpPr>
          <p:nvPr/>
        </p:nvSpPr>
        <p:spPr bwMode="auto">
          <a:xfrm>
            <a:off x="0" y="1076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38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801" name="Rectangle 9"/>
          <p:cNvSpPr>
            <a:spLocks noChangeArrowheads="1"/>
          </p:cNvSpPr>
          <p:nvPr/>
        </p:nvSpPr>
        <p:spPr bwMode="auto">
          <a:xfrm>
            <a:off x="0" y="1200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38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804" name="Rectangle 12"/>
          <p:cNvSpPr>
            <a:spLocks noChangeArrowheads="1"/>
          </p:cNvSpPr>
          <p:nvPr/>
        </p:nvSpPr>
        <p:spPr bwMode="auto">
          <a:xfrm>
            <a:off x="0" y="1200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4" name="Rectangle 33"/>
          <p:cNvSpPr/>
          <p:nvPr/>
        </p:nvSpPr>
        <p:spPr>
          <a:xfrm>
            <a:off x="838200" y="2828836"/>
            <a:ext cx="7696200" cy="523220"/>
          </a:xfrm>
          <a:prstGeom prst="rect">
            <a:avLst/>
          </a:prstGeom>
        </p:spPr>
        <p:txBody>
          <a:bodyPr wrap="square">
            <a:spAutoFit/>
          </a:bodyPr>
          <a:lstStyle/>
          <a:p>
            <a:r>
              <a:rPr lang="en-US" sz="2800" b="1" dirty="0" smtClean="0"/>
              <a:t>					</a:t>
            </a:r>
            <a:endParaRPr lang="en-US" sz="2800" dirty="0"/>
          </a:p>
        </p:txBody>
      </p:sp>
      <p:sp>
        <p:nvSpPr>
          <p:cNvPr id="35" name="TextBox 34"/>
          <p:cNvSpPr txBox="1"/>
          <p:nvPr/>
        </p:nvSpPr>
        <p:spPr>
          <a:xfrm>
            <a:off x="533400" y="2618026"/>
            <a:ext cx="8610600" cy="3416320"/>
          </a:xfrm>
          <a:prstGeom prst="rect">
            <a:avLst/>
          </a:prstGeom>
          <a:noFill/>
        </p:spPr>
        <p:txBody>
          <a:bodyPr wrap="square" rtlCol="0">
            <a:spAutoFit/>
          </a:bodyPr>
          <a:lstStyle/>
          <a:p>
            <a:r>
              <a:rPr lang="en-US" sz="2400" b="1" dirty="0" smtClean="0">
                <a:latin typeface="+mn-lt"/>
              </a:rPr>
              <a:t>5)  Melanie, Joanne, and Carol shared a pan of brownies. </a:t>
            </a:r>
          </a:p>
          <a:p>
            <a:endParaRPr lang="en-US" sz="2400" b="1" dirty="0" smtClean="0">
              <a:latin typeface="+mn-lt"/>
            </a:endParaRPr>
          </a:p>
          <a:p>
            <a:pPr lvl="1">
              <a:buFont typeface="Arial" pitchFamily="34" charset="0"/>
              <a:buChar char="•"/>
            </a:pPr>
            <a:r>
              <a:rPr lang="en-US" sz="2400" b="1" dirty="0" smtClean="0">
                <a:latin typeface="+mn-lt"/>
              </a:rPr>
              <a:t>Melanie ate     of the pan of brownies. </a:t>
            </a:r>
          </a:p>
          <a:p>
            <a:pPr lvl="1"/>
            <a:endParaRPr lang="en-US" sz="2400" b="1" dirty="0" smtClean="0">
              <a:latin typeface="+mn-lt"/>
            </a:endParaRPr>
          </a:p>
          <a:p>
            <a:pPr lvl="1">
              <a:buFont typeface="Arial" pitchFamily="34" charset="0"/>
              <a:buChar char="•"/>
            </a:pPr>
            <a:r>
              <a:rPr lang="en-US" sz="2400" b="1" dirty="0" smtClean="0">
                <a:latin typeface="+mn-lt"/>
              </a:rPr>
              <a:t>Joanne ate     of the pan of brownies.</a:t>
            </a:r>
          </a:p>
          <a:p>
            <a:pPr lvl="1"/>
            <a:endParaRPr lang="en-US" sz="2400" b="1" dirty="0" smtClean="0">
              <a:latin typeface="+mn-lt"/>
            </a:endParaRPr>
          </a:p>
          <a:p>
            <a:pPr lvl="1">
              <a:buFont typeface="Arial" pitchFamily="34" charset="0"/>
              <a:buChar char="•"/>
            </a:pPr>
            <a:r>
              <a:rPr lang="en-US" sz="2400" b="1" dirty="0" smtClean="0">
                <a:latin typeface="+mn-lt"/>
              </a:rPr>
              <a:t>Carol ate    of the pan of brownies.</a:t>
            </a:r>
          </a:p>
          <a:p>
            <a:endParaRPr lang="en-US" sz="2400" b="1" dirty="0" smtClean="0">
              <a:latin typeface="+mn-lt"/>
            </a:endParaRPr>
          </a:p>
          <a:p>
            <a:r>
              <a:rPr lang="en-US" sz="2400" b="1" dirty="0" smtClean="0">
                <a:latin typeface="+mn-lt"/>
              </a:rPr>
              <a:t>     What fraction of this pan of brownies was NOT eaten?</a:t>
            </a:r>
            <a:endParaRPr lang="en-US" sz="2400" b="1" dirty="0">
              <a:latin typeface="+mn-lt"/>
            </a:endParaRP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03"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56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06" name="Rectangle 6"/>
          <p:cNvSpPr>
            <a:spLocks noChangeArrowheads="1"/>
          </p:cNvSpPr>
          <p:nvPr/>
        </p:nvSpPr>
        <p:spPr bwMode="auto">
          <a:xfrm>
            <a:off x="0" y="1200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560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09" name="Rectangle 9"/>
          <p:cNvSpPr>
            <a:spLocks noChangeArrowheads="1"/>
          </p:cNvSpPr>
          <p:nvPr/>
        </p:nvSpPr>
        <p:spPr bwMode="auto">
          <a:xfrm>
            <a:off x="0" y="1562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561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112" tIns="914112" rIns="914112" bIns="914112" numCol="1" anchor="ctr" anchorCtr="0" compatLnSpc="1">
            <a:prstTxWarp prst="textNoShape">
              <a:avLst/>
            </a:prstTxWarp>
            <a:spAutoFit/>
          </a:bodyPr>
          <a:lstStyle/>
          <a:p>
            <a:endParaRPr lang="en-US"/>
          </a:p>
        </p:txBody>
      </p:sp>
      <p:sp>
        <p:nvSpPr>
          <p:cNvPr id="25612" name="Rectangle 12"/>
          <p:cNvSpPr>
            <a:spLocks noChangeArrowheads="1"/>
          </p:cNvSpPr>
          <p:nvPr/>
        </p:nvSpPr>
        <p:spPr bwMode="auto">
          <a:xfrm>
            <a:off x="0" y="1562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561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15" name="Rectangle 15"/>
          <p:cNvSpPr>
            <a:spLocks noChangeArrowheads="1"/>
          </p:cNvSpPr>
          <p:nvPr/>
        </p:nvSpPr>
        <p:spPr bwMode="auto">
          <a:xfrm>
            <a:off x="0" y="1571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561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18" name="Rectangle 18"/>
          <p:cNvSpPr>
            <a:spLocks noChangeArrowheads="1"/>
          </p:cNvSpPr>
          <p:nvPr/>
        </p:nvSpPr>
        <p:spPr bwMode="auto">
          <a:xfrm>
            <a:off x="0" y="2438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5620"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21" name="Rectangle 21"/>
          <p:cNvSpPr>
            <a:spLocks noChangeArrowheads="1"/>
          </p:cNvSpPr>
          <p:nvPr/>
        </p:nvSpPr>
        <p:spPr bwMode="auto">
          <a:xfrm>
            <a:off x="0" y="1571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7" name="TextBox 56"/>
          <p:cNvSpPr txBox="1"/>
          <p:nvPr/>
        </p:nvSpPr>
        <p:spPr>
          <a:xfrm>
            <a:off x="5334000" y="5943600"/>
            <a:ext cx="2286000" cy="369332"/>
          </a:xfrm>
          <a:prstGeom prst="rect">
            <a:avLst/>
          </a:prstGeom>
          <a:noFill/>
        </p:spPr>
        <p:txBody>
          <a:bodyPr wrap="square" rtlCol="0">
            <a:spAutoFit/>
          </a:bodyPr>
          <a:lstStyle/>
          <a:p>
            <a:r>
              <a:rPr lang="en-US" dirty="0" smtClean="0"/>
              <a:t> </a:t>
            </a:r>
            <a:endParaRPr lang="en-US" dirty="0"/>
          </a:p>
        </p:txBody>
      </p:sp>
      <p:sp>
        <p:nvSpPr>
          <p:cNvPr id="25623"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24" name="Rectangle 24"/>
          <p:cNvSpPr>
            <a:spLocks noChangeArrowheads="1"/>
          </p:cNvSpPr>
          <p:nvPr/>
        </p:nvSpPr>
        <p:spPr bwMode="auto">
          <a:xfrm>
            <a:off x="0" y="1562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5626"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27" name="Rectangle 27"/>
          <p:cNvSpPr>
            <a:spLocks noChangeArrowheads="1"/>
          </p:cNvSpPr>
          <p:nvPr/>
        </p:nvSpPr>
        <p:spPr bwMode="auto">
          <a:xfrm>
            <a:off x="0" y="1562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29"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667000" y="4072615"/>
            <a:ext cx="128572" cy="507143"/>
          </a:xfrm>
          <a:prstGeom prst="rect">
            <a:avLst/>
          </a:prstGeom>
          <a:noFill/>
        </p:spPr>
      </p:pic>
      <p:sp>
        <p:nvSpPr>
          <p:cNvPr id="22531" name="Rectangle 3"/>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5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2"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386692" y="4781550"/>
            <a:ext cx="128572" cy="507143"/>
          </a:xfrm>
          <a:prstGeom prst="rect">
            <a:avLst/>
          </a:prstGeom>
          <a:noFill/>
        </p:spPr>
      </p:pic>
      <p:sp>
        <p:nvSpPr>
          <p:cNvPr id="22534" name="Rectangle 6"/>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53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5"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819400" y="3314700"/>
            <a:ext cx="128572" cy="507143"/>
          </a:xfrm>
          <a:prstGeom prst="rect">
            <a:avLst/>
          </a:prstGeom>
          <a:noFill/>
        </p:spPr>
      </p:pic>
      <p:sp>
        <p:nvSpPr>
          <p:cNvPr id="22537" name="Rectangle 9"/>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53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40" name="Rectangle 12"/>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254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43" name="Rectangle 15"/>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76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4" name="Rectangle 6"/>
          <p:cNvSpPr>
            <a:spLocks noChangeArrowheads="1"/>
          </p:cNvSpPr>
          <p:nvPr/>
        </p:nvSpPr>
        <p:spPr bwMode="auto">
          <a:xfrm>
            <a:off x="0" y="1076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ustDataLst>
      <p:tags r:id="rId1"/>
    </p:custDataLst>
    <p:extLst>
      <p:ext uri="{BB962C8B-B14F-4D97-AF65-F5344CB8AC3E}">
        <p14:creationId xmlns:p14="http://schemas.microsoft.com/office/powerpoint/2010/main" val="1627403646"/>
      </p:ext>
    </p:extLst>
  </p:cSld>
  <p:clrMapOvr>
    <a:masterClrMapping/>
  </p:clrMapOvr>
  <mc:AlternateContent xmlns:mc="http://schemas.openxmlformats.org/markup-compatibility/2006" xmlns:p14="http://schemas.microsoft.com/office/powerpoint/2010/main">
    <mc:Choice Requires="p14">
      <p:transition spd="slow" p14:dur="2000" advTm="37318"/>
    </mc:Choice>
    <mc:Fallback xmlns="">
      <p:transition spd="slow" advTm="37318"/>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95250" y="38100"/>
            <a:ext cx="8839200" cy="1143000"/>
          </a:xfrm>
        </p:spPr>
        <p:txBody>
          <a:bodyPr/>
          <a:lstStyle/>
          <a:p>
            <a:pPr algn="l"/>
            <a:r>
              <a:rPr lang="en-US" sz="3200" b="1" smtClean="0">
                <a:solidFill>
                  <a:srgbClr val="0033CC"/>
                </a:solidFill>
              </a:rPr>
              <a:t>Practice </a:t>
            </a:r>
            <a:r>
              <a:rPr lang="en-US" sz="3200" b="1" dirty="0" smtClean="0">
                <a:solidFill>
                  <a:srgbClr val="0033CC"/>
                </a:solidFill>
              </a:rPr>
              <a:t>for SOL 4.5a</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4427" name="Equation" r:id="rId5" imgW="114151" imgH="215619" progId="Equation.3">
                  <p:embed/>
                </p:oleObj>
              </mc:Choice>
              <mc:Fallback>
                <p:oleObj name="Equation" r:id="rId5" imgW="114151" imgH="215619" progId="Equation.3">
                  <p:embed/>
                  <p:pic>
                    <p:nvPicPr>
                      <p:cNvPr id="0" name="Picture 1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4428" name="Equation" r:id="rId7" imgW="114151" imgH="215619" progId="Equation.3">
                  <p:embed/>
                </p:oleObj>
              </mc:Choice>
              <mc:Fallback>
                <p:oleObj name="Equation" r:id="rId7" imgW="114151" imgH="215619" progId="Equation.3">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4429" name="Equation" r:id="rId8" imgW="114151" imgH="215619" progId="Equation.3">
                  <p:embed/>
                </p:oleObj>
              </mc:Choice>
              <mc:Fallback>
                <p:oleObj name="Equation" r:id="rId8" imgW="114151" imgH="215619" progId="Equation.3">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9" name="Content Placeholder 12"/>
          <p:cNvSpPr txBox="1">
            <a:spLocks/>
          </p:cNvSpPr>
          <p:nvPr/>
        </p:nvSpPr>
        <p:spPr bwMode="auto">
          <a:xfrm>
            <a:off x="457200" y="990600"/>
            <a:ext cx="8229600" cy="5029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400" b="1" dirty="0" smtClean="0">
                <a:latin typeface="+mn-lt"/>
              </a:rPr>
              <a:t>1.  What is the least common multiple of 4, 7, and 14?</a:t>
            </a:r>
            <a:r>
              <a:rPr lang="en-US" sz="2400" b="1" dirty="0" smtClean="0">
                <a:solidFill>
                  <a:srgbClr val="0070C0"/>
                </a:solidFill>
                <a:latin typeface="+mn-lt"/>
              </a:rPr>
              <a:t>  </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200" b="1" dirty="0" smtClean="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400" b="1" dirty="0" smtClean="0">
                <a:latin typeface="+mn-lt"/>
              </a:rPr>
              <a:t>2.  What is the greatest common factor of 12, 30, and 42?</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200" b="1" dirty="0" smtClean="0">
              <a:solidFill>
                <a:srgbClr val="0070C0"/>
              </a:solidFill>
              <a:latin typeface="+mn-lt"/>
            </a:endParaRPr>
          </a:p>
          <a:p>
            <a:pPr marL="342900" marR="0" lvl="0" indent="-685800" algn="l" defTabSz="914400" rtl="0" eaLnBrk="0" fontAlgn="base" latinLnBrk="0" hangingPunct="0">
              <a:lnSpc>
                <a:spcPct val="100000"/>
              </a:lnSpc>
              <a:spcBef>
                <a:spcPts val="0"/>
              </a:spcBef>
              <a:spcAft>
                <a:spcPct val="0"/>
              </a:spcAft>
              <a:buClrTx/>
              <a:buSzTx/>
              <a:buFont typeface="Arial" charset="0"/>
              <a:buNone/>
              <a:tabLst/>
              <a:defRPr/>
            </a:pPr>
            <a:r>
              <a:rPr lang="en-US" sz="2400" b="1" dirty="0" smtClean="0">
                <a:latin typeface="+mn-lt"/>
              </a:rPr>
              <a:t>3.  For each set of numbers in the table, find the least common multiple and the greatest common factor.</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2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500" b="1" noProof="0" dirty="0" smtClean="0">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graphicFrame>
        <p:nvGraphicFramePr>
          <p:cNvPr id="22" name="Table 21"/>
          <p:cNvGraphicFramePr>
            <a:graphicFrameLocks noGrp="1"/>
          </p:cNvGraphicFramePr>
          <p:nvPr>
            <p:extLst>
              <p:ext uri="{D42A27DB-BD31-4B8C-83A1-F6EECF244321}">
                <p14:modId xmlns:p14="http://schemas.microsoft.com/office/powerpoint/2010/main" val="869608892"/>
              </p:ext>
            </p:extLst>
          </p:nvPr>
        </p:nvGraphicFramePr>
        <p:xfrm>
          <a:off x="1143000" y="3575050"/>
          <a:ext cx="6476999" cy="1949703"/>
        </p:xfrm>
        <a:graphic>
          <a:graphicData uri="http://schemas.openxmlformats.org/drawingml/2006/table">
            <a:tbl>
              <a:tblPr firstRow="1" bandRow="1">
                <a:tableStyleId>{5C22544A-7EE6-4342-B048-85BDC9FD1C3A}</a:tableStyleId>
              </a:tblPr>
              <a:tblGrid>
                <a:gridCol w="1636294"/>
                <a:gridCol w="2326106"/>
                <a:gridCol w="2514599"/>
              </a:tblGrid>
              <a:tr h="662131">
                <a:tc>
                  <a:txBody>
                    <a:bodyPr/>
                    <a:lstStyle/>
                    <a:p>
                      <a:pPr algn="l"/>
                      <a:r>
                        <a:rPr lang="en-US" sz="2000" b="1" dirty="0" smtClean="0">
                          <a:solidFill>
                            <a:schemeClr val="tx1"/>
                          </a:solidFill>
                        </a:rPr>
                        <a:t>Set</a:t>
                      </a:r>
                      <a:r>
                        <a:rPr lang="en-US" sz="2000" b="1" baseline="0" dirty="0" smtClean="0">
                          <a:solidFill>
                            <a:schemeClr val="tx1"/>
                          </a:solidFill>
                        </a:rPr>
                        <a:t> of Numbers</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2000" b="1" dirty="0" smtClean="0">
                          <a:solidFill>
                            <a:schemeClr val="tx1"/>
                          </a:solidFill>
                        </a:rPr>
                        <a:t>Least </a:t>
                      </a:r>
                    </a:p>
                    <a:p>
                      <a:pPr algn="ctr"/>
                      <a:r>
                        <a:rPr lang="en-US" sz="2000" b="1" dirty="0" smtClean="0">
                          <a:solidFill>
                            <a:schemeClr val="tx1"/>
                          </a:solidFill>
                        </a:rPr>
                        <a:t>Common Multiple</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2000" b="1" dirty="0" smtClean="0">
                          <a:solidFill>
                            <a:schemeClr val="tx1"/>
                          </a:solidFill>
                        </a:rPr>
                        <a:t>Greatest </a:t>
                      </a:r>
                    </a:p>
                    <a:p>
                      <a:pPr algn="ctr"/>
                      <a:r>
                        <a:rPr lang="en-US" sz="2000" b="1" dirty="0" smtClean="0">
                          <a:solidFill>
                            <a:schemeClr val="tx1"/>
                          </a:solidFill>
                        </a:rPr>
                        <a:t>Common Factor</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421115">
                <a:tc>
                  <a:txBody>
                    <a:bodyPr/>
                    <a:lstStyle/>
                    <a:p>
                      <a:pPr algn="l"/>
                      <a:r>
                        <a:rPr lang="en-US" sz="2000" b="1" dirty="0" smtClean="0">
                          <a:solidFill>
                            <a:schemeClr val="tx1"/>
                          </a:solidFill>
                        </a:rPr>
                        <a:t>16,</a:t>
                      </a:r>
                      <a:r>
                        <a:rPr lang="en-US" sz="2000" b="1" baseline="0" dirty="0" smtClean="0">
                          <a:solidFill>
                            <a:schemeClr val="tx1"/>
                          </a:solidFill>
                        </a:rPr>
                        <a:t>  20</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1115">
                <a:tc>
                  <a:txBody>
                    <a:bodyPr/>
                    <a:lstStyle/>
                    <a:p>
                      <a:pPr algn="l"/>
                      <a:r>
                        <a:rPr lang="en-US" sz="2000" b="1" dirty="0" smtClean="0">
                          <a:solidFill>
                            <a:schemeClr val="tx1"/>
                          </a:solidFill>
                        </a:rPr>
                        <a:t>6,</a:t>
                      </a:r>
                      <a:r>
                        <a:rPr lang="en-US" sz="2000" b="1" baseline="0" dirty="0" smtClean="0">
                          <a:solidFill>
                            <a:schemeClr val="tx1"/>
                          </a:solidFill>
                        </a:rPr>
                        <a:t>  12,  48</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4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4,</a:t>
                      </a:r>
                      <a:r>
                        <a:rPr lang="en-US" sz="2000" b="1" baseline="0" dirty="0" smtClean="0">
                          <a:solidFill>
                            <a:schemeClr val="tx1"/>
                          </a:solidFill>
                        </a:rPr>
                        <a:t>  6,  15</a:t>
                      </a:r>
                      <a:endParaRPr lang="en-US"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26209"/>
    </mc:Choice>
    <mc:Fallback xmlns="">
      <p:transition spd="slow" advTm="2620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0" y="9525"/>
            <a:ext cx="8839200" cy="1143000"/>
          </a:xfrm>
        </p:spPr>
        <p:txBody>
          <a:bodyPr/>
          <a:lstStyle/>
          <a:p>
            <a:pPr algn="l"/>
            <a:r>
              <a:rPr lang="en-US" sz="3200" b="1" smtClean="0">
                <a:solidFill>
                  <a:srgbClr val="0033CC"/>
                </a:solidFill>
              </a:rPr>
              <a:t>Practice </a:t>
            </a:r>
            <a:r>
              <a:rPr lang="en-US" sz="3200" b="1" dirty="0" smtClean="0">
                <a:solidFill>
                  <a:srgbClr val="0033CC"/>
                </a:solidFill>
              </a:rPr>
              <a:t>for SOL 4.5c</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6107" name="Equation" r:id="rId5" imgW="114151" imgH="215619" progId="Equation.3">
                  <p:embed/>
                </p:oleObj>
              </mc:Choice>
              <mc:Fallback>
                <p:oleObj name="Equation" r:id="rId5" imgW="114151" imgH="215619" progId="Equation.3">
                  <p:embed/>
                  <p:pic>
                    <p:nvPicPr>
                      <p:cNvPr id="0" name="Picture 1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6108" name="Equation" r:id="rId7" imgW="114151" imgH="215619" progId="Equation.3">
                  <p:embed/>
                </p:oleObj>
              </mc:Choice>
              <mc:Fallback>
                <p:oleObj name="Equation" r:id="rId7" imgW="114151" imgH="215619" progId="Equation.3">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6109" name="Equation" r:id="rId8" imgW="114151" imgH="215619" progId="Equation.3">
                  <p:embed/>
                </p:oleObj>
              </mc:Choice>
              <mc:Fallback>
                <p:oleObj name="Equation" r:id="rId8" imgW="114151" imgH="215619" progId="Equation.3">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9" name="Content Placeholder 12"/>
          <p:cNvSpPr txBox="1">
            <a:spLocks/>
          </p:cNvSpPr>
          <p:nvPr/>
        </p:nvSpPr>
        <p:spPr bwMode="auto">
          <a:xfrm>
            <a:off x="419100" y="1009650"/>
            <a:ext cx="8458200" cy="5029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1200" b="1" i="0" u="none" strike="noStrike" kern="1200" cap="none" spc="0" normalizeH="0" baseline="0" noProof="0" dirty="0" smtClean="0">
              <a:ln>
                <a:noFill/>
              </a:ln>
              <a:effectLst/>
              <a:uLnTx/>
              <a:uFillTx/>
              <a:latin typeface="+mn-lt"/>
              <a:ea typeface="+mn-ea"/>
              <a:cs typeface="+mn-cs"/>
            </a:endParaRPr>
          </a:p>
          <a:p>
            <a:pPr marL="458788" marR="0" lvl="0" indent="-457200" algn="l" defTabSz="508000" rtl="0" eaLnBrk="0" fontAlgn="base" latinLnBrk="0" hangingPunct="0">
              <a:spcBef>
                <a:spcPts val="0"/>
              </a:spcBef>
              <a:spcAft>
                <a:spcPct val="0"/>
              </a:spcAft>
              <a:buClrTx/>
              <a:buSzTx/>
              <a:tabLst/>
              <a:defRPr/>
            </a:pPr>
            <a:r>
              <a:rPr kumimoji="0" lang="en-US" sz="2000" b="1" i="0" u="none" strike="noStrike" kern="1200" cap="none" spc="0" normalizeH="0" baseline="0" noProof="0" dirty="0" smtClean="0">
                <a:ln>
                  <a:noFill/>
                </a:ln>
                <a:effectLst/>
                <a:uLnTx/>
                <a:uFillTx/>
                <a:latin typeface="+mn-lt"/>
                <a:ea typeface="+mn-ea"/>
                <a:cs typeface="+mn-cs"/>
              </a:rPr>
              <a:t>This model is shaded to represent one whole.</a:t>
            </a:r>
          </a:p>
          <a:p>
            <a:pPr marL="458788" marR="0" lvl="0" indent="-457200" algn="l" defTabSz="508000" rtl="0" eaLnBrk="0" fontAlgn="base" latinLnBrk="0" hangingPunct="0">
              <a:spcBef>
                <a:spcPts val="0"/>
              </a:spcBef>
              <a:spcAft>
                <a:spcPct val="0"/>
              </a:spcAft>
              <a:buClrTx/>
              <a:buSzTx/>
              <a:tabLst/>
              <a:defRPr/>
            </a:pPr>
            <a:endParaRPr lang="en-US" sz="2000" b="1" dirty="0" smtClean="0">
              <a:latin typeface="+mn-lt"/>
            </a:endParaRPr>
          </a:p>
          <a:p>
            <a:pPr marL="458788" marR="0" lvl="0" indent="-457200" algn="l" defTabSz="508000" rtl="0" eaLnBrk="0" fontAlgn="base" latinLnBrk="0" hangingPunct="0">
              <a:spcBef>
                <a:spcPts val="0"/>
              </a:spcBef>
              <a:spcAft>
                <a:spcPct val="0"/>
              </a:spcAft>
              <a:buClrTx/>
              <a:buSzTx/>
              <a:tabLst/>
              <a:defRPr/>
            </a:pPr>
            <a:endParaRPr lang="en-US" sz="2000" b="1" dirty="0" smtClean="0">
              <a:latin typeface="+mn-lt"/>
            </a:endParaRPr>
          </a:p>
          <a:p>
            <a:pPr marL="458788" marR="0" lvl="0" indent="-457200" algn="l" defTabSz="508000" rtl="0" eaLnBrk="0" fontAlgn="base" latinLnBrk="0" hangingPunct="0">
              <a:spcBef>
                <a:spcPts val="0"/>
              </a:spcBef>
              <a:spcAft>
                <a:spcPct val="0"/>
              </a:spcAft>
              <a:buClrTx/>
              <a:buSzTx/>
              <a:tabLst/>
              <a:defRPr/>
            </a:pPr>
            <a:endParaRPr lang="en-US" sz="2000" b="1" dirty="0" smtClean="0">
              <a:latin typeface="+mn-lt"/>
            </a:endParaRPr>
          </a:p>
          <a:p>
            <a:pPr marL="458788" marR="0" lvl="0" indent="-457200" algn="l" defTabSz="508000" rtl="0" eaLnBrk="0" fontAlgn="base" latinLnBrk="0" hangingPunct="0">
              <a:spcBef>
                <a:spcPts val="0"/>
              </a:spcBef>
              <a:spcAft>
                <a:spcPct val="0"/>
              </a:spcAft>
              <a:buClrTx/>
              <a:buSzTx/>
              <a:tabLst/>
              <a:defRPr/>
            </a:pPr>
            <a:endParaRPr lang="en-US" sz="1200" b="1" dirty="0" smtClean="0">
              <a:latin typeface="+mn-lt"/>
            </a:endParaRPr>
          </a:p>
          <a:p>
            <a:pPr marL="458788" marR="0" lvl="0" indent="-457200" algn="l" defTabSz="508000" rtl="0" eaLnBrk="0" fontAlgn="base" latinLnBrk="0" hangingPunct="0">
              <a:spcBef>
                <a:spcPts val="0"/>
              </a:spcBef>
              <a:spcAft>
                <a:spcPct val="0"/>
              </a:spcAft>
              <a:buClrTx/>
              <a:buSzTx/>
              <a:tabLst/>
              <a:defRPr/>
            </a:pPr>
            <a:endParaRPr lang="en-US" sz="1200" b="1" dirty="0" smtClean="0">
              <a:latin typeface="+mn-lt"/>
            </a:endParaRPr>
          </a:p>
          <a:p>
            <a:pPr marL="458788" marR="0" lvl="0" indent="-457200" algn="l" defTabSz="508000" rtl="0" eaLnBrk="0" fontAlgn="base" latinLnBrk="0" hangingPunct="0">
              <a:spcBef>
                <a:spcPts val="0"/>
              </a:spcBef>
              <a:spcAft>
                <a:spcPct val="0"/>
              </a:spcAft>
              <a:buClrTx/>
              <a:buSzTx/>
              <a:tabLst/>
              <a:defRPr/>
            </a:pPr>
            <a:endParaRPr lang="en-US" sz="1200" b="1" dirty="0" smtClean="0">
              <a:latin typeface="+mn-lt"/>
            </a:endParaRPr>
          </a:p>
          <a:p>
            <a:pPr marL="458788" marR="0" lvl="0" indent="-457200" algn="l" defTabSz="508000" rtl="0" eaLnBrk="0" fontAlgn="base" latinLnBrk="0" hangingPunct="0">
              <a:spcBef>
                <a:spcPts val="0"/>
              </a:spcBef>
              <a:spcAft>
                <a:spcPct val="0"/>
              </a:spcAft>
              <a:buClrTx/>
              <a:buSzTx/>
              <a:tabLst/>
              <a:defRPr/>
            </a:pPr>
            <a:endParaRPr lang="en-US" sz="1000" b="1" dirty="0" smtClean="0">
              <a:latin typeface="+mn-lt"/>
            </a:endParaRPr>
          </a:p>
          <a:p>
            <a:pPr marL="458788" marR="0" lvl="0" indent="-457200" algn="l" defTabSz="508000" rtl="0" eaLnBrk="0" fontAlgn="base" latinLnBrk="0" hangingPunct="0">
              <a:spcBef>
                <a:spcPts val="0"/>
              </a:spcBef>
              <a:spcAft>
                <a:spcPct val="0"/>
              </a:spcAft>
              <a:buClrTx/>
              <a:buSzTx/>
              <a:tabLst/>
              <a:defRPr/>
            </a:pPr>
            <a:r>
              <a:rPr lang="en-US" sz="2000" b="1" dirty="0" smtClean="0">
                <a:latin typeface="+mn-lt"/>
              </a:rPr>
              <a:t>Model 1 and Model 2 have each been shaded to represent a decimal.</a:t>
            </a:r>
          </a:p>
          <a:p>
            <a:pPr marL="458788" marR="0" lvl="0" indent="-457200" algn="l" defTabSz="508000" rtl="0" eaLnBrk="0" fontAlgn="base" latinLnBrk="0" hangingPunct="0">
              <a:spcBef>
                <a:spcPts val="0"/>
              </a:spcBef>
              <a:spcAft>
                <a:spcPct val="0"/>
              </a:spcAft>
              <a:buClrTx/>
              <a:buSzTx/>
              <a:tabLst/>
              <a:defRPr/>
            </a:pPr>
            <a:r>
              <a:rPr kumimoji="0" lang="en-US" sz="1600" b="1" i="0" u="none" strike="noStrike" kern="1200" cap="none" spc="0" normalizeH="0" baseline="0" noProof="0" dirty="0" smtClean="0">
                <a:ln>
                  <a:noFill/>
                </a:ln>
                <a:effectLst/>
                <a:uLnTx/>
                <a:uFillTx/>
                <a:latin typeface="+mn-lt"/>
                <a:ea typeface="+mn-ea"/>
                <a:cs typeface="+mn-cs"/>
              </a:rPr>
              <a:t>                                              Model 1                                       Model 2</a:t>
            </a:r>
          </a:p>
          <a:p>
            <a:pPr marL="458788" marR="0" lvl="0" indent="-457200" algn="l" defTabSz="508000" rtl="0" eaLnBrk="0" fontAlgn="base" latinLnBrk="0" hangingPunct="0">
              <a:spcBef>
                <a:spcPts val="0"/>
              </a:spcBef>
              <a:spcAft>
                <a:spcPct val="0"/>
              </a:spcAft>
              <a:buClrTx/>
              <a:buSzTx/>
              <a:tabLst/>
              <a:defRPr/>
            </a:pPr>
            <a:endParaRPr lang="en-US" sz="2000" b="1" dirty="0" smtClean="0">
              <a:latin typeface="+mn-lt"/>
            </a:endParaRPr>
          </a:p>
          <a:p>
            <a:pPr marL="458788" marR="0" lvl="0" indent="-457200" algn="l" defTabSz="508000" rtl="0" eaLnBrk="0" fontAlgn="base" latinLnBrk="0" hangingPunct="0">
              <a:spcBef>
                <a:spcPts val="0"/>
              </a:spcBef>
              <a:spcAft>
                <a:spcPct val="0"/>
              </a:spcAft>
              <a:buClrTx/>
              <a:buSzTx/>
              <a:tabLst/>
              <a:defRPr/>
            </a:pPr>
            <a:endParaRPr kumimoji="0" lang="en-US" sz="2000" b="1" i="0" u="none" strike="noStrike" kern="1200" cap="none" spc="0" normalizeH="0" baseline="0" noProof="0" dirty="0" smtClean="0">
              <a:ln>
                <a:noFill/>
              </a:ln>
              <a:effectLst/>
              <a:uLnTx/>
              <a:uFillTx/>
              <a:latin typeface="+mn-lt"/>
              <a:ea typeface="+mn-ea"/>
              <a:cs typeface="+mn-cs"/>
            </a:endParaRPr>
          </a:p>
          <a:p>
            <a:pPr marL="458788" marR="0" lvl="0" indent="-457200" algn="l" defTabSz="508000" rtl="0" eaLnBrk="0" fontAlgn="base" latinLnBrk="0" hangingPunct="0">
              <a:spcBef>
                <a:spcPts val="0"/>
              </a:spcBef>
              <a:spcAft>
                <a:spcPct val="0"/>
              </a:spcAft>
              <a:buClrTx/>
              <a:buSzTx/>
              <a:tabLst/>
              <a:defRPr/>
            </a:pPr>
            <a:endParaRPr lang="en-US" sz="2000" b="1" dirty="0" smtClean="0">
              <a:latin typeface="+mn-lt"/>
            </a:endParaRPr>
          </a:p>
          <a:p>
            <a:pPr marL="458788" marR="0" lvl="0" indent="-457200" algn="l" defTabSz="508000" rtl="0" eaLnBrk="0" fontAlgn="base" latinLnBrk="0" hangingPunct="0">
              <a:spcBef>
                <a:spcPts val="0"/>
              </a:spcBef>
              <a:spcAft>
                <a:spcPct val="0"/>
              </a:spcAft>
              <a:buClrTx/>
              <a:buSzTx/>
              <a:tabLst/>
              <a:defRPr/>
            </a:pPr>
            <a:endParaRPr kumimoji="0" lang="en-US" sz="2000" b="1" i="0" u="none" strike="noStrike" kern="1200" cap="none" spc="0" normalizeH="0" baseline="0" noProof="0" dirty="0" smtClean="0">
              <a:ln>
                <a:noFill/>
              </a:ln>
              <a:effectLst/>
              <a:uLnTx/>
              <a:uFillTx/>
              <a:latin typeface="+mn-lt"/>
              <a:ea typeface="+mn-ea"/>
              <a:cs typeface="+mn-cs"/>
            </a:endParaRPr>
          </a:p>
          <a:p>
            <a:pPr marL="458788" marR="0" lvl="0" indent="-457200" algn="l" defTabSz="508000" rtl="0" eaLnBrk="0" fontAlgn="base" latinLnBrk="0" hangingPunct="0">
              <a:spcBef>
                <a:spcPts val="0"/>
              </a:spcBef>
              <a:spcAft>
                <a:spcPct val="0"/>
              </a:spcAft>
              <a:buClrTx/>
              <a:buSzTx/>
              <a:tabLst/>
              <a:defRPr/>
            </a:pPr>
            <a:endParaRPr lang="en-US" sz="2000" b="1" noProof="0" dirty="0" smtClean="0">
              <a:latin typeface="+mn-lt"/>
            </a:endParaRPr>
          </a:p>
          <a:p>
            <a:pPr marL="458788" marR="0" lvl="0" indent="-457200" algn="l" defTabSz="508000" rtl="0" eaLnBrk="0" fontAlgn="base" latinLnBrk="0" hangingPunct="0">
              <a:spcBef>
                <a:spcPts val="0"/>
              </a:spcBef>
              <a:spcAft>
                <a:spcPct val="0"/>
              </a:spcAft>
              <a:buClrTx/>
              <a:buSzTx/>
              <a:tabLst/>
              <a:defRPr/>
            </a:pPr>
            <a:endParaRPr kumimoji="0" lang="en-US" sz="800" b="1" i="0" u="none" strike="noStrike" kern="1200" cap="none" spc="0" normalizeH="0" baseline="0" noProof="0" dirty="0" smtClean="0">
              <a:ln>
                <a:noFill/>
              </a:ln>
              <a:effectLst/>
              <a:uLnTx/>
              <a:uFillTx/>
              <a:latin typeface="+mn-lt"/>
              <a:ea typeface="+mn-ea"/>
              <a:cs typeface="+mn-cs"/>
            </a:endParaRPr>
          </a:p>
          <a:p>
            <a:pPr marL="458788" marR="0" lvl="0" indent="-457200" algn="l" defTabSz="508000" rtl="0" eaLnBrk="0" fontAlgn="base" latinLnBrk="0" hangingPunct="0">
              <a:spcBef>
                <a:spcPts val="0"/>
              </a:spcBef>
              <a:spcAft>
                <a:spcPct val="0"/>
              </a:spcAft>
              <a:buClrTx/>
              <a:buSzTx/>
              <a:tabLst/>
              <a:defRPr/>
            </a:pPr>
            <a:r>
              <a:rPr kumimoji="0" lang="en-US" sz="2000" b="1" i="0" u="none" strike="noStrike" kern="1200" cap="none" spc="0" normalizeH="0" baseline="0" noProof="0" dirty="0" smtClean="0">
                <a:ln>
                  <a:noFill/>
                </a:ln>
                <a:effectLst/>
                <a:uLnTx/>
                <a:uFillTx/>
                <a:latin typeface="+mn-lt"/>
                <a:ea typeface="+mn-ea"/>
                <a:cs typeface="+mn-cs"/>
              </a:rPr>
              <a:t>What is the difference between the decimals shaded in Model 1</a:t>
            </a:r>
            <a:r>
              <a:rPr kumimoji="0" lang="en-US" sz="2000" b="1" i="0" u="none" strike="noStrike" kern="1200" cap="none" spc="0" normalizeH="0" noProof="0" dirty="0" smtClean="0">
                <a:ln>
                  <a:noFill/>
                </a:ln>
                <a:effectLst/>
                <a:uLnTx/>
                <a:uFillTx/>
                <a:latin typeface="+mn-lt"/>
                <a:ea typeface="+mn-ea"/>
                <a:cs typeface="+mn-cs"/>
              </a:rPr>
              <a:t> and Model 2?</a:t>
            </a:r>
            <a:endParaRPr lang="en-US" sz="12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500" b="1" noProof="0" dirty="0" smtClean="0">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pic>
        <p:nvPicPr>
          <p:cNvPr id="125960" name="Picture 8"/>
          <p:cNvPicPr>
            <a:picLocks noChangeAspect="1" noChangeArrowheads="1"/>
          </p:cNvPicPr>
          <p:nvPr/>
        </p:nvPicPr>
        <p:blipFill>
          <a:blip r:embed="rId9" cstate="print"/>
          <a:srcRect/>
          <a:stretch>
            <a:fillRect/>
          </a:stretch>
        </p:blipFill>
        <p:spPr bwMode="auto">
          <a:xfrm>
            <a:off x="3429000" y="1905000"/>
            <a:ext cx="1457325" cy="1390650"/>
          </a:xfrm>
          <a:prstGeom prst="rect">
            <a:avLst/>
          </a:prstGeom>
          <a:noFill/>
          <a:ln w="9525">
            <a:noFill/>
            <a:miter lim="800000"/>
            <a:headEnd/>
            <a:tailEnd/>
          </a:ln>
        </p:spPr>
      </p:pic>
      <p:pic>
        <p:nvPicPr>
          <p:cNvPr id="125962" name="Picture 10"/>
          <p:cNvPicPr>
            <a:picLocks noChangeAspect="1" noChangeArrowheads="1"/>
          </p:cNvPicPr>
          <p:nvPr/>
        </p:nvPicPr>
        <p:blipFill>
          <a:blip r:embed="rId10" cstate="print"/>
          <a:srcRect/>
          <a:stretch>
            <a:fillRect/>
          </a:stretch>
        </p:blipFill>
        <p:spPr bwMode="auto">
          <a:xfrm>
            <a:off x="2286000" y="4038600"/>
            <a:ext cx="3924300" cy="1419225"/>
          </a:xfrm>
          <a:prstGeom prst="rect">
            <a:avLst/>
          </a:prstGeom>
          <a:noFill/>
          <a:ln w="9525">
            <a:noFill/>
            <a:miter lim="800000"/>
            <a:headEnd/>
            <a:tailEnd/>
          </a:ln>
        </p:spPr>
      </p:pic>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33333"/>
    </mc:Choice>
    <mc:Fallback xmlns="">
      <p:transition spd="slow" advTm="33333"/>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0" y="0"/>
            <a:ext cx="8229600" cy="1143000"/>
          </a:xfrm>
        </p:spPr>
        <p:txBody>
          <a:bodyPr/>
          <a:lstStyle/>
          <a:p>
            <a:pPr algn="l"/>
            <a:r>
              <a:rPr lang="en-US" sz="3200" b="1" dirty="0" smtClean="0">
                <a:solidFill>
                  <a:schemeClr val="tx1"/>
                </a:solidFill>
              </a:rPr>
              <a:t>Practice for SOL 4.5c</a:t>
            </a:r>
            <a:endParaRPr lang="en-US" sz="3200" b="1" dirty="0">
              <a:solidFill>
                <a:schemeClr val="tx1"/>
              </a:solidFill>
            </a:endParaRPr>
          </a:p>
        </p:txBody>
      </p:sp>
      <p:sp>
        <p:nvSpPr>
          <p:cNvPr id="6" name="Content Placeholder 2"/>
          <p:cNvSpPr>
            <a:spLocks noGrp="1"/>
          </p:cNvSpPr>
          <p:nvPr>
            <p:ph idx="1"/>
          </p:nvPr>
        </p:nvSpPr>
        <p:spPr>
          <a:xfrm>
            <a:off x="215900" y="833437"/>
            <a:ext cx="8915400" cy="4525963"/>
          </a:xfrm>
        </p:spPr>
        <p:txBody>
          <a:bodyPr/>
          <a:lstStyle/>
          <a:p>
            <a:pPr marL="458788" lvl="0" indent="-457200" defTabSz="508000">
              <a:spcBef>
                <a:spcPts val="0"/>
              </a:spcBef>
              <a:buNone/>
              <a:defRPr/>
            </a:pPr>
            <a:endParaRPr lang="en-US" sz="2000" dirty="0" smtClean="0">
              <a:solidFill>
                <a:schemeClr val="tx1"/>
              </a:solidFill>
            </a:endParaRPr>
          </a:p>
          <a:p>
            <a:pPr marL="458788" lvl="0" indent="-457200" defTabSz="508000">
              <a:spcBef>
                <a:spcPts val="0"/>
              </a:spcBef>
              <a:buNone/>
              <a:defRPr/>
            </a:pPr>
            <a:endParaRPr lang="en-US" sz="2000" dirty="0"/>
          </a:p>
          <a:p>
            <a:pPr marL="458788" lvl="0" indent="-457200" defTabSz="508000">
              <a:spcBef>
                <a:spcPts val="0"/>
              </a:spcBef>
              <a:buNone/>
              <a:defRPr/>
            </a:pPr>
            <a:r>
              <a:rPr lang="en-US" sz="2000" dirty="0" smtClean="0">
                <a:solidFill>
                  <a:schemeClr val="tx1"/>
                </a:solidFill>
              </a:rPr>
              <a:t>This model is shaded to represent one whole.</a:t>
            </a: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r>
              <a:rPr lang="en-US" sz="2000" dirty="0" smtClean="0">
                <a:solidFill>
                  <a:schemeClr val="tx1"/>
                </a:solidFill>
              </a:rPr>
              <a:t>Model </a:t>
            </a:r>
            <a:r>
              <a:rPr lang="en-US" sz="2000" dirty="0" smtClean="0">
                <a:solidFill>
                  <a:schemeClr val="tx1"/>
                </a:solidFill>
                <a:latin typeface="Cambria Math" pitchFamily="18" charset="0"/>
                <a:ea typeface="Cambria Math" pitchFamily="18" charset="0"/>
              </a:rPr>
              <a:t>1</a:t>
            </a:r>
            <a:r>
              <a:rPr lang="en-US" sz="2000" dirty="0" smtClean="0">
                <a:solidFill>
                  <a:schemeClr val="tx1"/>
                </a:solidFill>
              </a:rPr>
              <a:t> and model </a:t>
            </a:r>
            <a:r>
              <a:rPr lang="en-US" sz="2000" dirty="0" smtClean="0">
                <a:solidFill>
                  <a:schemeClr val="tx1"/>
                </a:solidFill>
                <a:latin typeface="Cambria Math" pitchFamily="18" charset="0"/>
                <a:ea typeface="Cambria Math" pitchFamily="18" charset="0"/>
              </a:rPr>
              <a:t>2</a:t>
            </a:r>
            <a:r>
              <a:rPr lang="en-US" sz="2000" dirty="0" smtClean="0">
                <a:solidFill>
                  <a:schemeClr val="tx1"/>
                </a:solidFill>
              </a:rPr>
              <a:t> have each been shaded to represent a decimal.</a:t>
            </a:r>
          </a:p>
          <a:p>
            <a:pPr marL="458788" lvl="0" indent="-457200" defTabSz="508000">
              <a:spcBef>
                <a:spcPts val="0"/>
              </a:spcBef>
              <a:buNone/>
              <a:defRPr/>
            </a:pPr>
            <a:r>
              <a:rPr lang="en-US" sz="1600" dirty="0" smtClean="0">
                <a:solidFill>
                  <a:schemeClr val="tx1"/>
                </a:solidFill>
              </a:rPr>
              <a:t>                                              Model </a:t>
            </a:r>
            <a:r>
              <a:rPr lang="en-US" sz="1600" dirty="0" smtClean="0">
                <a:solidFill>
                  <a:schemeClr val="tx1"/>
                </a:solidFill>
                <a:latin typeface="Cambria Math" pitchFamily="18" charset="0"/>
                <a:ea typeface="Cambria Math" pitchFamily="18" charset="0"/>
              </a:rPr>
              <a:t>1</a:t>
            </a:r>
            <a:r>
              <a:rPr lang="en-US" sz="1600" dirty="0" smtClean="0">
                <a:solidFill>
                  <a:schemeClr val="tx1"/>
                </a:solidFill>
              </a:rPr>
              <a:t>                                                  Model</a:t>
            </a:r>
            <a:r>
              <a:rPr lang="en-US" sz="1600" dirty="0" smtClean="0">
                <a:solidFill>
                  <a:schemeClr val="tx1"/>
                </a:solidFill>
                <a:latin typeface="Cambria Math" pitchFamily="18" charset="0"/>
                <a:ea typeface="Cambria Math" pitchFamily="18" charset="0"/>
              </a:rPr>
              <a:t> 2</a:t>
            </a: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600" dirty="0" smtClean="0">
              <a:solidFill>
                <a:schemeClr val="tx1"/>
              </a:solidFill>
            </a:endParaRPr>
          </a:p>
          <a:p>
            <a:pPr marL="458788" lvl="0" indent="-457200" defTabSz="508000">
              <a:spcBef>
                <a:spcPts val="0"/>
              </a:spcBef>
              <a:buNone/>
              <a:defRPr/>
            </a:pPr>
            <a:endParaRPr lang="en-US" sz="1000" dirty="0" smtClean="0">
              <a:solidFill>
                <a:schemeClr val="tx1"/>
              </a:solidFill>
            </a:endParaRPr>
          </a:p>
          <a:p>
            <a:pPr marL="458788" lvl="0" indent="-457200" defTabSz="508000">
              <a:spcBef>
                <a:spcPts val="0"/>
              </a:spcBef>
              <a:buNone/>
              <a:defRPr/>
            </a:pPr>
            <a:r>
              <a:rPr lang="en-US" sz="2000" dirty="0" smtClean="0">
                <a:solidFill>
                  <a:schemeClr val="tx1"/>
                </a:solidFill>
              </a:rPr>
              <a:t>What is the difference between the decimals shaded in model </a:t>
            </a:r>
            <a:r>
              <a:rPr lang="en-US" sz="2000" dirty="0" smtClean="0">
                <a:solidFill>
                  <a:schemeClr val="tx1"/>
                </a:solidFill>
                <a:latin typeface="Cambria Math" pitchFamily="18" charset="0"/>
                <a:ea typeface="Cambria Math" pitchFamily="18" charset="0"/>
              </a:rPr>
              <a:t>1</a:t>
            </a:r>
            <a:r>
              <a:rPr lang="en-US" sz="2000" dirty="0" smtClean="0">
                <a:solidFill>
                  <a:schemeClr val="tx1"/>
                </a:solidFill>
              </a:rPr>
              <a:t> and model </a:t>
            </a:r>
            <a:r>
              <a:rPr lang="en-US" sz="2000" dirty="0" smtClean="0">
                <a:solidFill>
                  <a:schemeClr val="tx1"/>
                </a:solidFill>
                <a:latin typeface="Cambria Math" pitchFamily="18" charset="0"/>
                <a:ea typeface="Cambria Math" pitchFamily="18" charset="0"/>
              </a:rPr>
              <a:t>2</a:t>
            </a:r>
            <a:r>
              <a:rPr lang="en-US" sz="2000" dirty="0" smtClean="0">
                <a:solidFill>
                  <a:schemeClr val="tx1"/>
                </a:solidFill>
              </a:rPr>
              <a:t>?</a:t>
            </a:r>
          </a:p>
          <a:p>
            <a:pPr marL="458788" lvl="0" indent="-457200" defTabSz="508000">
              <a:spcBef>
                <a:spcPts val="0"/>
              </a:spcBef>
              <a:buNone/>
              <a:defRPr/>
            </a:pPr>
            <a:endParaRPr lang="en-US" sz="900" dirty="0" smtClean="0">
              <a:solidFill>
                <a:schemeClr val="tx1"/>
              </a:solidFill>
            </a:endParaRPr>
          </a:p>
          <a:p>
            <a:pPr marL="458788" lvl="0" indent="-457200" defTabSz="508000">
              <a:spcBef>
                <a:spcPts val="0"/>
              </a:spcBef>
              <a:buNone/>
              <a:defRPr/>
            </a:pPr>
            <a:r>
              <a:rPr lang="en-US" sz="2000" dirty="0" smtClean="0">
                <a:solidFill>
                  <a:schemeClr val="tx1"/>
                </a:solidFill>
              </a:rPr>
              <a:t>A	</a:t>
            </a:r>
            <a:r>
              <a:rPr lang="en-US" sz="2000" dirty="0" smtClean="0">
                <a:solidFill>
                  <a:schemeClr val="tx1"/>
                </a:solidFill>
                <a:latin typeface="Cambria Math" pitchFamily="18" charset="0"/>
                <a:ea typeface="Cambria Math" pitchFamily="18" charset="0"/>
              </a:rPr>
              <a:t>1.91 </a:t>
            </a:r>
            <a:r>
              <a:rPr lang="en-US" sz="2000" dirty="0" smtClean="0">
                <a:solidFill>
                  <a:schemeClr val="tx1"/>
                </a:solidFill>
                <a:ea typeface="Cambria Math" pitchFamily="18" charset="0"/>
              </a:rPr>
              <a:t>			B	</a:t>
            </a:r>
            <a:r>
              <a:rPr lang="en-US" sz="2000" dirty="0" smtClean="0">
                <a:solidFill>
                  <a:schemeClr val="tx1"/>
                </a:solidFill>
                <a:latin typeface="Cambria Math" pitchFamily="18" charset="0"/>
                <a:ea typeface="Cambria Math" pitchFamily="18" charset="0"/>
              </a:rPr>
              <a:t>1.21 </a:t>
            </a:r>
            <a:r>
              <a:rPr lang="en-US" sz="2000" dirty="0" smtClean="0">
                <a:solidFill>
                  <a:schemeClr val="tx1"/>
                </a:solidFill>
                <a:ea typeface="Cambria Math" pitchFamily="18" charset="0"/>
              </a:rPr>
              <a:t>		C	</a:t>
            </a:r>
            <a:r>
              <a:rPr lang="en-US" sz="2000" dirty="0" smtClean="0">
                <a:solidFill>
                  <a:schemeClr val="tx1"/>
                </a:solidFill>
                <a:latin typeface="Cambria Math" pitchFamily="18" charset="0"/>
                <a:ea typeface="Cambria Math" pitchFamily="18" charset="0"/>
              </a:rPr>
              <a:t>0.67			</a:t>
            </a:r>
            <a:r>
              <a:rPr lang="en-US" sz="2000" dirty="0" smtClean="0">
                <a:solidFill>
                  <a:schemeClr val="tx1"/>
                </a:solidFill>
                <a:ea typeface="Cambria Math" pitchFamily="18" charset="0"/>
              </a:rPr>
              <a:t>D	</a:t>
            </a:r>
            <a:r>
              <a:rPr lang="en-US" sz="2000" dirty="0" smtClean="0">
                <a:solidFill>
                  <a:schemeClr val="tx1"/>
                </a:solidFill>
                <a:latin typeface="Cambria Math" pitchFamily="18" charset="0"/>
                <a:ea typeface="Cambria Math" pitchFamily="18" charset="0"/>
              </a:rPr>
              <a:t>0.57</a:t>
            </a:r>
            <a:endParaRPr lang="en-US" sz="1600" dirty="0" smtClean="0">
              <a:solidFill>
                <a:srgbClr val="4F6228"/>
              </a:solidFill>
            </a:endParaRPr>
          </a:p>
          <a:p>
            <a:pPr marL="457200" indent="-457200">
              <a:buAutoNum type="arabicPeriod"/>
            </a:pPr>
            <a:endParaRPr lang="en-US" sz="1600" dirty="0" smtClean="0">
              <a:solidFill>
                <a:srgbClr val="4F6228"/>
              </a:solidFill>
            </a:endParaRPr>
          </a:p>
          <a:p>
            <a:pPr marL="0" indent="0">
              <a:buNone/>
            </a:pPr>
            <a:endParaRPr lang="en-US" sz="1200" dirty="0" smtClean="0">
              <a:solidFill>
                <a:srgbClr val="4F6228"/>
              </a:solidFill>
            </a:endParaRPr>
          </a:p>
        </p:txBody>
      </p:sp>
      <p:sp>
        <p:nvSpPr>
          <p:cNvPr id="8" name="Content Placeholder 12"/>
          <p:cNvSpPr txBox="1">
            <a:spLocks/>
          </p:cNvSpPr>
          <p:nvPr/>
        </p:nvSpPr>
        <p:spPr bwMode="auto">
          <a:xfrm>
            <a:off x="533400" y="1066800"/>
            <a:ext cx="8229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sp>
        <p:nvSpPr>
          <p:cNvPr id="9" name="Content Placeholder 12"/>
          <p:cNvSpPr txBox="1">
            <a:spLocks/>
          </p:cNvSpPr>
          <p:nvPr/>
        </p:nvSpPr>
        <p:spPr bwMode="auto">
          <a:xfrm>
            <a:off x="228600" y="1219200"/>
            <a:ext cx="8229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77933C"/>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pic>
        <p:nvPicPr>
          <p:cNvPr id="216065" name="Picture 1"/>
          <p:cNvPicPr>
            <a:picLocks noChangeAspect="1" noChangeArrowheads="1"/>
          </p:cNvPicPr>
          <p:nvPr/>
        </p:nvPicPr>
        <p:blipFill>
          <a:blip r:embed="rId4" cstate="print"/>
          <a:srcRect/>
          <a:stretch>
            <a:fillRect/>
          </a:stretch>
        </p:blipFill>
        <p:spPr bwMode="auto">
          <a:xfrm>
            <a:off x="3543300" y="1828800"/>
            <a:ext cx="1409700" cy="1514475"/>
          </a:xfrm>
          <a:prstGeom prst="rect">
            <a:avLst/>
          </a:prstGeom>
          <a:noFill/>
          <a:ln w="9525">
            <a:noFill/>
            <a:miter lim="800000"/>
            <a:headEnd/>
            <a:tailEnd/>
          </a:ln>
        </p:spPr>
      </p:pic>
      <p:pic>
        <p:nvPicPr>
          <p:cNvPr id="216066" name="Picture 2"/>
          <p:cNvPicPr>
            <a:picLocks noChangeAspect="1" noChangeArrowheads="1"/>
          </p:cNvPicPr>
          <p:nvPr/>
        </p:nvPicPr>
        <p:blipFill>
          <a:blip r:embed="rId4" cstate="print"/>
          <a:srcRect/>
          <a:stretch>
            <a:fillRect/>
          </a:stretch>
        </p:blipFill>
        <p:spPr bwMode="auto">
          <a:xfrm>
            <a:off x="1257300" y="4048125"/>
            <a:ext cx="1409700" cy="1514475"/>
          </a:xfrm>
          <a:prstGeom prst="rect">
            <a:avLst/>
          </a:prstGeom>
          <a:noFill/>
          <a:ln w="9525">
            <a:noFill/>
            <a:miter lim="800000"/>
            <a:headEnd/>
            <a:tailEnd/>
          </a:ln>
        </p:spPr>
      </p:pic>
      <p:pic>
        <p:nvPicPr>
          <p:cNvPr id="216067" name="Picture 3"/>
          <p:cNvPicPr>
            <a:picLocks noChangeAspect="1" noChangeArrowheads="1"/>
          </p:cNvPicPr>
          <p:nvPr/>
        </p:nvPicPr>
        <p:blipFill>
          <a:blip r:embed="rId5" cstate="print"/>
          <a:srcRect/>
          <a:stretch>
            <a:fillRect/>
          </a:stretch>
        </p:blipFill>
        <p:spPr bwMode="auto">
          <a:xfrm>
            <a:off x="2847975" y="4048125"/>
            <a:ext cx="1419225" cy="1514475"/>
          </a:xfrm>
          <a:prstGeom prst="rect">
            <a:avLst/>
          </a:prstGeom>
          <a:noFill/>
          <a:ln w="9525">
            <a:noFill/>
            <a:miter lim="800000"/>
            <a:headEnd/>
            <a:tailEnd/>
          </a:ln>
        </p:spPr>
      </p:pic>
      <p:pic>
        <p:nvPicPr>
          <p:cNvPr id="216068" name="Picture 4"/>
          <p:cNvPicPr>
            <a:picLocks noChangeAspect="1" noChangeArrowheads="1"/>
          </p:cNvPicPr>
          <p:nvPr/>
        </p:nvPicPr>
        <p:blipFill>
          <a:blip r:embed="rId6" cstate="print"/>
          <a:srcRect/>
          <a:stretch>
            <a:fillRect/>
          </a:stretch>
        </p:blipFill>
        <p:spPr bwMode="auto">
          <a:xfrm>
            <a:off x="5110592" y="4067175"/>
            <a:ext cx="1419225" cy="1495425"/>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633848885"/>
      </p:ext>
    </p:extLst>
  </p:cSld>
  <p:clrMapOvr>
    <a:masterClrMapping/>
  </p:clrMapOvr>
  <mc:AlternateContent xmlns:mc="http://schemas.openxmlformats.org/markup-compatibility/2006" xmlns:p14="http://schemas.microsoft.com/office/powerpoint/2010/main">
    <mc:Choice Requires="p14">
      <p:transition spd="slow" p14:dur="2000" advTm="35840"/>
    </mc:Choice>
    <mc:Fallback xmlns="">
      <p:transition spd="slow" advTm="3584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38100" y="12700"/>
            <a:ext cx="8839200" cy="1143000"/>
          </a:xfrm>
        </p:spPr>
        <p:txBody>
          <a:bodyPr/>
          <a:lstStyle/>
          <a:p>
            <a:pPr algn="l"/>
            <a:r>
              <a:rPr lang="en-US" sz="3200" b="1" smtClean="0">
                <a:solidFill>
                  <a:srgbClr val="0033CC"/>
                </a:solidFill>
              </a:rPr>
              <a:t>Practice </a:t>
            </a:r>
            <a:r>
              <a:rPr lang="en-US" sz="3200" b="1" dirty="0" smtClean="0">
                <a:solidFill>
                  <a:srgbClr val="0033CC"/>
                </a:solidFill>
              </a:rPr>
              <a:t>for SOL 4.5d</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7134" name="Equation" r:id="rId5" imgW="114151" imgH="215619" progId="Equation.3">
                  <p:embed/>
                </p:oleObj>
              </mc:Choice>
              <mc:Fallback>
                <p:oleObj name="Equation" r:id="rId5" imgW="114151" imgH="215619" progId="Equation.3">
                  <p:embed/>
                  <p:pic>
                    <p:nvPicPr>
                      <p:cNvPr id="0" name="Picture 1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7135" name="Equation" r:id="rId7" imgW="114151" imgH="215619" progId="Equation.3">
                  <p:embed/>
                </p:oleObj>
              </mc:Choice>
              <mc:Fallback>
                <p:oleObj name="Equation" r:id="rId7" imgW="114151" imgH="215619" progId="Equation.3">
                  <p:embed/>
                  <p:pic>
                    <p:nvPicPr>
                      <p:cNvPr id="0" name="Picture 1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7136" name="Equation" r:id="rId8" imgW="114151" imgH="215619" progId="Equation.3">
                  <p:embed/>
                </p:oleObj>
              </mc:Choice>
              <mc:Fallback>
                <p:oleObj name="Equation" r:id="rId8" imgW="114151" imgH="215619" progId="Equation.3">
                  <p:embed/>
                  <p:pic>
                    <p:nvPicPr>
                      <p:cNvPr id="0" name="Picture 1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9" name="Content Placeholder 12"/>
          <p:cNvSpPr txBox="1">
            <a:spLocks/>
          </p:cNvSpPr>
          <p:nvPr/>
        </p:nvSpPr>
        <p:spPr bwMode="auto">
          <a:xfrm>
            <a:off x="457200" y="1219200"/>
            <a:ext cx="8686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R="0" lvl="0" indent="-342900" algn="l" defTabSz="914400" rtl="0" eaLnBrk="0" fontAlgn="base" latinLnBrk="0" hangingPunct="0">
              <a:lnSpc>
                <a:spcPct val="150000"/>
              </a:lnSpc>
              <a:spcBef>
                <a:spcPts val="0"/>
              </a:spcBef>
              <a:spcAft>
                <a:spcPct val="0"/>
              </a:spcAft>
              <a:buClrTx/>
              <a:buSzTx/>
              <a:buFont typeface="Arial" charset="0"/>
              <a:buNone/>
              <a:tabLst/>
              <a:defRPr/>
            </a:pPr>
            <a:r>
              <a:rPr lang="en-US" sz="2400" b="1" dirty="0" smtClean="0">
                <a:latin typeface="+mn-lt"/>
              </a:rPr>
              <a:t>Steve and Joshua shared one large pizza.</a:t>
            </a:r>
            <a:r>
              <a:rPr lang="en-US" sz="2400" b="1" dirty="0">
                <a:latin typeface="+mn-lt"/>
              </a:rPr>
              <a:t> </a:t>
            </a:r>
            <a:r>
              <a:rPr lang="en-US" sz="2400" b="1" dirty="0" smtClean="0">
                <a:latin typeface="+mn-lt"/>
              </a:rPr>
              <a:t> </a:t>
            </a:r>
            <a:r>
              <a:rPr kumimoji="0" lang="en-US" sz="2400" b="1" i="0" u="none" strike="noStrike" kern="1200" cap="none" spc="0" normalizeH="0" noProof="0" dirty="0" smtClean="0">
                <a:ln>
                  <a:noFill/>
                </a:ln>
                <a:effectLst/>
                <a:uLnTx/>
                <a:uFillTx/>
                <a:latin typeface="+mn-lt"/>
                <a:ea typeface="+mn-ea"/>
                <a:cs typeface="+mn-cs"/>
              </a:rPr>
              <a:t>Steve ate    of the pizza and Joshua ate     of the pizza.  Exactly what fraction of this pizza was NOT eaten by Steve and Joshua?   </a:t>
            </a:r>
          </a:p>
          <a:p>
            <a:pPr marR="0" lvl="0" indent="-342900" algn="l" defTabSz="914400" rtl="0" eaLnBrk="0" fontAlgn="base" latinLnBrk="0" hangingPunct="0">
              <a:lnSpc>
                <a:spcPct val="150000"/>
              </a:lnSpc>
              <a:spcBef>
                <a:spcPts val="0"/>
              </a:spcBef>
              <a:spcAft>
                <a:spcPct val="0"/>
              </a:spcAft>
              <a:buClrTx/>
              <a:buSzTx/>
              <a:buFont typeface="Arial" charset="0"/>
              <a:buNone/>
              <a:tabLst/>
              <a:defRPr/>
            </a:pPr>
            <a:endParaRPr lang="en-US" sz="1200" b="1" dirty="0" smtClean="0">
              <a:latin typeface="+mn-lt"/>
            </a:endParaRPr>
          </a:p>
          <a:p>
            <a:pPr marR="0" lvl="0" indent="-342900" algn="l" defTabSz="914400" rtl="0" eaLnBrk="0" fontAlgn="base" latinLnBrk="0" hangingPunct="0">
              <a:lnSpc>
                <a:spcPct val="150000"/>
              </a:lnSpc>
              <a:spcBef>
                <a:spcPts val="0"/>
              </a:spcBef>
              <a:spcAft>
                <a:spcPct val="0"/>
              </a:spcAft>
              <a:buClrTx/>
              <a:buSzTx/>
              <a:buFont typeface="Arial" charset="0"/>
              <a:buNone/>
              <a:tabLst/>
              <a:defRPr/>
            </a:pPr>
            <a:endParaRPr lang="en-US" sz="2000" b="1" dirty="0" smtClean="0">
              <a:solidFill>
                <a:srgbClr val="FF0000"/>
              </a:solidFill>
              <a:latin typeface="+mn-lt"/>
            </a:endParaRPr>
          </a:p>
          <a:p>
            <a:pPr marR="0" lvl="0" indent="-342900" algn="l" defTabSz="914400" rtl="0" eaLnBrk="0" fontAlgn="base" latinLnBrk="0" hangingPunct="0">
              <a:lnSpc>
                <a:spcPct val="150000"/>
              </a:lnSpc>
              <a:spcBef>
                <a:spcPts val="0"/>
              </a:spcBef>
              <a:spcAft>
                <a:spcPct val="0"/>
              </a:spcAft>
              <a:buClrTx/>
              <a:buSzTx/>
              <a:buFont typeface="Arial" charset="0"/>
              <a:buNone/>
              <a:tabLst/>
              <a:defRPr/>
            </a:pPr>
            <a:r>
              <a:rPr lang="en-US" sz="2000" b="1" dirty="0" smtClean="0">
                <a:solidFill>
                  <a:srgbClr val="FF0000"/>
                </a:solidFill>
                <a:latin typeface="+mn-lt"/>
              </a:rPr>
              <a:t>                                                    </a:t>
            </a:r>
            <a:endParaRPr lang="en-US" sz="2400" b="1"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pic>
        <p:nvPicPr>
          <p:cNvPr id="126981" name="Picture 5"/>
          <p:cNvPicPr>
            <a:picLocks noChangeAspect="1" noChangeArrowheads="1"/>
          </p:cNvPicPr>
          <p:nvPr/>
        </p:nvPicPr>
        <p:blipFill>
          <a:blip r:embed="rId9" cstate="print"/>
          <a:srcRect/>
          <a:stretch>
            <a:fillRect/>
          </a:stretch>
        </p:blipFill>
        <p:spPr bwMode="auto">
          <a:xfrm>
            <a:off x="6985481" y="2821415"/>
            <a:ext cx="242887" cy="524125"/>
          </a:xfrm>
          <a:prstGeom prst="rect">
            <a:avLst/>
          </a:prstGeom>
          <a:noFill/>
          <a:ln w="9525">
            <a:noFill/>
            <a:miter lim="800000"/>
            <a:headEnd/>
            <a:tailEnd/>
          </a:ln>
        </p:spPr>
      </p:pic>
      <p:pic>
        <p:nvPicPr>
          <p:cNvPr id="126983" name="Picture 7"/>
          <p:cNvPicPr>
            <a:picLocks noChangeAspect="1" noChangeArrowheads="1"/>
          </p:cNvPicPr>
          <p:nvPr/>
        </p:nvPicPr>
        <p:blipFill>
          <a:blip r:embed="rId10" cstate="print"/>
          <a:srcRect/>
          <a:stretch>
            <a:fillRect/>
          </a:stretch>
        </p:blipFill>
        <p:spPr bwMode="auto">
          <a:xfrm>
            <a:off x="2494724" y="3328262"/>
            <a:ext cx="187337" cy="537030"/>
          </a:xfrm>
          <a:prstGeom prst="rect">
            <a:avLst/>
          </a:prstGeom>
          <a:noFill/>
          <a:ln w="9525">
            <a:noFill/>
            <a:miter lim="800000"/>
            <a:headEnd/>
            <a:tailEnd/>
          </a:ln>
        </p:spPr>
      </p:pic>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34858"/>
    </mc:Choice>
    <mc:Fallback xmlns="">
      <p:transition spd="slow" advTm="34858"/>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531582" y="808037"/>
            <a:ext cx="8534400" cy="4525963"/>
          </a:xfrm>
        </p:spPr>
        <p:txBody>
          <a:bodyPr/>
          <a:lstStyle/>
          <a:p>
            <a:pPr marL="0" indent="0">
              <a:spcBef>
                <a:spcPts val="600"/>
              </a:spcBef>
              <a:spcAft>
                <a:spcPts val="600"/>
              </a:spcAft>
              <a:buNone/>
              <a:tabLst>
                <a:tab pos="8229600" algn="l"/>
              </a:tabLst>
            </a:pPr>
            <a:endParaRPr lang="en-US" sz="2100" dirty="0" smtClean="0">
              <a:solidFill>
                <a:schemeClr val="tx1"/>
              </a:solidFill>
            </a:endParaRPr>
          </a:p>
          <a:p>
            <a:pPr marL="0" indent="0">
              <a:spcBef>
                <a:spcPts val="600"/>
              </a:spcBef>
              <a:spcAft>
                <a:spcPts val="600"/>
              </a:spcAft>
              <a:buNone/>
              <a:tabLst>
                <a:tab pos="8229600" algn="l"/>
              </a:tabLst>
            </a:pPr>
            <a:endParaRPr lang="en-US" sz="1200" dirty="0"/>
          </a:p>
          <a:p>
            <a:pPr marL="0" indent="0">
              <a:spcBef>
                <a:spcPts val="600"/>
              </a:spcBef>
              <a:spcAft>
                <a:spcPts val="600"/>
              </a:spcAft>
              <a:buNone/>
              <a:tabLst>
                <a:tab pos="8229600" algn="l"/>
              </a:tabLst>
            </a:pPr>
            <a:r>
              <a:rPr lang="en-US" sz="2100" dirty="0" smtClean="0">
                <a:solidFill>
                  <a:schemeClr val="tx1"/>
                </a:solidFill>
              </a:rPr>
              <a:t>A doll house with two levels has a total height of         feet. The height of the roof is     foot, as shown in the picture.</a:t>
            </a:r>
          </a:p>
          <a:p>
            <a:pPr marL="0" indent="0">
              <a:lnSpc>
                <a:spcPct val="125000"/>
              </a:lnSpc>
              <a:spcBef>
                <a:spcPts val="500"/>
              </a:spcBef>
              <a:spcAft>
                <a:spcPts val="1200"/>
              </a:spcAft>
              <a:buNone/>
              <a:tabLst>
                <a:tab pos="8229600" algn="l"/>
              </a:tabLst>
            </a:pPr>
            <a:endParaRPr lang="en-US" sz="2100" dirty="0" smtClean="0">
              <a:solidFill>
                <a:schemeClr val="tx1"/>
              </a:solidFill>
            </a:endParaRPr>
          </a:p>
          <a:p>
            <a:pPr marL="0" indent="0">
              <a:lnSpc>
                <a:spcPct val="125000"/>
              </a:lnSpc>
              <a:spcBef>
                <a:spcPts val="500"/>
              </a:spcBef>
              <a:spcAft>
                <a:spcPts val="1200"/>
              </a:spcAft>
              <a:buNone/>
              <a:tabLst>
                <a:tab pos="8229600" algn="l"/>
              </a:tabLst>
            </a:pPr>
            <a:endParaRPr lang="en-US" sz="2100" dirty="0" smtClean="0">
              <a:solidFill>
                <a:schemeClr val="tx1"/>
              </a:solidFill>
            </a:endParaRPr>
          </a:p>
          <a:p>
            <a:pPr marL="0" indent="0">
              <a:lnSpc>
                <a:spcPct val="125000"/>
              </a:lnSpc>
              <a:spcBef>
                <a:spcPts val="500"/>
              </a:spcBef>
              <a:spcAft>
                <a:spcPts val="1200"/>
              </a:spcAft>
              <a:buNone/>
              <a:tabLst>
                <a:tab pos="8229600" algn="l"/>
              </a:tabLst>
            </a:pPr>
            <a:endParaRPr lang="en-US" sz="2100" dirty="0" smtClean="0">
              <a:solidFill>
                <a:schemeClr val="tx1"/>
              </a:solidFill>
            </a:endParaRPr>
          </a:p>
          <a:p>
            <a:pPr marL="0" indent="0">
              <a:lnSpc>
                <a:spcPct val="125000"/>
              </a:lnSpc>
              <a:spcBef>
                <a:spcPts val="500"/>
              </a:spcBef>
              <a:spcAft>
                <a:spcPts val="1200"/>
              </a:spcAft>
              <a:buNone/>
              <a:tabLst>
                <a:tab pos="8229600" algn="l"/>
              </a:tabLst>
            </a:pPr>
            <a:endParaRPr lang="en-US" sz="800" dirty="0" smtClean="0">
              <a:solidFill>
                <a:schemeClr val="tx1"/>
              </a:solidFill>
            </a:endParaRPr>
          </a:p>
          <a:p>
            <a:pPr marL="0" indent="0">
              <a:spcBef>
                <a:spcPts val="0"/>
              </a:spcBef>
              <a:spcAft>
                <a:spcPts val="0"/>
              </a:spcAft>
              <a:buNone/>
              <a:tabLst>
                <a:tab pos="8229600" algn="l"/>
              </a:tabLst>
            </a:pPr>
            <a:endParaRPr lang="en-US" sz="1600" dirty="0" smtClean="0">
              <a:solidFill>
                <a:schemeClr val="tx1"/>
              </a:solidFill>
            </a:endParaRPr>
          </a:p>
          <a:p>
            <a:pPr marL="0" indent="0">
              <a:spcBef>
                <a:spcPts val="0"/>
              </a:spcBef>
              <a:spcAft>
                <a:spcPts val="0"/>
              </a:spcAft>
              <a:buNone/>
              <a:tabLst>
                <a:tab pos="8229600" algn="l"/>
              </a:tabLst>
            </a:pPr>
            <a:endParaRPr lang="en-US" sz="2100" dirty="0" smtClean="0">
              <a:solidFill>
                <a:schemeClr val="tx1"/>
              </a:solidFill>
            </a:endParaRPr>
          </a:p>
          <a:p>
            <a:pPr marL="0" indent="0">
              <a:spcBef>
                <a:spcPts val="0"/>
              </a:spcBef>
              <a:spcAft>
                <a:spcPts val="0"/>
              </a:spcAft>
              <a:buNone/>
              <a:tabLst>
                <a:tab pos="8229600" algn="l"/>
              </a:tabLst>
            </a:pPr>
            <a:r>
              <a:rPr lang="en-US" sz="2100" dirty="0" smtClean="0">
                <a:solidFill>
                  <a:schemeClr val="tx1"/>
                </a:solidFill>
              </a:rPr>
              <a:t>What is the combined height of the two levels of this doll house?</a:t>
            </a:r>
          </a:p>
          <a:p>
            <a:pPr marL="0" indent="0">
              <a:spcBef>
                <a:spcPts val="600"/>
              </a:spcBef>
              <a:spcAft>
                <a:spcPts val="0"/>
              </a:spcAft>
              <a:buNone/>
              <a:tabLst>
                <a:tab pos="8229600" algn="l"/>
              </a:tabLst>
            </a:pPr>
            <a:r>
              <a:rPr lang="en-US" sz="2100" dirty="0" smtClean="0">
                <a:solidFill>
                  <a:schemeClr val="tx1"/>
                </a:solidFill>
              </a:rPr>
              <a:t>A          feet             B        feet           C          feet            D          feet     	</a:t>
            </a:r>
          </a:p>
          <a:p>
            <a:pPr marL="0" indent="0">
              <a:lnSpc>
                <a:spcPct val="125000"/>
              </a:lnSpc>
              <a:spcBef>
                <a:spcPts val="500"/>
              </a:spcBef>
              <a:spcAft>
                <a:spcPts val="1200"/>
              </a:spcAft>
              <a:buNone/>
              <a:tabLst>
                <a:tab pos="8229600" algn="l"/>
              </a:tabLst>
            </a:pPr>
            <a:endParaRPr lang="en-US" sz="2100" dirty="0" smtClean="0">
              <a:solidFill>
                <a:schemeClr val="tx1"/>
              </a:solidFill>
            </a:endParaRPr>
          </a:p>
          <a:p>
            <a:pPr marL="0" indent="0">
              <a:buNone/>
            </a:pPr>
            <a:endParaRPr lang="en-US" sz="2400" dirty="0" smtClean="0">
              <a:solidFill>
                <a:srgbClr val="4F6228"/>
              </a:solidFill>
            </a:endParaRPr>
          </a:p>
          <a:p>
            <a:pPr marL="457200" indent="-457200">
              <a:buNone/>
            </a:pPr>
            <a:endParaRPr lang="en-US" sz="2400" dirty="0" smtClean="0">
              <a:solidFill>
                <a:srgbClr val="4F6228"/>
              </a:solidFill>
            </a:endParaRPr>
          </a:p>
          <a:p>
            <a:pPr marL="0" indent="0">
              <a:buNone/>
            </a:pPr>
            <a:endParaRPr lang="en-US" sz="1200" dirty="0" smtClean="0">
              <a:solidFill>
                <a:srgbClr val="4F6228"/>
              </a:solidFill>
            </a:endParaRPr>
          </a:p>
        </p:txBody>
      </p:sp>
      <p:sp>
        <p:nvSpPr>
          <p:cNvPr id="56" name="TextBox 55"/>
          <p:cNvSpPr txBox="1"/>
          <p:nvPr/>
        </p:nvSpPr>
        <p:spPr>
          <a:xfrm>
            <a:off x="5334000" y="3897868"/>
            <a:ext cx="2971800" cy="369332"/>
          </a:xfrm>
          <a:prstGeom prst="rect">
            <a:avLst/>
          </a:prstGeom>
          <a:noFill/>
          <a:ln>
            <a:noFill/>
          </a:ln>
        </p:spPr>
        <p:txBody>
          <a:bodyPr wrap="square" rtlCol="0">
            <a:spAutoFit/>
          </a:bodyPr>
          <a:lstStyle/>
          <a:p>
            <a:r>
              <a:rPr lang="en-US" b="1" dirty="0" smtClean="0">
                <a:latin typeface="+mn-lt"/>
              </a:rPr>
              <a:t>?  height of the two levels</a:t>
            </a:r>
          </a:p>
        </p:txBody>
      </p:sp>
      <p:sp>
        <p:nvSpPr>
          <p:cNvPr id="5" name="Title 6"/>
          <p:cNvSpPr>
            <a:spLocks noGrp="1"/>
          </p:cNvSpPr>
          <p:nvPr>
            <p:ph type="title"/>
          </p:nvPr>
        </p:nvSpPr>
        <p:spPr>
          <a:xfrm>
            <a:off x="0" y="15192"/>
            <a:ext cx="8229600" cy="1143000"/>
          </a:xfrm>
        </p:spPr>
        <p:txBody>
          <a:bodyPr/>
          <a:lstStyle/>
          <a:p>
            <a:pPr algn="l"/>
            <a:r>
              <a:rPr lang="en-US" sz="3200" b="1" dirty="0" smtClean="0">
                <a:solidFill>
                  <a:schemeClr val="tx1"/>
                </a:solidFill>
              </a:rPr>
              <a:t>Practice for SOL 4.5d</a:t>
            </a:r>
            <a:endParaRPr lang="en-US" sz="3200" b="1" dirty="0">
              <a:solidFill>
                <a:schemeClr val="tx1"/>
              </a:solidFill>
            </a:endParaRPr>
          </a:p>
        </p:txBody>
      </p:sp>
      <p:sp>
        <p:nvSpPr>
          <p:cNvPr id="29" name="TextBox 28"/>
          <p:cNvSpPr txBox="1"/>
          <p:nvPr/>
        </p:nvSpPr>
        <p:spPr>
          <a:xfrm>
            <a:off x="5791200" y="2819400"/>
            <a:ext cx="1295400" cy="369332"/>
          </a:xfrm>
          <a:prstGeom prst="rect">
            <a:avLst/>
          </a:prstGeom>
          <a:noFill/>
          <a:ln>
            <a:noFill/>
          </a:ln>
        </p:spPr>
        <p:txBody>
          <a:bodyPr wrap="square" rtlCol="0">
            <a:spAutoFit/>
          </a:bodyPr>
          <a:lstStyle/>
          <a:p>
            <a:r>
              <a:rPr lang="en-US" b="1" dirty="0" smtClean="0">
                <a:latin typeface="+mn-lt"/>
              </a:rPr>
              <a:t>foot</a:t>
            </a:r>
          </a:p>
        </p:txBody>
      </p:sp>
      <p:grpSp>
        <p:nvGrpSpPr>
          <p:cNvPr id="59" name="Group 58"/>
          <p:cNvGrpSpPr/>
          <p:nvPr/>
        </p:nvGrpSpPr>
        <p:grpSpPr>
          <a:xfrm>
            <a:off x="1963056" y="2685150"/>
            <a:ext cx="410028" cy="2289630"/>
            <a:chOff x="1963056" y="3120570"/>
            <a:chExt cx="410028" cy="2289630"/>
          </a:xfrm>
        </p:grpSpPr>
        <p:cxnSp>
          <p:nvCxnSpPr>
            <p:cNvPr id="55" name="Straight Connector 54"/>
            <p:cNvCxnSpPr/>
            <p:nvPr/>
          </p:nvCxnSpPr>
          <p:spPr>
            <a:xfrm>
              <a:off x="2057400" y="3124200"/>
              <a:ext cx="0" cy="228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992084" y="54102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963056" y="312057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1524000" y="3962400"/>
            <a:ext cx="1295400" cy="369332"/>
          </a:xfrm>
          <a:prstGeom prst="rect">
            <a:avLst/>
          </a:prstGeom>
          <a:noFill/>
          <a:ln>
            <a:noFill/>
          </a:ln>
        </p:spPr>
        <p:txBody>
          <a:bodyPr wrap="square" rtlCol="0">
            <a:spAutoFit/>
          </a:bodyPr>
          <a:lstStyle/>
          <a:p>
            <a:r>
              <a:rPr lang="en-US" b="1" dirty="0" smtClean="0">
                <a:latin typeface="+mn-lt"/>
              </a:rPr>
              <a:t>feet</a:t>
            </a:r>
          </a:p>
        </p:txBody>
      </p:sp>
      <p:grpSp>
        <p:nvGrpSpPr>
          <p:cNvPr id="49" name="Group 48"/>
          <p:cNvGrpSpPr/>
          <p:nvPr/>
        </p:nvGrpSpPr>
        <p:grpSpPr>
          <a:xfrm>
            <a:off x="2157485" y="2569038"/>
            <a:ext cx="3024115" cy="2460162"/>
            <a:chOff x="2157485" y="2569038"/>
            <a:chExt cx="3024115" cy="2460162"/>
          </a:xfrm>
        </p:grpSpPr>
        <p:pic>
          <p:nvPicPr>
            <p:cNvPr id="247809" name="Picture 1"/>
            <p:cNvPicPr>
              <a:picLocks noChangeAspect="1" noChangeArrowheads="1"/>
            </p:cNvPicPr>
            <p:nvPr/>
          </p:nvPicPr>
          <p:blipFill>
            <a:blip r:embed="rId4" cstate="print"/>
            <a:srcRect/>
            <a:stretch>
              <a:fillRect/>
            </a:stretch>
          </p:blipFill>
          <p:spPr bwMode="auto">
            <a:xfrm>
              <a:off x="2157485" y="2569038"/>
              <a:ext cx="2912533" cy="2438400"/>
            </a:xfrm>
            <a:prstGeom prst="rect">
              <a:avLst/>
            </a:prstGeom>
            <a:noFill/>
            <a:ln w="9525">
              <a:noFill/>
              <a:miter lim="800000"/>
              <a:headEnd/>
              <a:tailEnd/>
            </a:ln>
          </p:spPr>
        </p:pic>
        <p:sp>
          <p:nvSpPr>
            <p:cNvPr id="48" name="Rectangle 47"/>
            <p:cNvSpPr/>
            <p:nvPr/>
          </p:nvSpPr>
          <p:spPr>
            <a:xfrm>
              <a:off x="4876800" y="45720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50" name="Group 49"/>
          <p:cNvGrpSpPr/>
          <p:nvPr/>
        </p:nvGrpSpPr>
        <p:grpSpPr>
          <a:xfrm>
            <a:off x="5170716" y="2681514"/>
            <a:ext cx="410028" cy="2289630"/>
            <a:chOff x="1905000" y="3120570"/>
            <a:chExt cx="410028" cy="2289630"/>
          </a:xfrm>
        </p:grpSpPr>
        <p:cxnSp>
          <p:nvCxnSpPr>
            <p:cNvPr id="51" name="Straight Connector 50"/>
            <p:cNvCxnSpPr/>
            <p:nvPr/>
          </p:nvCxnSpPr>
          <p:spPr>
            <a:xfrm>
              <a:off x="2057400" y="3124200"/>
              <a:ext cx="0" cy="228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934028" y="54102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905000" y="312057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4" name="Straight Connector 53"/>
          <p:cNvCxnSpPr/>
          <p:nvPr/>
        </p:nvCxnSpPr>
        <p:spPr>
          <a:xfrm>
            <a:off x="5177970" y="3356418"/>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502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90771" y="1605612"/>
            <a:ext cx="388620" cy="462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021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40968" y="3939493"/>
            <a:ext cx="323850" cy="385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0212"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28408" y="1951037"/>
            <a:ext cx="154305" cy="462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09558" y="2819400"/>
            <a:ext cx="134256" cy="402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0213"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75858" y="5486401"/>
            <a:ext cx="359458"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0214" name="Picture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8200" y="5486400"/>
            <a:ext cx="444852"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0215" name="Pictur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47972" y="5495007"/>
            <a:ext cx="440516" cy="434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0216" name="Pictur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24224" y="5489342"/>
            <a:ext cx="333211" cy="463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568953865"/>
      </p:ext>
    </p:extLst>
  </p:cSld>
  <p:clrMapOvr>
    <a:masterClrMapping/>
  </p:clrMapOvr>
  <mc:AlternateContent xmlns:mc="http://schemas.openxmlformats.org/markup-compatibility/2006" xmlns:p14="http://schemas.microsoft.com/office/powerpoint/2010/main">
    <mc:Choice Requires="p14">
      <p:transition spd="slow" p14:dur="2000" advTm="66215"/>
    </mc:Choice>
    <mc:Fallback xmlns="">
      <p:transition spd="slow" advTm="66215"/>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a:buNone/>
            </a:pPr>
            <a:r>
              <a:rPr lang="en-US" sz="2400" dirty="0" smtClean="0">
                <a:solidFill>
                  <a:schemeClr val="tx1"/>
                </a:solidFill>
              </a:rPr>
              <a:t>Mrs. Smith made a quilt using different fabrics.</a:t>
            </a:r>
          </a:p>
          <a:p>
            <a:pPr>
              <a:spcBef>
                <a:spcPts val="1200"/>
              </a:spcBef>
              <a:spcAft>
                <a:spcPts val="1200"/>
              </a:spcAft>
            </a:pPr>
            <a:r>
              <a:rPr lang="en-US" sz="2400" dirty="0" smtClean="0">
                <a:solidFill>
                  <a:schemeClr val="tx1"/>
                </a:solidFill>
              </a:rPr>
              <a:t>   of the fabric used was blue</a:t>
            </a:r>
          </a:p>
          <a:p>
            <a:pPr>
              <a:spcBef>
                <a:spcPts val="1200"/>
              </a:spcBef>
              <a:spcAft>
                <a:spcPts val="1200"/>
              </a:spcAft>
            </a:pPr>
            <a:r>
              <a:rPr lang="en-US" sz="2400" dirty="0" smtClean="0">
                <a:solidFill>
                  <a:schemeClr val="tx1"/>
                </a:solidFill>
              </a:rPr>
              <a:t>   of the fabric used was green</a:t>
            </a:r>
          </a:p>
          <a:p>
            <a:pPr>
              <a:spcBef>
                <a:spcPts val="1200"/>
              </a:spcBef>
              <a:spcAft>
                <a:spcPts val="1200"/>
              </a:spcAft>
            </a:pPr>
            <a:r>
              <a:rPr lang="en-US" sz="2400" dirty="0" smtClean="0">
                <a:solidFill>
                  <a:schemeClr val="tx1"/>
                </a:solidFill>
              </a:rPr>
              <a:t>   of the fabric used was yellow</a:t>
            </a:r>
          </a:p>
          <a:p>
            <a:pPr marL="0">
              <a:spcBef>
                <a:spcPts val="1200"/>
              </a:spcBef>
              <a:spcAft>
                <a:spcPts val="600"/>
              </a:spcAft>
              <a:buNone/>
            </a:pPr>
            <a:r>
              <a:rPr lang="en-US" sz="2400" dirty="0" smtClean="0">
                <a:solidFill>
                  <a:schemeClr val="tx1"/>
                </a:solidFill>
              </a:rPr>
              <a:t>The rest of the fabric Mrs. Smith used was white. What fraction of this fabric was white?</a:t>
            </a:r>
          </a:p>
          <a:p>
            <a:pPr>
              <a:buNone/>
            </a:pPr>
            <a:endParaRPr lang="en-US" sz="2400" dirty="0">
              <a:solidFill>
                <a:schemeClr val="tx1"/>
              </a:solidFill>
            </a:endParaRPr>
          </a:p>
        </p:txBody>
      </p:sp>
      <p:sp>
        <p:nvSpPr>
          <p:cNvPr id="5" name="Title 6"/>
          <p:cNvSpPr>
            <a:spLocks noGrp="1"/>
          </p:cNvSpPr>
          <p:nvPr>
            <p:ph type="title"/>
          </p:nvPr>
        </p:nvSpPr>
        <p:spPr>
          <a:xfrm>
            <a:off x="0" y="0"/>
            <a:ext cx="8229600" cy="1143000"/>
          </a:xfrm>
        </p:spPr>
        <p:txBody>
          <a:bodyPr/>
          <a:lstStyle/>
          <a:p>
            <a:pPr algn="l"/>
            <a:r>
              <a:rPr lang="en-US" sz="3200" b="1" dirty="0" smtClean="0">
                <a:solidFill>
                  <a:schemeClr val="tx1"/>
                </a:solidFill>
              </a:rPr>
              <a:t>Practice for SOL 4.5d</a:t>
            </a:r>
            <a:endParaRPr lang="en-US" sz="3200" b="1" dirty="0">
              <a:solidFill>
                <a:schemeClr val="tx1"/>
              </a:solidFill>
            </a:endParaRPr>
          </a:p>
        </p:txBody>
      </p:sp>
      <p:pic>
        <p:nvPicPr>
          <p:cNvPr id="247811" name="Picture 3"/>
          <p:cNvPicPr>
            <a:picLocks noChangeAspect="1" noChangeArrowheads="1"/>
          </p:cNvPicPr>
          <p:nvPr/>
        </p:nvPicPr>
        <p:blipFill>
          <a:blip r:embed="rId4" cstate="print"/>
          <a:srcRect/>
          <a:stretch>
            <a:fillRect/>
          </a:stretch>
        </p:blipFill>
        <p:spPr bwMode="auto">
          <a:xfrm>
            <a:off x="780968" y="2010228"/>
            <a:ext cx="180604" cy="595992"/>
          </a:xfrm>
          <a:prstGeom prst="rect">
            <a:avLst/>
          </a:prstGeom>
          <a:noFill/>
          <a:ln w="9525">
            <a:noFill/>
            <a:miter lim="800000"/>
            <a:headEnd/>
            <a:tailEnd/>
          </a:ln>
        </p:spPr>
      </p:pic>
      <p:pic>
        <p:nvPicPr>
          <p:cNvPr id="247812" name="Picture 4"/>
          <p:cNvPicPr>
            <a:picLocks noChangeAspect="1" noChangeArrowheads="1"/>
          </p:cNvPicPr>
          <p:nvPr/>
        </p:nvPicPr>
        <p:blipFill>
          <a:blip r:embed="rId5" cstate="print"/>
          <a:srcRect/>
          <a:stretch>
            <a:fillRect/>
          </a:stretch>
        </p:blipFill>
        <p:spPr bwMode="auto">
          <a:xfrm>
            <a:off x="685800" y="2696028"/>
            <a:ext cx="347518" cy="533400"/>
          </a:xfrm>
          <a:prstGeom prst="rect">
            <a:avLst/>
          </a:prstGeom>
          <a:noFill/>
          <a:ln w="9525">
            <a:noFill/>
            <a:miter lim="800000"/>
            <a:headEnd/>
            <a:tailEnd/>
          </a:ln>
        </p:spPr>
      </p:pic>
      <p:pic>
        <p:nvPicPr>
          <p:cNvPr id="17" name="Picture 4"/>
          <p:cNvPicPr>
            <a:picLocks noChangeAspect="1" noChangeArrowheads="1"/>
          </p:cNvPicPr>
          <p:nvPr/>
        </p:nvPicPr>
        <p:blipFill>
          <a:blip r:embed="rId5" cstate="print"/>
          <a:srcRect/>
          <a:stretch>
            <a:fillRect/>
          </a:stretch>
        </p:blipFill>
        <p:spPr bwMode="auto">
          <a:xfrm>
            <a:off x="685800" y="3367314"/>
            <a:ext cx="347518" cy="53340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648516439"/>
      </p:ext>
    </p:extLst>
  </p:cSld>
  <p:clrMapOvr>
    <a:masterClrMapping/>
  </p:clrMapOvr>
  <mc:AlternateContent xmlns:mc="http://schemas.openxmlformats.org/markup-compatibility/2006" xmlns:p14="http://schemas.microsoft.com/office/powerpoint/2010/main">
    <mc:Choice Requires="p14">
      <p:transition spd="slow" p14:dur="2000" advTm="25198"/>
    </mc:Choice>
    <mc:Fallback xmlns="">
      <p:transition spd="slow" advTm="25198"/>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 y="80963"/>
            <a:ext cx="8839200" cy="685800"/>
          </a:xfrm>
        </p:spPr>
        <p:txBody>
          <a:bodyPr/>
          <a:lstStyle/>
          <a:p>
            <a:pPr algn="l"/>
            <a:r>
              <a:rPr lang="en-US" sz="3200" b="1" smtClean="0">
                <a:solidFill>
                  <a:srgbClr val="3E009A"/>
                </a:solidFill>
              </a:rPr>
              <a:t>Practice </a:t>
            </a:r>
            <a:r>
              <a:rPr lang="en-US" sz="3200" b="1" dirty="0" smtClean="0">
                <a:solidFill>
                  <a:srgbClr val="3E009A"/>
                </a:solidFill>
              </a:rPr>
              <a:t>for SOL 4.6</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a:xfrm>
            <a:off x="457200" y="990600"/>
            <a:ext cx="8229600" cy="5715000"/>
          </a:xfrm>
        </p:spPr>
        <p:txBody>
          <a:bodyPr/>
          <a:lstStyle/>
          <a:p>
            <a:pPr marL="514350" indent="-514350" eaLnBrk="1" hangingPunct="1">
              <a:buFont typeface="Wingdings 2" pitchFamily="18" charset="2"/>
              <a:buNone/>
            </a:pPr>
            <a:endParaRPr lang="en-US" sz="2400" b="1" dirty="0" smtClean="0"/>
          </a:p>
          <a:p>
            <a:pPr marL="514350" indent="-514350" eaLnBrk="1" hangingPunct="1">
              <a:buNone/>
            </a:pPr>
            <a:endParaRPr lang="en-US" sz="2400" dirty="0" smtClean="0"/>
          </a:p>
          <a:p>
            <a:pPr marL="514350" indent="-514350" eaLnBrk="1" hangingPunct="1">
              <a:buFont typeface="+mj-lt"/>
              <a:buAutoNum type="arabicParenR"/>
            </a:pPr>
            <a:r>
              <a:rPr lang="en-US" sz="2400" b="1" dirty="0" smtClean="0"/>
              <a:t>_</a:t>
            </a:r>
            <a:r>
              <a:rPr lang="en-US" sz="2400" b="1" u="sng" dirty="0" smtClean="0"/>
              <a:t>?_ </a:t>
            </a:r>
            <a:r>
              <a:rPr lang="en-US" sz="2400" b="1" dirty="0" smtClean="0"/>
              <a:t> kilograms = 47 grams             </a:t>
            </a:r>
          </a:p>
          <a:p>
            <a:pPr marL="457200" indent="-457200" eaLnBrk="1" hangingPunct="1">
              <a:buFont typeface="+mj-lt"/>
              <a:buAutoNum type="arabicParenR"/>
            </a:pPr>
            <a:endParaRPr lang="en-US" sz="2400" b="1" dirty="0" smtClean="0"/>
          </a:p>
          <a:p>
            <a:pPr marL="514350" indent="-514350" eaLnBrk="1" hangingPunct="1">
              <a:buFont typeface="+mj-lt"/>
              <a:buAutoNum type="arabicParenR"/>
            </a:pPr>
            <a:r>
              <a:rPr lang="en-US" sz="2400" b="1" dirty="0" smtClean="0"/>
              <a:t>41 kilograms = </a:t>
            </a:r>
            <a:r>
              <a:rPr lang="en-US" sz="2400" b="1" u="sng" dirty="0" smtClean="0"/>
              <a:t>_?_ </a:t>
            </a:r>
            <a:r>
              <a:rPr lang="en-US" sz="2400" b="1" dirty="0" smtClean="0"/>
              <a:t> grams</a:t>
            </a:r>
          </a:p>
          <a:p>
            <a:pPr marL="457200" indent="-457200" eaLnBrk="1" hangingPunct="1">
              <a:buFont typeface="+mj-lt"/>
              <a:buAutoNum type="arabicParenR"/>
            </a:pPr>
            <a:endParaRPr lang="en-US" sz="2400" b="1" dirty="0" smtClean="0"/>
          </a:p>
          <a:p>
            <a:pPr marL="514350" indent="-514350" eaLnBrk="1" hangingPunct="1">
              <a:buFont typeface="+mj-lt"/>
              <a:buAutoNum type="arabicParenR"/>
            </a:pPr>
            <a:r>
              <a:rPr lang="en-US" sz="2400" b="1" dirty="0" smtClean="0"/>
              <a:t>14 pounds = </a:t>
            </a:r>
            <a:r>
              <a:rPr lang="en-US" sz="2400" b="1" u="sng" dirty="0" smtClean="0"/>
              <a:t>_?_ </a:t>
            </a:r>
            <a:r>
              <a:rPr lang="en-US" sz="2400" b="1" dirty="0" smtClean="0"/>
              <a:t>ounces  </a:t>
            </a:r>
          </a:p>
          <a:p>
            <a:pPr marL="0" indent="0" eaLnBrk="1" hangingPunct="1">
              <a:buNone/>
            </a:pPr>
            <a:r>
              <a:rPr lang="en-US" sz="2400" b="1" dirty="0" smtClean="0"/>
              <a:t>   </a:t>
            </a:r>
          </a:p>
          <a:p>
            <a:pPr marL="514350" indent="-514350" eaLnBrk="1" hangingPunct="1">
              <a:buFont typeface="+mj-lt"/>
              <a:buAutoNum type="arabicParenR" startAt="4"/>
            </a:pPr>
            <a:r>
              <a:rPr lang="en-US" sz="2400" b="1" u="sng" dirty="0" smtClean="0"/>
              <a:t>_?_</a:t>
            </a:r>
            <a:r>
              <a:rPr lang="en-US" sz="2400" b="1" dirty="0" smtClean="0"/>
              <a:t> pounds = 3 tons</a:t>
            </a:r>
          </a:p>
          <a:p>
            <a:pPr marL="514350" indent="-514350" eaLnBrk="1" hangingPunct="1">
              <a:buFont typeface="Wingdings 2" pitchFamily="18" charset="2"/>
              <a:buNone/>
            </a:pPr>
            <a:endParaRPr lang="en-US" sz="2400" b="1" dirty="0" smtClean="0"/>
          </a:p>
          <a:p>
            <a:pPr marL="514350" indent="-514350" eaLnBrk="1" hangingPunct="1">
              <a:buFont typeface="Wingdings 2" pitchFamily="18" charset="2"/>
              <a:buNone/>
            </a:pPr>
            <a:endParaRPr lang="en-US" sz="2400" b="1" dirty="0" smtClean="0"/>
          </a:p>
          <a:p>
            <a:pPr marL="514350" indent="-514350" eaLnBrk="1" hangingPunct="1">
              <a:buFont typeface="Wingdings 2" pitchFamily="18" charset="2"/>
              <a:buNone/>
            </a:pPr>
            <a:endParaRPr lang="en-US" sz="2400" b="1" dirty="0" smtClean="0">
              <a:solidFill>
                <a:srgbClr val="6600CC"/>
              </a:solidFill>
            </a:endParaRPr>
          </a:p>
        </p:txBody>
      </p:sp>
    </p:spTree>
    <p:custDataLst>
      <p:tags r:id="rId1"/>
    </p:custDataLst>
    <p:extLst>
      <p:ext uri="{BB962C8B-B14F-4D97-AF65-F5344CB8AC3E}">
        <p14:creationId xmlns:p14="http://schemas.microsoft.com/office/powerpoint/2010/main" val="278949681"/>
      </p:ext>
    </p:extLst>
  </p:cSld>
  <p:clrMapOvr>
    <a:masterClrMapping/>
  </p:clrMapOvr>
  <mc:AlternateContent xmlns:mc="http://schemas.openxmlformats.org/markup-compatibility/2006" xmlns:p14="http://schemas.microsoft.com/office/powerpoint/2010/main">
    <mc:Choice Requires="p14">
      <p:transition spd="slow" p14:dur="2000" advTm="17571"/>
    </mc:Choice>
    <mc:Fallback xmlns="">
      <p:transition spd="slow" advTm="1757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3740" y="1535113"/>
            <a:ext cx="8313060" cy="639762"/>
          </a:xfrm>
        </p:spPr>
        <p:txBody>
          <a:bodyPr/>
          <a:lstStyle/>
          <a:p>
            <a:pPr marL="457200" indent="-457200">
              <a:buAutoNum type="arabicPeriod"/>
            </a:pPr>
            <a:r>
              <a:rPr lang="en-US" dirty="0" smtClean="0">
                <a:solidFill>
                  <a:schemeClr val="tx1"/>
                </a:solidFill>
              </a:rPr>
              <a:t>Which lists these fractions in order from least to greatest?</a:t>
            </a:r>
          </a:p>
        </p:txBody>
      </p:sp>
      <p:sp>
        <p:nvSpPr>
          <p:cNvPr id="4" name="Content Placeholder 3"/>
          <p:cNvSpPr>
            <a:spLocks noGrp="1"/>
          </p:cNvSpPr>
          <p:nvPr>
            <p:ph sz="half" idx="2"/>
          </p:nvPr>
        </p:nvSpPr>
        <p:spPr>
          <a:xfrm>
            <a:off x="684212" y="3048000"/>
            <a:ext cx="4040188" cy="3951288"/>
          </a:xfrm>
        </p:spPr>
        <p:txBody>
          <a:bodyPr/>
          <a:lstStyle/>
          <a:p>
            <a:pPr>
              <a:spcBef>
                <a:spcPts val="2400"/>
              </a:spcBef>
              <a:spcAft>
                <a:spcPts val="2400"/>
              </a:spcAft>
              <a:buNone/>
            </a:pPr>
            <a:r>
              <a:rPr lang="en-US" b="1" dirty="0" smtClean="0"/>
              <a:t>A</a:t>
            </a:r>
          </a:p>
          <a:p>
            <a:pPr>
              <a:spcBef>
                <a:spcPts val="2400"/>
              </a:spcBef>
              <a:spcAft>
                <a:spcPts val="2400"/>
              </a:spcAft>
              <a:buNone/>
            </a:pPr>
            <a:r>
              <a:rPr lang="en-US" b="1" dirty="0" smtClean="0"/>
              <a:t>B</a:t>
            </a:r>
          </a:p>
          <a:p>
            <a:pPr>
              <a:spcBef>
                <a:spcPts val="2400"/>
              </a:spcBef>
              <a:spcAft>
                <a:spcPts val="2400"/>
              </a:spcAft>
              <a:buNone/>
            </a:pPr>
            <a:r>
              <a:rPr lang="en-US" b="1" dirty="0" smtClean="0"/>
              <a:t>C</a:t>
            </a:r>
          </a:p>
          <a:p>
            <a:pPr>
              <a:spcBef>
                <a:spcPts val="2400"/>
              </a:spcBef>
              <a:spcAft>
                <a:spcPts val="2400"/>
              </a:spcAft>
              <a:buNone/>
            </a:pPr>
            <a:r>
              <a:rPr lang="en-US" b="1" dirty="0" smtClean="0"/>
              <a:t>D</a:t>
            </a:r>
            <a:endParaRPr lang="en-US" b="1" dirty="0"/>
          </a:p>
        </p:txBody>
      </p:sp>
      <p:sp>
        <p:nvSpPr>
          <p:cNvPr id="8" name="Title 6"/>
          <p:cNvSpPr>
            <a:spLocks noGrp="1"/>
          </p:cNvSpPr>
          <p:nvPr>
            <p:ph type="title"/>
          </p:nvPr>
        </p:nvSpPr>
        <p:spPr>
          <a:xfrm>
            <a:off x="0" y="14288"/>
            <a:ext cx="8229600" cy="1143000"/>
          </a:xfrm>
        </p:spPr>
        <p:txBody>
          <a:bodyPr/>
          <a:lstStyle/>
          <a:p>
            <a:pPr algn="l"/>
            <a:r>
              <a:rPr lang="en-US" sz="3200" b="1" dirty="0" smtClean="0">
                <a:solidFill>
                  <a:schemeClr val="tx1"/>
                </a:solidFill>
              </a:rPr>
              <a:t>Practice for SOL 4.2a</a:t>
            </a:r>
            <a:endParaRPr lang="en-US" sz="3200" b="1" dirty="0">
              <a:solidFill>
                <a:schemeClr val="tx1"/>
              </a:solidFill>
            </a:endParaRPr>
          </a:p>
        </p:txBody>
      </p:sp>
      <p:pic>
        <p:nvPicPr>
          <p:cNvPr id="351238" name="Picture 6"/>
          <p:cNvPicPr>
            <a:picLocks noChangeAspect="1" noChangeArrowheads="1"/>
          </p:cNvPicPr>
          <p:nvPr/>
        </p:nvPicPr>
        <p:blipFill>
          <a:blip r:embed="rId4" cstate="print"/>
          <a:srcRect/>
          <a:stretch>
            <a:fillRect/>
          </a:stretch>
        </p:blipFill>
        <p:spPr bwMode="auto">
          <a:xfrm>
            <a:off x="3810000" y="2256972"/>
            <a:ext cx="1981201" cy="663472"/>
          </a:xfrm>
          <a:prstGeom prst="rect">
            <a:avLst/>
          </a:prstGeom>
          <a:noFill/>
          <a:ln w="9525">
            <a:noFill/>
            <a:miter lim="800000"/>
            <a:headEnd/>
            <a:tailEnd/>
          </a:ln>
        </p:spPr>
      </p:pic>
      <p:pic>
        <p:nvPicPr>
          <p:cNvPr id="351239" name="Picture 7"/>
          <p:cNvPicPr>
            <a:picLocks noChangeAspect="1" noChangeArrowheads="1"/>
          </p:cNvPicPr>
          <p:nvPr/>
        </p:nvPicPr>
        <p:blipFill>
          <a:blip r:embed="rId5" cstate="print"/>
          <a:srcRect/>
          <a:stretch>
            <a:fillRect/>
          </a:stretch>
        </p:blipFill>
        <p:spPr bwMode="auto">
          <a:xfrm>
            <a:off x="1219200" y="3951096"/>
            <a:ext cx="1752600" cy="573280"/>
          </a:xfrm>
          <a:prstGeom prst="rect">
            <a:avLst/>
          </a:prstGeom>
          <a:noFill/>
          <a:ln w="9525">
            <a:noFill/>
            <a:miter lim="800000"/>
            <a:headEnd/>
            <a:tailEnd/>
          </a:ln>
        </p:spPr>
      </p:pic>
      <p:pic>
        <p:nvPicPr>
          <p:cNvPr id="351240" name="Picture 8"/>
          <p:cNvPicPr>
            <a:picLocks noChangeAspect="1" noChangeArrowheads="1"/>
          </p:cNvPicPr>
          <p:nvPr/>
        </p:nvPicPr>
        <p:blipFill>
          <a:blip r:embed="rId6" cstate="print"/>
          <a:srcRect/>
          <a:stretch>
            <a:fillRect/>
          </a:stretch>
        </p:blipFill>
        <p:spPr bwMode="auto">
          <a:xfrm>
            <a:off x="1219199" y="5901147"/>
            <a:ext cx="1752601" cy="575854"/>
          </a:xfrm>
          <a:prstGeom prst="rect">
            <a:avLst/>
          </a:prstGeom>
          <a:noFill/>
          <a:ln w="9525">
            <a:noFill/>
            <a:miter lim="800000"/>
            <a:headEnd/>
            <a:tailEnd/>
          </a:ln>
        </p:spPr>
      </p:pic>
      <p:pic>
        <p:nvPicPr>
          <p:cNvPr id="351241" name="Picture 9"/>
          <p:cNvPicPr>
            <a:picLocks noChangeAspect="1" noChangeArrowheads="1"/>
          </p:cNvPicPr>
          <p:nvPr/>
        </p:nvPicPr>
        <p:blipFill>
          <a:blip r:embed="rId7" cstate="print"/>
          <a:srcRect/>
          <a:stretch>
            <a:fillRect/>
          </a:stretch>
        </p:blipFill>
        <p:spPr bwMode="auto">
          <a:xfrm>
            <a:off x="1208315" y="3048000"/>
            <a:ext cx="1763485" cy="571500"/>
          </a:xfrm>
          <a:prstGeom prst="rect">
            <a:avLst/>
          </a:prstGeom>
          <a:noFill/>
          <a:ln w="9525">
            <a:noFill/>
            <a:miter lim="800000"/>
            <a:headEnd/>
            <a:tailEnd/>
          </a:ln>
        </p:spPr>
      </p:pic>
      <p:pic>
        <p:nvPicPr>
          <p:cNvPr id="351242" name="Picture 10"/>
          <p:cNvPicPr>
            <a:picLocks noChangeAspect="1" noChangeArrowheads="1"/>
          </p:cNvPicPr>
          <p:nvPr/>
        </p:nvPicPr>
        <p:blipFill>
          <a:blip r:embed="rId8" cstate="print"/>
          <a:srcRect/>
          <a:stretch>
            <a:fillRect/>
          </a:stretch>
        </p:blipFill>
        <p:spPr bwMode="auto">
          <a:xfrm>
            <a:off x="1219200" y="5006087"/>
            <a:ext cx="1752600" cy="556513"/>
          </a:xfrm>
          <a:prstGeom prst="rect">
            <a:avLst/>
          </a:prstGeom>
          <a:noFill/>
          <a:ln w="9525">
            <a:noFill/>
            <a:miter lim="800000"/>
            <a:headEnd/>
            <a:tailEnd/>
          </a:ln>
        </p:spPr>
      </p:pic>
      <p:sp>
        <p:nvSpPr>
          <p:cNvPr id="19" name="Rectangle 18"/>
          <p:cNvSpPr/>
          <p:nvPr/>
        </p:nvSpPr>
        <p:spPr>
          <a:xfrm>
            <a:off x="3657600" y="2209800"/>
            <a:ext cx="2286000" cy="762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1421070847"/>
      </p:ext>
    </p:extLst>
  </p:cSld>
  <p:clrMapOvr>
    <a:masterClrMapping/>
  </p:clrMapOvr>
  <mc:AlternateContent xmlns:mc="http://schemas.openxmlformats.org/markup-compatibility/2006" xmlns:p14="http://schemas.microsoft.com/office/powerpoint/2010/main">
    <mc:Choice Requires="p14">
      <p:transition spd="slow" p14:dur="2000" advTm="68854"/>
    </mc:Choice>
    <mc:Fallback xmlns="">
      <p:transition spd="slow" advTm="68854"/>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txBox="1">
            <a:spLocks/>
          </p:cNvSpPr>
          <p:nvPr/>
        </p:nvSpPr>
        <p:spPr>
          <a:xfrm>
            <a:off x="152400" y="152400"/>
            <a:ext cx="82296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chemeClr val="tx1"/>
                </a:solidFill>
                <a:effectLst/>
                <a:uLnTx/>
                <a:uFillTx/>
                <a:latin typeface="+mj-lt"/>
                <a:ea typeface="+mj-ea"/>
                <a:cs typeface="+mj-cs"/>
              </a:rPr>
              <a:t>Practice </a:t>
            </a:r>
            <a:r>
              <a:rPr kumimoji="0" lang="en-US" sz="3200" b="1" i="0" u="none" strike="noStrike" kern="1200" cap="none" spc="0" normalizeH="0" baseline="0" noProof="0" dirty="0" smtClean="0">
                <a:ln>
                  <a:noFill/>
                </a:ln>
                <a:solidFill>
                  <a:schemeClr val="tx1"/>
                </a:solidFill>
                <a:effectLst/>
                <a:uLnTx/>
                <a:uFillTx/>
                <a:latin typeface="+mj-lt"/>
                <a:ea typeface="+mj-ea"/>
                <a:cs typeface="+mj-cs"/>
              </a:rPr>
              <a:t>for SOL 4.6b</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TextBox 3"/>
          <p:cNvSpPr txBox="1"/>
          <p:nvPr/>
        </p:nvSpPr>
        <p:spPr>
          <a:xfrm>
            <a:off x="533400" y="1066800"/>
            <a:ext cx="7848600" cy="4585871"/>
          </a:xfrm>
          <a:prstGeom prst="rect">
            <a:avLst/>
          </a:prstGeom>
          <a:noFill/>
          <a:ln>
            <a:noFill/>
          </a:ln>
        </p:spPr>
        <p:txBody>
          <a:bodyPr wrap="square" rtlCol="0">
            <a:spAutoFit/>
          </a:bodyPr>
          <a:lstStyle/>
          <a:p>
            <a:endParaRPr lang="en-US" sz="2400" b="1" dirty="0" smtClean="0">
              <a:solidFill>
                <a:srgbClr val="4F6228"/>
              </a:solidFill>
              <a:latin typeface="+mn-lt"/>
            </a:endParaRPr>
          </a:p>
          <a:p>
            <a:endParaRPr lang="en-US" sz="2400" b="1" dirty="0" smtClean="0">
              <a:solidFill>
                <a:srgbClr val="4F6228"/>
              </a:solidFill>
              <a:latin typeface="+mn-lt"/>
            </a:endParaRPr>
          </a:p>
          <a:p>
            <a:pPr marL="231775" indent="-231775"/>
            <a:r>
              <a:rPr lang="en-US" sz="2000" b="1" dirty="0" smtClean="0">
                <a:latin typeface="+mn-lt"/>
              </a:rPr>
              <a:t>1. A large dump truck can haul </a:t>
            </a:r>
            <a:r>
              <a:rPr lang="en-US" sz="2000" b="1" dirty="0" smtClean="0">
                <a:latin typeface="Cambria Math" pitchFamily="18" charset="0"/>
                <a:ea typeface="Cambria Math" pitchFamily="18" charset="0"/>
              </a:rPr>
              <a:t>13</a:t>
            </a:r>
            <a:r>
              <a:rPr lang="en-US" sz="2000" b="1" dirty="0" smtClean="0">
                <a:latin typeface="+mn-lt"/>
              </a:rPr>
              <a:t> tons of material. Which weight is  equivalent to </a:t>
            </a:r>
            <a:r>
              <a:rPr lang="en-US" sz="2000" b="1" dirty="0" smtClean="0">
                <a:latin typeface="Cambria Math" pitchFamily="18" charset="0"/>
                <a:ea typeface="Cambria Math" pitchFamily="18" charset="0"/>
              </a:rPr>
              <a:t>13</a:t>
            </a:r>
            <a:r>
              <a:rPr lang="en-US" sz="2000" b="1" dirty="0" smtClean="0">
                <a:latin typeface="+mn-lt"/>
              </a:rPr>
              <a:t> tons?</a:t>
            </a:r>
          </a:p>
          <a:p>
            <a:pPr marL="231775" indent="-231775"/>
            <a:endParaRPr lang="en-US" sz="2000" b="1" dirty="0" smtClean="0">
              <a:latin typeface="+mn-lt"/>
            </a:endParaRPr>
          </a:p>
          <a:p>
            <a:pPr marL="231775" indent="58738"/>
            <a:r>
              <a:rPr lang="en-US" sz="2000" b="1" dirty="0" smtClean="0">
                <a:latin typeface="+mn-lt"/>
              </a:rPr>
              <a:t>A   </a:t>
            </a:r>
            <a:r>
              <a:rPr lang="en-US" sz="2000" b="1" dirty="0" smtClean="0">
                <a:latin typeface="Cambria Math" pitchFamily="18" charset="0"/>
                <a:ea typeface="Cambria Math" pitchFamily="18" charset="0"/>
              </a:rPr>
              <a:t>26,000  </a:t>
            </a:r>
            <a:r>
              <a:rPr lang="en-US" sz="2000" b="1" dirty="0" smtClean="0">
                <a:latin typeface="+mn-lt"/>
                <a:ea typeface="Cambria Math" pitchFamily="18" charset="0"/>
              </a:rPr>
              <a:t>pounds			        </a:t>
            </a:r>
            <a:r>
              <a:rPr lang="en-US" sz="2000" b="1" dirty="0" smtClean="0">
                <a:latin typeface="+mn-lt"/>
              </a:rPr>
              <a:t>C</a:t>
            </a:r>
            <a:r>
              <a:rPr lang="en-US" sz="2000" b="1" dirty="0" smtClean="0"/>
              <a:t>   </a:t>
            </a:r>
            <a:r>
              <a:rPr lang="en-US" sz="2000" b="1" dirty="0" smtClean="0">
                <a:latin typeface="Cambria Math" pitchFamily="18" charset="0"/>
                <a:ea typeface="Cambria Math" pitchFamily="18" charset="0"/>
              </a:rPr>
              <a:t>2,600  </a:t>
            </a:r>
            <a:r>
              <a:rPr lang="en-US" sz="2000" b="1" dirty="0" smtClean="0">
                <a:latin typeface="+mn-lt"/>
                <a:ea typeface="Cambria Math" pitchFamily="18" charset="0"/>
              </a:rPr>
              <a:t>pounds</a:t>
            </a:r>
            <a:endParaRPr lang="en-US" sz="2000" b="1" dirty="0" smtClean="0">
              <a:latin typeface="+mn-lt"/>
            </a:endParaRPr>
          </a:p>
          <a:p>
            <a:pPr marL="231775" indent="58738"/>
            <a:endParaRPr lang="en-US" sz="2000" b="1" dirty="0" smtClean="0">
              <a:latin typeface="+mn-lt"/>
            </a:endParaRPr>
          </a:p>
          <a:p>
            <a:pPr marL="231775" indent="58738"/>
            <a:r>
              <a:rPr lang="en-US" sz="2000" b="1" dirty="0" smtClean="0">
                <a:latin typeface="+mn-lt"/>
              </a:rPr>
              <a:t>B   </a:t>
            </a:r>
            <a:r>
              <a:rPr lang="en-US" sz="2000" b="1" dirty="0" smtClean="0">
                <a:latin typeface="Cambria Math" pitchFamily="18" charset="0"/>
                <a:ea typeface="Cambria Math" pitchFamily="18" charset="0"/>
              </a:rPr>
              <a:t>13,000  </a:t>
            </a:r>
            <a:r>
              <a:rPr lang="en-US" sz="2000" b="1" dirty="0" smtClean="0">
                <a:latin typeface="+mn-lt"/>
                <a:ea typeface="Cambria Math" pitchFamily="18" charset="0"/>
              </a:rPr>
              <a:t>pounds			        D   </a:t>
            </a:r>
            <a:r>
              <a:rPr lang="en-US" sz="2000" b="1" dirty="0" smtClean="0">
                <a:latin typeface="Cambria Math" pitchFamily="18" charset="0"/>
                <a:ea typeface="Cambria Math" pitchFamily="18" charset="0"/>
              </a:rPr>
              <a:t>1,300  </a:t>
            </a:r>
            <a:r>
              <a:rPr lang="en-US" sz="2000" b="1" dirty="0" smtClean="0">
                <a:latin typeface="+mn-lt"/>
                <a:ea typeface="Cambria Math" pitchFamily="18" charset="0"/>
              </a:rPr>
              <a:t>pounds</a:t>
            </a:r>
          </a:p>
          <a:p>
            <a:pPr marL="231775" indent="58738"/>
            <a:endParaRPr lang="en-US" sz="2000" b="1" dirty="0" smtClean="0">
              <a:latin typeface="+mn-lt"/>
              <a:ea typeface="Cambria Math" pitchFamily="18" charset="0"/>
            </a:endParaRPr>
          </a:p>
          <a:p>
            <a:pPr marL="231775" indent="58738"/>
            <a:endParaRPr lang="en-US" sz="2000" b="1" dirty="0" smtClean="0">
              <a:latin typeface="+mn-lt"/>
              <a:ea typeface="Cambria Math" pitchFamily="18" charset="0"/>
            </a:endParaRPr>
          </a:p>
          <a:p>
            <a:pPr marL="231775" indent="-231775"/>
            <a:r>
              <a:rPr lang="en-US" sz="2000" b="1" dirty="0" smtClean="0">
                <a:latin typeface="+mn-lt"/>
                <a:ea typeface="Cambria Math" pitchFamily="18" charset="0"/>
              </a:rPr>
              <a:t>2.  How many pounds are equivalent to </a:t>
            </a:r>
            <a:r>
              <a:rPr lang="en-US" sz="2000" b="1" dirty="0" smtClean="0">
                <a:latin typeface="Cambria Math" pitchFamily="18" charset="0"/>
                <a:ea typeface="Cambria Math" pitchFamily="18" charset="0"/>
              </a:rPr>
              <a:t>112</a:t>
            </a:r>
            <a:r>
              <a:rPr lang="en-US" sz="2000" b="1" dirty="0" smtClean="0">
                <a:latin typeface="+mn-lt"/>
                <a:ea typeface="Cambria Math" pitchFamily="18" charset="0"/>
              </a:rPr>
              <a:t> ounces?</a:t>
            </a:r>
            <a:endParaRPr lang="en-US" sz="2000" b="1" dirty="0" smtClean="0">
              <a:latin typeface="+mn-lt"/>
            </a:endParaRPr>
          </a:p>
          <a:p>
            <a:pPr marL="231775" indent="-231775"/>
            <a:endParaRPr lang="en-US" sz="2000" b="1" dirty="0" smtClean="0">
              <a:latin typeface="+mn-lt"/>
            </a:endParaRPr>
          </a:p>
          <a:p>
            <a:pPr marL="231775" indent="-231775"/>
            <a:endParaRPr lang="en-US" sz="2000" b="1" dirty="0" smtClean="0">
              <a:latin typeface="+mn-lt"/>
            </a:endParaRPr>
          </a:p>
          <a:p>
            <a:endParaRPr lang="en-US" sz="2400" b="1" dirty="0" smtClean="0">
              <a:solidFill>
                <a:srgbClr val="4F6228"/>
              </a:solidFill>
              <a:latin typeface="+mn-lt"/>
            </a:endParaRPr>
          </a:p>
        </p:txBody>
      </p:sp>
    </p:spTree>
    <p:custDataLst>
      <p:tags r:id="rId1"/>
    </p:custDataLst>
    <p:extLst>
      <p:ext uri="{BB962C8B-B14F-4D97-AF65-F5344CB8AC3E}">
        <p14:creationId xmlns:p14="http://schemas.microsoft.com/office/powerpoint/2010/main" val="486873845"/>
      </p:ext>
    </p:extLst>
  </p:cSld>
  <p:clrMapOvr>
    <a:masterClrMapping/>
  </p:clrMapOvr>
  <mc:AlternateContent xmlns:mc="http://schemas.openxmlformats.org/markup-compatibility/2006" xmlns:p14="http://schemas.microsoft.com/office/powerpoint/2010/main">
    <mc:Choice Requires="p14">
      <p:transition spd="slow" p14:dur="2000" advTm="49076"/>
    </mc:Choice>
    <mc:Fallback xmlns="">
      <p:transition spd="slow" advTm="49076"/>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0" y="76201"/>
            <a:ext cx="8839200" cy="1143000"/>
          </a:xfrm>
        </p:spPr>
        <p:txBody>
          <a:bodyPr/>
          <a:lstStyle/>
          <a:p>
            <a:pPr algn="l"/>
            <a:r>
              <a:rPr lang="en-US" sz="3200" b="1" smtClean="0">
                <a:solidFill>
                  <a:srgbClr val="0033CC"/>
                </a:solidFill>
              </a:rPr>
              <a:t>Practice </a:t>
            </a:r>
            <a:r>
              <a:rPr lang="en-US" sz="3200" b="1" dirty="0" smtClean="0">
                <a:solidFill>
                  <a:srgbClr val="0033CC"/>
                </a:solidFill>
              </a:rPr>
              <a:t>for SOL 4.6a</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5454" name="Equation" r:id="rId5" imgW="114151" imgH="215619" progId="Equation.3">
                  <p:embed/>
                </p:oleObj>
              </mc:Choice>
              <mc:Fallback>
                <p:oleObj name="Equation" r:id="rId5" imgW="114151" imgH="215619" progId="Equation.3">
                  <p:embed/>
                  <p:pic>
                    <p:nvPicPr>
                      <p:cNvPr id="0" name="Picture 1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5455" name="Equation" r:id="rId7" imgW="114151" imgH="215619" progId="Equation.3">
                  <p:embed/>
                </p:oleObj>
              </mc:Choice>
              <mc:Fallback>
                <p:oleObj name="Equation" r:id="rId7" imgW="114151" imgH="215619" progId="Equation.3">
                  <p:embed/>
                  <p:pic>
                    <p:nvPicPr>
                      <p:cNvPr id="0" name="Picture 1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5456" name="Equation" r:id="rId8" imgW="114151" imgH="215619" progId="Equation.3">
                  <p:embed/>
                </p:oleObj>
              </mc:Choice>
              <mc:Fallback>
                <p:oleObj name="Equation" r:id="rId8" imgW="114151" imgH="215619" progId="Equation.3">
                  <p:embed/>
                  <p:pic>
                    <p:nvPicPr>
                      <p:cNvPr id="0" name="Picture 1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9" name="Content Placeholder 12"/>
          <p:cNvSpPr txBox="1">
            <a:spLocks/>
          </p:cNvSpPr>
          <p:nvPr/>
        </p:nvSpPr>
        <p:spPr bwMode="auto">
          <a:xfrm>
            <a:off x="457200" y="990600"/>
            <a:ext cx="8229600" cy="5029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1000" b="1" i="0" u="none" strike="noStrike" kern="1200" cap="none" spc="0" normalizeH="0" noProof="0" dirty="0" smtClean="0">
              <a:ln>
                <a:noFill/>
              </a:ln>
              <a:solidFill>
                <a:srgbClr val="0070C0"/>
              </a:solidFill>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000" b="1" dirty="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1000" b="1" i="0" u="none" strike="noStrike" kern="1200" cap="none" spc="0" normalizeH="0" noProof="0" dirty="0" smtClean="0">
              <a:ln>
                <a:noFill/>
              </a:ln>
              <a:solidFill>
                <a:srgbClr val="0070C0"/>
              </a:solidFill>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1000" b="1" i="0" u="none" strike="noStrike" kern="1200" cap="none" spc="0" normalizeH="0" noProof="0" dirty="0" smtClean="0">
              <a:ln>
                <a:noFill/>
              </a:ln>
              <a:solidFill>
                <a:srgbClr val="0070C0"/>
              </a:solidFill>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400" b="1" dirty="0" smtClean="0">
                <a:latin typeface="+mn-lt"/>
              </a:rPr>
              <a:t>1. Which item has a mass closest to 1 kilogram?</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2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200" b="1" dirty="0" smtClean="0">
                <a:latin typeface="+mn-lt"/>
              </a:rPr>
              <a:t>    	a penny           a textbook          an apple          a bicycle							 </a:t>
            </a:r>
            <a:r>
              <a:rPr lang="en-US" sz="2200" dirty="0" smtClean="0">
                <a:latin typeface="+mn-lt"/>
              </a:rPr>
              <a:t>	</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600" dirty="0" smtClean="0">
              <a:latin typeface="+mn-lt"/>
            </a:endParaRPr>
          </a:p>
          <a:p>
            <a:pPr marL="290513" marR="0" lvl="0" indent="-290513" algn="l" defTabSz="914400" rtl="0" eaLnBrk="0" fontAlgn="base" latinLnBrk="0" hangingPunct="0">
              <a:lnSpc>
                <a:spcPct val="100000"/>
              </a:lnSpc>
              <a:spcBef>
                <a:spcPts val="0"/>
              </a:spcBef>
              <a:spcAft>
                <a:spcPct val="0"/>
              </a:spcAft>
              <a:buClrTx/>
              <a:buSzTx/>
              <a:buFont typeface="Arial" charset="0"/>
              <a:buNone/>
              <a:tabLst/>
              <a:defRPr/>
            </a:pPr>
            <a:r>
              <a:rPr lang="en-US" sz="2400" b="1" dirty="0" smtClean="0">
                <a:latin typeface="+mn-lt"/>
              </a:rPr>
              <a:t>2. Sort the items according to the most appropriate unit to use when measuring mass of the item.		</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2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500" b="1" noProof="0" dirty="0" smtClean="0">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graphicFrame>
        <p:nvGraphicFramePr>
          <p:cNvPr id="19" name="Table 18"/>
          <p:cNvGraphicFramePr>
            <a:graphicFrameLocks noGrp="1"/>
          </p:cNvGraphicFramePr>
          <p:nvPr>
            <p:extLst>
              <p:ext uri="{D42A27DB-BD31-4B8C-83A1-F6EECF244321}">
                <p14:modId xmlns:p14="http://schemas.microsoft.com/office/powerpoint/2010/main" val="2851952602"/>
              </p:ext>
            </p:extLst>
          </p:nvPr>
        </p:nvGraphicFramePr>
        <p:xfrm>
          <a:off x="859788" y="4210721"/>
          <a:ext cx="6096000" cy="25603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sz="2200" b="0" u="none" dirty="0">
                        <a:solidFill>
                          <a:schemeClr val="tx1"/>
                        </a:solidFill>
                      </a:endParaRPr>
                    </a:p>
                  </a:txBody>
                  <a:tcPr>
                    <a:solidFill>
                      <a:schemeClr val="bg1"/>
                    </a:solidFill>
                  </a:tcPr>
                </a:tc>
                <a:tc>
                  <a:txBody>
                    <a:bodyPr/>
                    <a:lstStyle/>
                    <a:p>
                      <a:pPr algn="ctr"/>
                      <a:r>
                        <a:rPr lang="en-US" sz="2200" dirty="0" smtClean="0">
                          <a:solidFill>
                            <a:schemeClr val="tx1"/>
                          </a:solidFill>
                        </a:rPr>
                        <a:t>Grams</a:t>
                      </a:r>
                      <a:endParaRPr lang="en-US" sz="2200" dirty="0">
                        <a:solidFill>
                          <a:schemeClr val="tx1"/>
                        </a:solidFill>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dirty="0" smtClean="0">
                          <a:solidFill>
                            <a:schemeClr val="tx1"/>
                          </a:solidFill>
                        </a:rPr>
                        <a:t>Kilograms</a:t>
                      </a:r>
                      <a:endParaRPr lang="en-US" sz="2200" dirty="0">
                        <a:solidFill>
                          <a:schemeClr val="tx1"/>
                        </a:solidFill>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200" b="1" dirty="0" smtClean="0"/>
                        <a:t>Cell</a:t>
                      </a:r>
                      <a:r>
                        <a:rPr lang="en-US" sz="2200" b="1" baseline="0" dirty="0" smtClean="0"/>
                        <a:t> phone</a:t>
                      </a:r>
                      <a:endParaRPr lang="en-US" sz="2200" b="1" dirty="0"/>
                    </a:p>
                  </a:txBody>
                  <a:tcPr>
                    <a:solidFill>
                      <a:schemeClr val="bg1"/>
                    </a:solidFill>
                  </a:tcPr>
                </a:tc>
                <a:tc>
                  <a:txBody>
                    <a:bodyPr/>
                    <a:lstStyle/>
                    <a:p>
                      <a:endParaRPr lang="en-US" sz="2200" b="1" dirty="0">
                        <a:solidFill>
                          <a:srgbClr val="C00000"/>
                        </a:solidFill>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endParaRPr lang="en-US" sz="22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r h="370840">
                <a:tc>
                  <a:txBody>
                    <a:bodyPr/>
                    <a:lstStyle/>
                    <a:p>
                      <a:r>
                        <a:rPr lang="en-US" sz="2200" b="1" dirty="0" smtClean="0"/>
                        <a:t>Baby elephant</a:t>
                      </a:r>
                      <a:endParaRPr lang="en-US" sz="2200" b="1" dirty="0"/>
                    </a:p>
                  </a:txBody>
                  <a:tcPr>
                    <a:solidFill>
                      <a:schemeClr val="bg1"/>
                    </a:solidFill>
                  </a:tcPr>
                </a:tc>
                <a:tc>
                  <a:txBody>
                    <a:bodyPr/>
                    <a:lstStyle/>
                    <a:p>
                      <a:endParaRPr lang="en-US" sz="2200" b="1" dirty="0">
                        <a:solidFill>
                          <a:srgbClr val="C00000"/>
                        </a:solidFill>
                      </a:endParaRPr>
                    </a:p>
                  </a:txBody>
                  <a:tcPr>
                    <a:lnR w="12700" cap="flat" cmpd="sng" algn="ctr">
                      <a:no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1" dirty="0" smtClean="0">
                        <a:solidFill>
                          <a:srgbClr val="C00000"/>
                        </a:solidFill>
                      </a:endParaRPr>
                    </a:p>
                  </a:txBody>
                  <a:tcPr>
                    <a:lnL w="12700" cap="flat" cmpd="sng" algn="ctr">
                      <a:noFill/>
                      <a:prstDash val="solid"/>
                      <a:round/>
                      <a:headEnd type="none" w="med" len="med"/>
                      <a:tailEnd type="none" w="med" len="med"/>
                    </a:lnL>
                    <a:solidFill>
                      <a:schemeClr val="bg1"/>
                    </a:solidFill>
                  </a:tcPr>
                </a:tc>
              </a:tr>
              <a:tr h="370840">
                <a:tc>
                  <a:txBody>
                    <a:bodyPr/>
                    <a:lstStyle/>
                    <a:p>
                      <a:r>
                        <a:rPr lang="en-US" sz="2200" b="1" dirty="0" smtClean="0"/>
                        <a:t>Flip-flop</a:t>
                      </a:r>
                      <a:endParaRPr lang="en-US" sz="2200" b="1" dirty="0"/>
                    </a:p>
                  </a:txBody>
                  <a:tcPr>
                    <a:solidFill>
                      <a:schemeClr val="bg1"/>
                    </a:solidFill>
                  </a:tcPr>
                </a:tc>
                <a:tc>
                  <a:txBody>
                    <a:bodyPr/>
                    <a:lstStyle/>
                    <a:p>
                      <a:endParaRPr lang="en-US" sz="2200" b="1" dirty="0">
                        <a:solidFill>
                          <a:srgbClr val="C00000"/>
                        </a:solidFill>
                      </a:endParaRPr>
                    </a:p>
                  </a:txBody>
                  <a:tcPr>
                    <a:lnR w="12700" cap="flat" cmpd="sng" algn="ctr">
                      <a:noFill/>
                      <a:prstDash val="solid"/>
                      <a:round/>
                      <a:headEnd type="none" w="med" len="med"/>
                      <a:tailEnd type="none" w="med" len="med"/>
                    </a:lnR>
                    <a:solidFill>
                      <a:schemeClr val="bg1"/>
                    </a:solidFill>
                  </a:tcPr>
                </a:tc>
                <a:tc>
                  <a:txBody>
                    <a:bodyPr/>
                    <a:lstStyle/>
                    <a:p>
                      <a:pPr algn="ctr"/>
                      <a:endParaRPr lang="en-US" sz="2200" dirty="0"/>
                    </a:p>
                  </a:txBody>
                  <a:tcPr>
                    <a:lnL w="12700" cap="flat" cmpd="sng" algn="ctr">
                      <a:noFill/>
                      <a:prstDash val="solid"/>
                      <a:round/>
                      <a:headEnd type="none" w="med" len="med"/>
                      <a:tailEnd type="none" w="med" len="med"/>
                    </a:lnL>
                    <a:solidFill>
                      <a:schemeClr val="bg1"/>
                    </a:solidFill>
                  </a:tcPr>
                </a:tc>
              </a:tr>
              <a:tr h="370840">
                <a:tc>
                  <a:txBody>
                    <a:bodyPr/>
                    <a:lstStyle/>
                    <a:p>
                      <a:r>
                        <a:rPr lang="en-US" sz="2200" b="1" dirty="0" smtClean="0"/>
                        <a:t>Pencil</a:t>
                      </a:r>
                      <a:endParaRPr lang="en-US" sz="2200" b="1" dirty="0"/>
                    </a:p>
                  </a:txBody>
                  <a:tcPr>
                    <a:solidFill>
                      <a:schemeClr val="bg1"/>
                    </a:solidFill>
                  </a:tcPr>
                </a:tc>
                <a:tc>
                  <a:txBody>
                    <a:bodyPr/>
                    <a:lstStyle/>
                    <a:p>
                      <a:endParaRPr lang="en-US" sz="2200" b="1" dirty="0">
                        <a:solidFill>
                          <a:srgbClr val="C00000"/>
                        </a:solidFill>
                      </a:endParaRPr>
                    </a:p>
                  </a:txBody>
                  <a:tcPr>
                    <a:lnR w="12700" cap="flat" cmpd="sng" algn="ctr">
                      <a:noFill/>
                      <a:prstDash val="solid"/>
                      <a:round/>
                      <a:headEnd type="none" w="med" len="med"/>
                      <a:tailEnd type="none" w="med" len="med"/>
                    </a:lnR>
                    <a:solidFill>
                      <a:schemeClr val="bg1"/>
                    </a:solidFill>
                  </a:tcPr>
                </a:tc>
                <a:tc>
                  <a:txBody>
                    <a:bodyPr/>
                    <a:lstStyle/>
                    <a:p>
                      <a:pPr algn="ctr"/>
                      <a:endParaRPr lang="en-US" sz="2200" dirty="0"/>
                    </a:p>
                  </a:txBody>
                  <a:tcPr>
                    <a:lnL w="12700" cap="flat" cmpd="sng" algn="ctr">
                      <a:noFill/>
                      <a:prstDash val="solid"/>
                      <a:round/>
                      <a:headEnd type="none" w="med" len="med"/>
                      <a:tailEnd type="none" w="med" len="med"/>
                    </a:lnL>
                    <a:solidFill>
                      <a:schemeClr val="bg1"/>
                    </a:solidFill>
                  </a:tcPr>
                </a:tc>
              </a:tr>
              <a:tr h="370840">
                <a:tc>
                  <a:txBody>
                    <a:bodyPr/>
                    <a:lstStyle/>
                    <a:p>
                      <a:r>
                        <a:rPr lang="en-US" sz="2200" b="1" dirty="0" smtClean="0"/>
                        <a:t>School</a:t>
                      </a:r>
                      <a:r>
                        <a:rPr lang="en-US" sz="2200" b="1" baseline="0" dirty="0" smtClean="0"/>
                        <a:t> bus</a:t>
                      </a:r>
                      <a:endParaRPr lang="en-US" sz="2200" b="1" dirty="0"/>
                    </a:p>
                  </a:txBody>
                  <a:tcPr>
                    <a:solidFill>
                      <a:schemeClr val="bg1"/>
                    </a:solidFill>
                  </a:tcPr>
                </a:tc>
                <a:tc>
                  <a:txBody>
                    <a:bodyPr/>
                    <a:lstStyle/>
                    <a:p>
                      <a:endParaRPr lang="en-US" sz="2200" b="1" dirty="0">
                        <a:solidFill>
                          <a:srgbClr val="C00000"/>
                        </a:solidFill>
                      </a:endParaRPr>
                    </a:p>
                  </a:txBody>
                  <a:tcPr>
                    <a:lnR w="12700" cap="flat" cmpd="sng" algn="ctr">
                      <a:no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dirty="0"/>
                    </a:p>
                  </a:txBody>
                  <a:tcPr>
                    <a:lnL w="12700" cap="flat" cmpd="sng" algn="ctr">
                      <a:noFill/>
                      <a:prstDash val="solid"/>
                      <a:round/>
                      <a:headEnd type="none" w="med" len="med"/>
                      <a:tailEnd type="none" w="med" len="med"/>
                    </a:lnL>
                    <a:solidFill>
                      <a:schemeClr val="bg1"/>
                    </a:solidFill>
                  </a:tcPr>
                </a:tc>
              </a:tr>
            </a:tbl>
          </a:graphicData>
        </a:graphic>
      </p:graphicFrame>
      <p:cxnSp>
        <p:nvCxnSpPr>
          <p:cNvPr id="25" name="Straight Connector 24"/>
          <p:cNvCxnSpPr/>
          <p:nvPr/>
        </p:nvCxnSpPr>
        <p:spPr>
          <a:xfrm>
            <a:off x="4800600" y="4132944"/>
            <a:ext cx="0" cy="2438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59684"/>
    </mc:Choice>
    <mc:Fallback xmlns="">
      <p:transition spd="slow" advTm="59684"/>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600"/>
              </a:spcBef>
              <a:buNone/>
            </a:pPr>
            <a:endParaRPr lang="en-US" sz="2400" b="1" dirty="0" smtClean="0"/>
          </a:p>
          <a:p>
            <a:pPr marL="457200" indent="-457200">
              <a:spcBef>
                <a:spcPts val="600"/>
              </a:spcBef>
              <a:spcAft>
                <a:spcPts val="600"/>
              </a:spcAft>
              <a:buFont typeface="+mj-lt"/>
              <a:buAutoNum type="arabicPeriod"/>
            </a:pPr>
            <a:r>
              <a:rPr lang="en-US" sz="2400" b="1" dirty="0" smtClean="0"/>
              <a:t>____ tons = 12,000 pounds</a:t>
            </a:r>
          </a:p>
          <a:p>
            <a:pPr marL="457200" indent="-457200">
              <a:spcBef>
                <a:spcPts val="600"/>
              </a:spcBef>
              <a:spcAft>
                <a:spcPts val="600"/>
              </a:spcAft>
              <a:buFont typeface="+mj-lt"/>
              <a:buAutoNum type="arabicPeriod"/>
            </a:pPr>
            <a:r>
              <a:rPr lang="en-US" sz="2400" b="1" dirty="0" smtClean="0"/>
              <a:t>12 tons = ________ pounds</a:t>
            </a:r>
          </a:p>
          <a:p>
            <a:pPr marL="457200" indent="-457200">
              <a:spcBef>
                <a:spcPts val="600"/>
              </a:spcBef>
              <a:spcAft>
                <a:spcPts val="600"/>
              </a:spcAft>
              <a:buFont typeface="+mj-lt"/>
              <a:buAutoNum type="arabicPeriod"/>
            </a:pPr>
            <a:r>
              <a:rPr lang="en-US" sz="2400" b="1" dirty="0" smtClean="0"/>
              <a:t>4 pounds = ______ ounces</a:t>
            </a:r>
          </a:p>
          <a:p>
            <a:pPr marL="457200" indent="-457200">
              <a:spcBef>
                <a:spcPts val="600"/>
              </a:spcBef>
              <a:spcAft>
                <a:spcPts val="600"/>
              </a:spcAft>
              <a:buFont typeface="+mj-lt"/>
              <a:buAutoNum type="arabicPeriod"/>
            </a:pPr>
            <a:r>
              <a:rPr lang="en-US" sz="2400" b="1" dirty="0" smtClean="0"/>
              <a:t>48 ounces = ________ pounds</a:t>
            </a:r>
          </a:p>
          <a:p>
            <a:pPr marL="457200" indent="-457200">
              <a:spcBef>
                <a:spcPts val="0"/>
              </a:spcBef>
              <a:buAutoNum type="arabicPeriod"/>
            </a:pPr>
            <a:endParaRPr lang="en-US" sz="2400" b="1" dirty="0" smtClean="0"/>
          </a:p>
          <a:p>
            <a:pPr marL="457200" indent="-457200">
              <a:spcBef>
                <a:spcPts val="0"/>
              </a:spcBef>
              <a:buNone/>
            </a:pPr>
            <a:r>
              <a:rPr lang="en-US" sz="2400" b="1" dirty="0" smtClean="0"/>
              <a:t>Extension:</a:t>
            </a:r>
          </a:p>
          <a:p>
            <a:pPr marL="0" indent="0">
              <a:spcBef>
                <a:spcPts val="0"/>
              </a:spcBef>
              <a:buNone/>
            </a:pPr>
            <a:r>
              <a:rPr lang="en-US" sz="2200" b="1" dirty="0" smtClean="0"/>
              <a:t>Mrs. Smith’s baby gained 2 pounds 3 ounces.  What is the total number of ounces Mrs. Smith’s baby gained?</a:t>
            </a:r>
          </a:p>
          <a:p>
            <a:pPr marL="457200" indent="-457200">
              <a:spcBef>
                <a:spcPts val="0"/>
              </a:spcBef>
              <a:buNone/>
            </a:pPr>
            <a:endParaRPr lang="en-US" sz="2400" b="1" dirty="0" smtClean="0"/>
          </a:p>
          <a:p>
            <a:pPr marL="457200" indent="-457200">
              <a:spcBef>
                <a:spcPts val="0"/>
              </a:spcBef>
              <a:buAutoNum type="arabicParenR"/>
            </a:pPr>
            <a:endParaRPr lang="en-US" sz="2400" b="1" dirty="0" smtClean="0"/>
          </a:p>
          <a:p>
            <a:pPr marL="457200" indent="-457200">
              <a:spcBef>
                <a:spcPts val="0"/>
              </a:spcBef>
              <a:buAutoNum type="arabicParenR"/>
            </a:pPr>
            <a:endParaRPr lang="en-US" sz="2400" b="1" dirty="0" smtClean="0"/>
          </a:p>
          <a:p>
            <a:pPr marL="457200" indent="-457200">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0" y="53539"/>
            <a:ext cx="8839200" cy="1143000"/>
          </a:xfrm>
        </p:spPr>
        <p:txBody>
          <a:bodyPr/>
          <a:lstStyle/>
          <a:p>
            <a:pPr algn="l"/>
            <a:r>
              <a:rPr lang="en-US" sz="3200" b="1" smtClean="0">
                <a:solidFill>
                  <a:srgbClr val="0033CC"/>
                </a:solidFill>
              </a:rPr>
              <a:t>Practice </a:t>
            </a:r>
            <a:r>
              <a:rPr lang="en-US" sz="3200" b="1" dirty="0" smtClean="0">
                <a:solidFill>
                  <a:srgbClr val="0033CC"/>
                </a:solidFill>
              </a:rPr>
              <a:t>for SOL 4.6b</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54788" name="Equation" r:id="rId5" imgW="114151" imgH="215619" progId="Equation.3">
                  <p:embed/>
                </p:oleObj>
              </mc:Choice>
              <mc:Fallback>
                <p:oleObj name="Equation" r:id="rId5" imgW="114151" imgH="215619" progId="Equation.3">
                  <p:embed/>
                  <p:pic>
                    <p:nvPicPr>
                      <p:cNvPr id="0" name="Picture 1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54789" name="Equation" r:id="rId7" imgW="114151" imgH="215619" progId="Equation.3">
                  <p:embed/>
                </p:oleObj>
              </mc:Choice>
              <mc:Fallback>
                <p:oleObj name="Equation" r:id="rId7" imgW="114151" imgH="215619" progId="Equation.3">
                  <p:embed/>
                  <p:pic>
                    <p:nvPicPr>
                      <p:cNvPr id="0" name="Picture 1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54790" name="Equation" r:id="rId8" imgW="114151" imgH="215619" progId="Equation.3">
                  <p:embed/>
                </p:oleObj>
              </mc:Choice>
              <mc:Fallback>
                <p:oleObj name="Equation" r:id="rId8" imgW="114151" imgH="215619" progId="Equation.3">
                  <p:embed/>
                  <p:pic>
                    <p:nvPicPr>
                      <p:cNvPr id="0" name="Picture 1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9" name="Content Placeholder 12"/>
          <p:cNvSpPr txBox="1">
            <a:spLocks/>
          </p:cNvSpPr>
          <p:nvPr/>
        </p:nvSpPr>
        <p:spPr bwMode="auto">
          <a:xfrm>
            <a:off x="473989" y="1260185"/>
            <a:ext cx="8229600" cy="5029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400" b="1" dirty="0" smtClean="0">
                <a:latin typeface="+mn-lt"/>
              </a:rPr>
              <a:t>Determine the equivalent measurements.</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2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500" b="1" noProof="0" dirty="0" smtClean="0">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38862"/>
    </mc:Choice>
    <mc:Fallback xmlns="">
      <p:transition spd="slow" advTm="38862"/>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6537"/>
            <a:ext cx="8458200" cy="4525963"/>
          </a:xfrm>
        </p:spPr>
        <p:txBody>
          <a:bodyPr/>
          <a:lstStyle/>
          <a:p>
            <a:pPr marL="0" indent="0">
              <a:buNone/>
            </a:pPr>
            <a:endParaRPr lang="en-US" sz="2400" dirty="0" smtClean="0">
              <a:solidFill>
                <a:srgbClr val="4F6228"/>
              </a:solidFill>
            </a:endParaRPr>
          </a:p>
          <a:p>
            <a:pPr marL="0" indent="0">
              <a:buNone/>
            </a:pPr>
            <a:endParaRPr lang="en-US" sz="2400" dirty="0">
              <a:solidFill>
                <a:srgbClr val="4F6228"/>
              </a:solidFill>
            </a:endParaRPr>
          </a:p>
          <a:p>
            <a:pPr marL="0" indent="0">
              <a:buNone/>
            </a:pPr>
            <a:endParaRPr lang="en-US" sz="2400" dirty="0" smtClean="0">
              <a:solidFill>
                <a:srgbClr val="4F6228"/>
              </a:solidFill>
            </a:endParaRPr>
          </a:p>
          <a:p>
            <a:pPr marL="0" indent="0">
              <a:buNone/>
            </a:pPr>
            <a:r>
              <a:rPr lang="en-US" sz="2400" dirty="0" smtClean="0">
                <a:solidFill>
                  <a:schemeClr val="tx1"/>
                </a:solidFill>
              </a:rPr>
              <a:t>1. Use the correct number from the list to complete the equation.</a:t>
            </a:r>
          </a:p>
          <a:p>
            <a:pPr marL="0" indent="0">
              <a:buNone/>
            </a:pPr>
            <a:r>
              <a:rPr lang="en-US" sz="2400" dirty="0" smtClean="0">
                <a:solidFill>
                  <a:schemeClr val="tx1"/>
                </a:solidFill>
              </a:rPr>
              <a:t>a.     </a:t>
            </a:r>
            <a:r>
              <a:rPr lang="en-US" sz="2400" dirty="0" smtClean="0">
                <a:solidFill>
                  <a:schemeClr val="tx1"/>
                </a:solidFill>
                <a:latin typeface="Cambria Math" pitchFamily="18" charset="0"/>
                <a:ea typeface="Cambria Math" pitchFamily="18" charset="0"/>
              </a:rPr>
              <a:t>40 </a:t>
            </a:r>
            <a:r>
              <a:rPr lang="en-US" sz="2400" dirty="0" smtClean="0">
                <a:solidFill>
                  <a:schemeClr val="tx1"/>
                </a:solidFill>
                <a:ea typeface="Cambria Math" pitchFamily="18" charset="0"/>
              </a:rPr>
              <a:t>centimeters </a:t>
            </a:r>
            <a:r>
              <a:rPr lang="en-US" sz="2400" dirty="0" smtClean="0">
                <a:solidFill>
                  <a:schemeClr val="tx1"/>
                </a:solidFill>
                <a:latin typeface="Cambria Math" pitchFamily="18" charset="0"/>
                <a:ea typeface="Cambria Math" pitchFamily="18" charset="0"/>
              </a:rPr>
              <a:t>= _______________________ </a:t>
            </a:r>
            <a:r>
              <a:rPr lang="en-US" sz="2400" dirty="0" smtClean="0">
                <a:solidFill>
                  <a:schemeClr val="tx1"/>
                </a:solidFill>
                <a:ea typeface="Cambria Math" pitchFamily="18" charset="0"/>
              </a:rPr>
              <a:t>millimeters</a:t>
            </a:r>
            <a:endParaRPr lang="en-US" sz="2400" dirty="0" smtClean="0">
              <a:solidFill>
                <a:schemeClr val="tx1"/>
              </a:solidFill>
            </a:endParaRPr>
          </a:p>
          <a:p>
            <a:pPr marL="0" indent="0">
              <a:buNone/>
            </a:pPr>
            <a:r>
              <a:rPr lang="en-US" sz="2400" dirty="0" smtClean="0">
                <a:solidFill>
                  <a:schemeClr val="tx1"/>
                </a:solidFill>
              </a:rPr>
              <a:t>	</a:t>
            </a:r>
          </a:p>
          <a:p>
            <a:pPr marL="0" indent="0">
              <a:buNone/>
            </a:pPr>
            <a:endParaRPr lang="en-US" sz="2400" dirty="0" smtClean="0">
              <a:solidFill>
                <a:schemeClr val="tx1"/>
              </a:solidFill>
            </a:endParaRPr>
          </a:p>
          <a:p>
            <a:pPr marL="0" indent="0">
              <a:buNone/>
            </a:pPr>
            <a:r>
              <a:rPr lang="en-US" sz="2400" dirty="0" smtClean="0">
                <a:solidFill>
                  <a:schemeClr val="tx1"/>
                </a:solidFill>
              </a:rPr>
              <a:t>b.      </a:t>
            </a:r>
            <a:r>
              <a:rPr lang="en-US" sz="2400" dirty="0" smtClean="0">
                <a:solidFill>
                  <a:schemeClr val="tx1"/>
                </a:solidFill>
                <a:latin typeface="Cambria Math" pitchFamily="18" charset="0"/>
                <a:ea typeface="Cambria Math" pitchFamily="18" charset="0"/>
              </a:rPr>
              <a:t>_______________________  </a:t>
            </a:r>
            <a:r>
              <a:rPr lang="en-US" sz="2400" dirty="0" smtClean="0">
                <a:solidFill>
                  <a:schemeClr val="tx1"/>
                </a:solidFill>
                <a:ea typeface="Cambria Math" pitchFamily="18" charset="0"/>
              </a:rPr>
              <a:t>millimeters </a:t>
            </a:r>
            <a:r>
              <a:rPr lang="en-US" sz="2400" dirty="0" smtClean="0">
                <a:solidFill>
                  <a:schemeClr val="tx1"/>
                </a:solidFill>
                <a:latin typeface="Cambria Math" pitchFamily="18" charset="0"/>
                <a:ea typeface="Cambria Math" pitchFamily="18" charset="0"/>
              </a:rPr>
              <a:t>= 30 </a:t>
            </a:r>
            <a:r>
              <a:rPr lang="en-US" sz="2400" dirty="0" smtClean="0">
                <a:solidFill>
                  <a:schemeClr val="tx1"/>
                </a:solidFill>
                <a:ea typeface="Cambria Math" pitchFamily="18" charset="0"/>
              </a:rPr>
              <a:t>meters</a:t>
            </a:r>
            <a:r>
              <a:rPr lang="en-US" sz="2400" dirty="0" smtClean="0">
                <a:solidFill>
                  <a:schemeClr val="tx1"/>
                </a:solidFill>
                <a:latin typeface="Cambria Math" pitchFamily="18" charset="0"/>
                <a:ea typeface="Cambria Math" pitchFamily="18" charset="0"/>
              </a:rPr>
              <a:t> </a:t>
            </a:r>
            <a:endParaRPr lang="en-US" sz="2400" dirty="0" smtClean="0">
              <a:solidFill>
                <a:schemeClr val="tx1"/>
              </a:solidFill>
            </a:endParaRP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457200" indent="-457200">
              <a:buNone/>
            </a:pPr>
            <a:r>
              <a:rPr lang="en-US" sz="2400" dirty="0" smtClean="0">
                <a:solidFill>
                  <a:schemeClr val="tx1"/>
                </a:solidFill>
              </a:rPr>
              <a:t>       </a:t>
            </a:r>
          </a:p>
          <a:p>
            <a:pPr marL="457200" indent="-457200">
              <a:buNone/>
            </a:pPr>
            <a:endParaRPr lang="en-US" sz="2400" dirty="0" smtClean="0">
              <a:solidFill>
                <a:schemeClr val="tx1"/>
              </a:solidFill>
            </a:endParaRPr>
          </a:p>
        </p:txBody>
      </p:sp>
      <p:sp>
        <p:nvSpPr>
          <p:cNvPr id="4" name="Slide Number Placeholder 3"/>
          <p:cNvSpPr>
            <a:spLocks noGrp="1"/>
          </p:cNvSpPr>
          <p:nvPr>
            <p:ph type="sldNum" sz="quarter" idx="10"/>
          </p:nvPr>
        </p:nvSpPr>
        <p:spPr/>
        <p:txBody>
          <a:bodyPr/>
          <a:lstStyle/>
          <a:p>
            <a:fld id="{BB1DC135-B5F5-426D-AA0C-7555BDB39C92}" type="slidenum">
              <a:rPr lang="en-US" smtClean="0"/>
              <a:pPr/>
              <a:t>33</a:t>
            </a:fld>
            <a:endParaRPr lang="en-US" dirty="0"/>
          </a:p>
        </p:txBody>
      </p:sp>
      <p:sp>
        <p:nvSpPr>
          <p:cNvPr id="5" name="Title 6"/>
          <p:cNvSpPr>
            <a:spLocks noGrp="1"/>
          </p:cNvSpPr>
          <p:nvPr>
            <p:ph type="title"/>
          </p:nvPr>
        </p:nvSpPr>
        <p:spPr>
          <a:xfrm>
            <a:off x="63500" y="25400"/>
            <a:ext cx="8229600" cy="1143000"/>
          </a:xfrm>
        </p:spPr>
        <p:txBody>
          <a:bodyPr/>
          <a:lstStyle/>
          <a:p>
            <a:pPr algn="l"/>
            <a:r>
              <a:rPr lang="en-US" sz="3200" b="1" dirty="0" smtClean="0">
                <a:solidFill>
                  <a:schemeClr val="tx1"/>
                </a:solidFill>
              </a:rPr>
              <a:t>Practice for SOL 4.7b</a:t>
            </a:r>
            <a:endParaRPr lang="en-US" sz="3200" b="1" dirty="0">
              <a:solidFill>
                <a:schemeClr val="tx1"/>
              </a:solidFill>
            </a:endParaRPr>
          </a:p>
        </p:txBody>
      </p:sp>
      <p:graphicFrame>
        <p:nvGraphicFramePr>
          <p:cNvPr id="8" name="Table 7"/>
          <p:cNvGraphicFramePr>
            <a:graphicFrameLocks noGrp="1"/>
          </p:cNvGraphicFramePr>
          <p:nvPr>
            <p:extLst/>
          </p:nvPr>
        </p:nvGraphicFramePr>
        <p:xfrm>
          <a:off x="1295400" y="3810000"/>
          <a:ext cx="6096000" cy="3708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sz="1800" dirty="0" smtClean="0">
                          <a:solidFill>
                            <a:schemeClr val="tx1"/>
                          </a:solidFill>
                          <a:latin typeface="Cambria Math" pitchFamily="18" charset="0"/>
                          <a:ea typeface="Cambria Math" pitchFamily="18" charset="0"/>
                        </a:rPr>
                        <a:t>400</a:t>
                      </a:r>
                      <a:endParaRPr lang="en-US" sz="1800"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800" dirty="0" smtClean="0">
                          <a:solidFill>
                            <a:schemeClr val="tx1"/>
                          </a:solidFill>
                          <a:latin typeface="Cambria Math" pitchFamily="18" charset="0"/>
                          <a:ea typeface="Cambria Math" pitchFamily="18" charset="0"/>
                        </a:rPr>
                        <a:t>40</a:t>
                      </a:r>
                      <a:endParaRPr lang="en-US" sz="1800"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800" dirty="0" smtClean="0">
                          <a:solidFill>
                            <a:schemeClr val="tx1"/>
                          </a:solidFill>
                          <a:latin typeface="Cambria Math" pitchFamily="18" charset="0"/>
                          <a:ea typeface="Cambria Math" pitchFamily="18" charset="0"/>
                        </a:rPr>
                        <a:t>4</a:t>
                      </a:r>
                      <a:endParaRPr lang="en-US" sz="1800"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800" dirty="0" smtClean="0">
                          <a:solidFill>
                            <a:schemeClr val="tx1"/>
                          </a:solidFill>
                          <a:latin typeface="Cambria Math" pitchFamily="18" charset="0"/>
                          <a:ea typeface="Cambria Math" pitchFamily="18" charset="0"/>
                        </a:rPr>
                        <a:t>0.4</a:t>
                      </a:r>
                      <a:endParaRPr lang="en-US" sz="1800"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graphicFrame>
        <p:nvGraphicFramePr>
          <p:cNvPr id="10" name="Table 9"/>
          <p:cNvGraphicFramePr>
            <a:graphicFrameLocks noGrp="1"/>
          </p:cNvGraphicFramePr>
          <p:nvPr>
            <p:extLst/>
          </p:nvPr>
        </p:nvGraphicFramePr>
        <p:xfrm>
          <a:off x="1219200" y="5257800"/>
          <a:ext cx="6096000" cy="3708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sz="1800" dirty="0" smtClean="0">
                          <a:solidFill>
                            <a:schemeClr val="tx1"/>
                          </a:solidFill>
                          <a:latin typeface="Cambria Math" pitchFamily="18" charset="0"/>
                          <a:ea typeface="Cambria Math" pitchFamily="18" charset="0"/>
                        </a:rPr>
                        <a:t>30,000</a:t>
                      </a:r>
                      <a:endParaRPr lang="en-US" sz="1800"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800" dirty="0" smtClean="0">
                          <a:solidFill>
                            <a:schemeClr val="tx1"/>
                          </a:solidFill>
                          <a:latin typeface="Cambria Math" pitchFamily="18" charset="0"/>
                          <a:ea typeface="Cambria Math" pitchFamily="18" charset="0"/>
                        </a:rPr>
                        <a:t>3,000</a:t>
                      </a:r>
                      <a:endParaRPr lang="en-US" sz="1800"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800" dirty="0" smtClean="0">
                          <a:solidFill>
                            <a:schemeClr val="tx1"/>
                          </a:solidFill>
                          <a:latin typeface="Cambria Math" pitchFamily="18" charset="0"/>
                          <a:ea typeface="Cambria Math" pitchFamily="18" charset="0"/>
                        </a:rPr>
                        <a:t>300</a:t>
                      </a:r>
                      <a:endParaRPr lang="en-US" sz="1800"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sz="1800" dirty="0" smtClean="0">
                          <a:solidFill>
                            <a:schemeClr val="tx1"/>
                          </a:solidFill>
                          <a:latin typeface="Cambria Math" pitchFamily="18" charset="0"/>
                          <a:ea typeface="Cambria Math" pitchFamily="18" charset="0"/>
                        </a:rPr>
                        <a:t>3</a:t>
                      </a:r>
                      <a:endParaRPr lang="en-US" sz="1800"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pic>
        <p:nvPicPr>
          <p:cNvPr id="2" name="Audio 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cstate="print"/>
          <a:stretch>
            <a:fillRect/>
          </a:stretch>
        </p:blipFill>
        <p:spPr>
          <a:xfrm>
            <a:off x="8382000" y="6096000"/>
            <a:ext cx="609600" cy="609600"/>
          </a:xfrm>
          <a:prstGeom prst="rect">
            <a:avLst/>
          </a:prstGeom>
        </p:spPr>
      </p:pic>
    </p:spTree>
    <p:custDataLst>
      <p:tags r:id="rId1"/>
    </p:custDataLst>
    <p:extLst>
      <p:ext uri="{BB962C8B-B14F-4D97-AF65-F5344CB8AC3E}">
        <p14:creationId xmlns:p14="http://schemas.microsoft.com/office/powerpoint/2010/main" val="1748298078"/>
      </p:ext>
    </p:extLst>
  </p:cSld>
  <p:clrMapOvr>
    <a:masterClrMapping/>
  </p:clrMapOvr>
  <mc:AlternateContent xmlns:mc="http://schemas.openxmlformats.org/markup-compatibility/2006" xmlns:p14="http://schemas.microsoft.com/office/powerpoint/2010/main">
    <mc:Choice Requires="p14">
      <p:transition spd="slow" p14:dur="2000" advTm="24736"/>
    </mc:Choice>
    <mc:Fallback xmlns="">
      <p:transition spd="slow" advTm="2473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74837"/>
            <a:ext cx="8458200" cy="4525963"/>
          </a:xfrm>
        </p:spPr>
        <p:txBody>
          <a:bodyPr/>
          <a:lstStyle/>
          <a:p>
            <a:pPr marL="457200" indent="-457200">
              <a:buAutoNum type="arabicPeriod" startAt="2"/>
            </a:pPr>
            <a:r>
              <a:rPr lang="en-US" sz="2400" b="1" dirty="0" smtClean="0">
                <a:solidFill>
                  <a:schemeClr val="tx1"/>
                </a:solidFill>
              </a:rPr>
              <a:t>Select two measurements equivalent to </a:t>
            </a:r>
            <a:r>
              <a:rPr lang="en-US" sz="2400" b="1" dirty="0" smtClean="0">
                <a:solidFill>
                  <a:schemeClr val="tx1"/>
                </a:solidFill>
                <a:latin typeface="Cambria Math" pitchFamily="18" charset="0"/>
                <a:ea typeface="Cambria Math" pitchFamily="18" charset="0"/>
              </a:rPr>
              <a:t>2,500</a:t>
            </a:r>
            <a:r>
              <a:rPr lang="en-US" sz="2400" b="1" dirty="0" smtClean="0">
                <a:solidFill>
                  <a:schemeClr val="tx1"/>
                </a:solidFill>
              </a:rPr>
              <a:t> millimeters.</a:t>
            </a:r>
          </a:p>
          <a:p>
            <a:pPr marL="457200" indent="-457200">
              <a:buNone/>
            </a:pPr>
            <a:endParaRPr lang="en-US" sz="2400" b="1" dirty="0" smtClean="0">
              <a:solidFill>
                <a:schemeClr val="tx1"/>
              </a:solidFill>
            </a:endParaRPr>
          </a:p>
          <a:p>
            <a:pPr marL="457200" indent="-457200">
              <a:spcAft>
                <a:spcPts val="600"/>
              </a:spcAft>
              <a:buNone/>
            </a:pPr>
            <a:r>
              <a:rPr lang="en-US" sz="2400" b="1" dirty="0" smtClean="0">
                <a:solidFill>
                  <a:schemeClr val="tx1"/>
                </a:solidFill>
              </a:rPr>
              <a:t>        	                               </a:t>
            </a:r>
            <a:r>
              <a:rPr lang="en-US" sz="2400" b="1" dirty="0" smtClean="0">
                <a:solidFill>
                  <a:schemeClr val="tx1"/>
                </a:solidFill>
                <a:latin typeface="Cambria Math" pitchFamily="18" charset="0"/>
                <a:ea typeface="Cambria Math" pitchFamily="18" charset="0"/>
              </a:rPr>
              <a:t>2.5</a:t>
            </a:r>
            <a:r>
              <a:rPr lang="en-US" sz="2400" b="1" dirty="0" smtClean="0">
                <a:solidFill>
                  <a:schemeClr val="tx1"/>
                </a:solidFill>
              </a:rPr>
              <a:t> meters            </a:t>
            </a:r>
          </a:p>
          <a:p>
            <a:pPr marL="457200" indent="-457200">
              <a:spcAft>
                <a:spcPts val="600"/>
              </a:spcAft>
              <a:buNone/>
            </a:pPr>
            <a:r>
              <a:rPr lang="en-US" sz="2400" b="1" dirty="0" smtClean="0">
                <a:solidFill>
                  <a:schemeClr val="tx1"/>
                </a:solidFill>
              </a:rPr>
              <a:t>                                             </a:t>
            </a:r>
            <a:r>
              <a:rPr lang="en-US" sz="2400" b="1" dirty="0" smtClean="0">
                <a:solidFill>
                  <a:schemeClr val="tx1"/>
                </a:solidFill>
                <a:latin typeface="Cambria Math" pitchFamily="18" charset="0"/>
                <a:ea typeface="Cambria Math" pitchFamily="18" charset="0"/>
              </a:rPr>
              <a:t>25</a:t>
            </a:r>
            <a:r>
              <a:rPr lang="en-US" sz="2400" b="1" dirty="0" smtClean="0">
                <a:solidFill>
                  <a:schemeClr val="tx1"/>
                </a:solidFill>
              </a:rPr>
              <a:t> meters</a:t>
            </a:r>
          </a:p>
          <a:p>
            <a:pPr marL="457200" indent="-457200">
              <a:spcAft>
                <a:spcPts val="600"/>
              </a:spcAft>
              <a:buNone/>
            </a:pPr>
            <a:r>
              <a:rPr lang="en-US" sz="2400" b="1" dirty="0" smtClean="0">
                <a:solidFill>
                  <a:schemeClr val="tx1"/>
                </a:solidFill>
              </a:rPr>
              <a:t>       	                             </a:t>
            </a:r>
            <a:r>
              <a:rPr lang="en-US" sz="2400" b="1" dirty="0" smtClean="0">
                <a:solidFill>
                  <a:schemeClr val="tx1"/>
                </a:solidFill>
                <a:latin typeface="Cambria Math" pitchFamily="18" charset="0"/>
                <a:ea typeface="Cambria Math" pitchFamily="18" charset="0"/>
              </a:rPr>
              <a:t>250</a:t>
            </a:r>
            <a:r>
              <a:rPr lang="en-US" sz="2400" b="1" dirty="0" smtClean="0">
                <a:solidFill>
                  <a:schemeClr val="tx1"/>
                </a:solidFill>
              </a:rPr>
              <a:t> centimeters             </a:t>
            </a:r>
          </a:p>
          <a:p>
            <a:pPr marL="457200" indent="-457200">
              <a:spcAft>
                <a:spcPts val="600"/>
              </a:spcAft>
              <a:buNone/>
            </a:pPr>
            <a:r>
              <a:rPr lang="en-US" sz="2400" b="1" dirty="0" smtClean="0">
                <a:solidFill>
                  <a:schemeClr val="tx1"/>
                </a:solidFill>
              </a:rPr>
              <a:t>                                             </a:t>
            </a:r>
            <a:r>
              <a:rPr lang="en-US" sz="2400" b="1" dirty="0" smtClean="0">
                <a:solidFill>
                  <a:schemeClr val="tx1"/>
                </a:solidFill>
                <a:latin typeface="Cambria Math" pitchFamily="18" charset="0"/>
                <a:ea typeface="Cambria Math" pitchFamily="18" charset="0"/>
              </a:rPr>
              <a:t>25 </a:t>
            </a:r>
            <a:r>
              <a:rPr lang="en-US" sz="2400" b="1" dirty="0" smtClean="0">
                <a:solidFill>
                  <a:schemeClr val="tx1"/>
                </a:solidFill>
              </a:rPr>
              <a:t>centimeters</a:t>
            </a:r>
          </a:p>
          <a:p>
            <a:pPr marL="457200" indent="-457200">
              <a:buNone/>
            </a:pPr>
            <a:r>
              <a:rPr lang="en-US" sz="2400" dirty="0" smtClean="0">
                <a:solidFill>
                  <a:schemeClr val="tx1"/>
                </a:solidFill>
              </a:rPr>
              <a:t>       </a:t>
            </a:r>
          </a:p>
          <a:p>
            <a:pPr marL="457200" indent="-457200">
              <a:buNone/>
            </a:pPr>
            <a:endParaRPr lang="en-US" sz="2400" dirty="0" smtClean="0">
              <a:solidFill>
                <a:schemeClr val="tx1"/>
              </a:solidFill>
            </a:endParaRPr>
          </a:p>
        </p:txBody>
      </p:sp>
      <p:sp>
        <p:nvSpPr>
          <p:cNvPr id="5" name="Title 6"/>
          <p:cNvSpPr>
            <a:spLocks noGrp="1"/>
          </p:cNvSpPr>
          <p:nvPr>
            <p:ph type="title"/>
          </p:nvPr>
        </p:nvSpPr>
        <p:spPr>
          <a:xfrm>
            <a:off x="0" y="38100"/>
            <a:ext cx="8229600" cy="1143000"/>
          </a:xfrm>
        </p:spPr>
        <p:txBody>
          <a:bodyPr/>
          <a:lstStyle/>
          <a:p>
            <a:pPr algn="l"/>
            <a:r>
              <a:rPr lang="en-US" sz="3200" b="1" dirty="0" smtClean="0">
                <a:solidFill>
                  <a:schemeClr val="tx1"/>
                </a:solidFill>
              </a:rPr>
              <a:t>Practice for SOL 4.7b</a:t>
            </a:r>
            <a:endParaRPr lang="en-US" sz="3200" b="1" dirty="0">
              <a:solidFill>
                <a:schemeClr val="tx1"/>
              </a:solidFill>
            </a:endParaRPr>
          </a:p>
        </p:txBody>
      </p:sp>
    </p:spTree>
    <p:custDataLst>
      <p:tags r:id="rId1"/>
    </p:custDataLst>
    <p:extLst>
      <p:ext uri="{BB962C8B-B14F-4D97-AF65-F5344CB8AC3E}">
        <p14:creationId xmlns:p14="http://schemas.microsoft.com/office/powerpoint/2010/main" val="1027835911"/>
      </p:ext>
    </p:extLst>
  </p:cSld>
  <p:clrMapOvr>
    <a:masterClrMapping/>
  </p:clrMapOvr>
  <mc:AlternateContent xmlns:mc="http://schemas.openxmlformats.org/markup-compatibility/2006" xmlns:p14="http://schemas.microsoft.com/office/powerpoint/2010/main">
    <mc:Choice Requires="p14">
      <p:transition spd="slow" p14:dur="2000" advTm="20702"/>
    </mc:Choice>
    <mc:Fallback xmlns="">
      <p:transition spd="slow" advTm="20702"/>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65310" y="52117"/>
            <a:ext cx="8839200" cy="1143000"/>
          </a:xfrm>
        </p:spPr>
        <p:txBody>
          <a:bodyPr/>
          <a:lstStyle/>
          <a:p>
            <a:pPr algn="l"/>
            <a:r>
              <a:rPr lang="en-US" sz="3200" b="1" smtClean="0">
                <a:solidFill>
                  <a:srgbClr val="0033CC"/>
                </a:solidFill>
              </a:rPr>
              <a:t>Practice </a:t>
            </a:r>
            <a:r>
              <a:rPr lang="en-US" sz="3200" b="1" dirty="0" smtClean="0">
                <a:solidFill>
                  <a:srgbClr val="0033CC"/>
                </a:solidFill>
              </a:rPr>
              <a:t>for SOL 4.9</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4731" name="Equation" r:id="rId5" imgW="114151" imgH="215619" progId="Equation.3">
                  <p:embed/>
                </p:oleObj>
              </mc:Choice>
              <mc:Fallback>
                <p:oleObj name="Equation" r:id="rId5" imgW="114151" imgH="215619" progId="Equation.3">
                  <p:embed/>
                  <p:pic>
                    <p:nvPicPr>
                      <p:cNvPr id="0" name="Picture 1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4732" name="Equation" r:id="rId7" imgW="114151" imgH="215619" progId="Equation.3">
                  <p:embed/>
                </p:oleObj>
              </mc:Choice>
              <mc:Fallback>
                <p:oleObj name="Equation" r:id="rId7" imgW="114151" imgH="215619" progId="Equation.3">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4733" name="Equation" r:id="rId8" imgW="114151" imgH="215619" progId="Equation.3">
                  <p:embed/>
                </p:oleObj>
              </mc:Choice>
              <mc:Fallback>
                <p:oleObj name="Equation" r:id="rId8" imgW="114151" imgH="215619" progId="Equation.3">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 name="Content Placeholder 12"/>
          <p:cNvSpPr txBox="1">
            <a:spLocks/>
          </p:cNvSpPr>
          <p:nvPr/>
        </p:nvSpPr>
        <p:spPr bwMode="auto">
          <a:xfrm>
            <a:off x="457200" y="1219200"/>
            <a:ext cx="8458200" cy="5029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L="290513" marR="0" lvl="0" indent="-290513" algn="l" defTabSz="914400" rtl="0" eaLnBrk="0" fontAlgn="base" latinLnBrk="0" hangingPunct="0">
              <a:lnSpc>
                <a:spcPct val="100000"/>
              </a:lnSpc>
              <a:spcBef>
                <a:spcPts val="0"/>
              </a:spcBef>
              <a:spcAft>
                <a:spcPct val="0"/>
              </a:spcAft>
              <a:buClrTx/>
              <a:buSzTx/>
              <a:buFont typeface="Arial" charset="0"/>
              <a:buNone/>
              <a:tabLst/>
              <a:defRPr/>
            </a:pPr>
            <a:r>
              <a:rPr kumimoji="0" lang="en-US" sz="2400" b="1" i="0" u="none" strike="noStrike" kern="1200" cap="none" spc="0" normalizeH="0" baseline="0" noProof="0" dirty="0" smtClean="0">
                <a:ln>
                  <a:noFill/>
                </a:ln>
                <a:effectLst/>
                <a:uLnTx/>
                <a:uFillTx/>
                <a:latin typeface="+mn-lt"/>
                <a:ea typeface="+mn-ea"/>
                <a:cs typeface="+mn-cs"/>
              </a:rPr>
              <a:t>1. A movie started at 4:50 </a:t>
            </a:r>
            <a:r>
              <a:rPr kumimoji="0" lang="en-US" b="1" i="0" u="none" strike="noStrike" kern="1200" cap="small" spc="0" normalizeH="0" noProof="0" dirty="0" smtClean="0">
                <a:ln>
                  <a:noFill/>
                </a:ln>
                <a:effectLst/>
                <a:uLnTx/>
                <a:uFillTx/>
                <a:latin typeface="+mn-lt"/>
                <a:ea typeface="+mn-ea"/>
                <a:cs typeface="+mn-cs"/>
              </a:rPr>
              <a:t>P.M.</a:t>
            </a:r>
            <a:r>
              <a:rPr kumimoji="0" lang="en-US" sz="2400" b="1" i="0" u="none" strike="noStrike" kern="1200" cap="none" spc="0" normalizeH="0" baseline="0" noProof="0" dirty="0" smtClean="0">
                <a:ln>
                  <a:noFill/>
                </a:ln>
                <a:effectLst/>
                <a:uLnTx/>
                <a:uFillTx/>
                <a:latin typeface="+mn-lt"/>
                <a:ea typeface="+mn-ea"/>
                <a:cs typeface="+mn-cs"/>
              </a:rPr>
              <a:t> and ended</a:t>
            </a:r>
            <a:r>
              <a:rPr kumimoji="0" lang="en-US" sz="2400" b="1" i="0" u="none" strike="noStrike" kern="1200" cap="none" spc="0" normalizeH="0" noProof="0" dirty="0" smtClean="0">
                <a:ln>
                  <a:noFill/>
                </a:ln>
                <a:effectLst/>
                <a:uLnTx/>
                <a:uFillTx/>
                <a:latin typeface="+mn-lt"/>
                <a:ea typeface="+mn-ea"/>
                <a:cs typeface="+mn-cs"/>
              </a:rPr>
              <a:t> at 7:13 </a:t>
            </a:r>
            <a:r>
              <a:rPr kumimoji="0" lang="en-US" b="1" i="0" u="none" strike="noStrike" kern="1200" cap="none" spc="0" normalizeH="0" noProof="0" dirty="0" smtClean="0">
                <a:ln>
                  <a:noFill/>
                </a:ln>
                <a:effectLst/>
                <a:uLnTx/>
                <a:uFillTx/>
                <a:latin typeface="+mn-lt"/>
                <a:ea typeface="+mn-ea"/>
                <a:cs typeface="+mn-cs"/>
              </a:rPr>
              <a:t>P.M.</a:t>
            </a:r>
            <a:r>
              <a:rPr lang="en-US" sz="2400" b="1" dirty="0">
                <a:latin typeface="+mn-lt"/>
              </a:rPr>
              <a:t> </a:t>
            </a:r>
            <a:r>
              <a:rPr lang="en-US" sz="2400" b="1" dirty="0" smtClean="0">
                <a:latin typeface="+mn-lt"/>
              </a:rPr>
              <a:t> </a:t>
            </a:r>
            <a:r>
              <a:rPr kumimoji="0" lang="en-US" sz="2400" b="1" i="0" u="none" strike="noStrike" kern="1200" cap="none" spc="0" normalizeH="0" noProof="0" dirty="0" smtClean="0">
                <a:ln>
                  <a:noFill/>
                </a:ln>
                <a:effectLst/>
                <a:uLnTx/>
                <a:uFillTx/>
                <a:latin typeface="+mn-lt"/>
                <a:ea typeface="+mn-ea"/>
                <a:cs typeface="+mn-cs"/>
              </a:rPr>
              <a:t>What was the total amount of time that passed between the time the movie started and the time the movie ended?</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3200" b="1" baseline="0" dirty="0" smtClean="0">
              <a:latin typeface="+mn-lt"/>
            </a:endParaRPr>
          </a:p>
          <a:p>
            <a:pPr marL="290513" marR="0" lvl="0" indent="-290513" algn="l" defTabSz="914400" rtl="0" eaLnBrk="0" fontAlgn="base" latinLnBrk="0" hangingPunct="0">
              <a:lnSpc>
                <a:spcPct val="100000"/>
              </a:lnSpc>
              <a:spcBef>
                <a:spcPts val="0"/>
              </a:spcBef>
              <a:spcAft>
                <a:spcPct val="0"/>
              </a:spcAft>
              <a:buClrTx/>
              <a:buSzTx/>
              <a:buFont typeface="Arial" charset="0"/>
              <a:buNone/>
              <a:tabLst/>
              <a:defRPr/>
            </a:pPr>
            <a:r>
              <a:rPr lang="en-US" sz="2400" b="1" baseline="0" dirty="0" smtClean="0">
                <a:latin typeface="+mn-lt"/>
              </a:rPr>
              <a:t>2. The school basketball team played a game</a:t>
            </a:r>
            <a:r>
              <a:rPr lang="en-US" sz="2400" b="1" dirty="0" smtClean="0">
                <a:latin typeface="+mn-lt"/>
              </a:rPr>
              <a:t> that started at </a:t>
            </a:r>
          </a:p>
          <a:p>
            <a:pPr marL="290513" marR="0" lvl="0" indent="-290513" algn="l" defTabSz="914400" rtl="0" eaLnBrk="0" fontAlgn="base" latinLnBrk="0" hangingPunct="0">
              <a:lnSpc>
                <a:spcPct val="100000"/>
              </a:lnSpc>
              <a:spcBef>
                <a:spcPts val="0"/>
              </a:spcBef>
              <a:spcAft>
                <a:spcPct val="0"/>
              </a:spcAft>
              <a:buClrTx/>
              <a:buSzTx/>
              <a:buFont typeface="Arial" charset="0"/>
              <a:buNone/>
              <a:tabLst/>
              <a:defRPr/>
            </a:pPr>
            <a:r>
              <a:rPr lang="en-US" sz="2400" b="1" dirty="0" smtClean="0">
                <a:latin typeface="+mn-lt"/>
              </a:rPr>
              <a:t> 	4:15 </a:t>
            </a:r>
            <a:r>
              <a:rPr lang="en-US" b="1" dirty="0" smtClean="0">
                <a:latin typeface="+mn-lt"/>
              </a:rPr>
              <a:t>P.M.</a:t>
            </a:r>
            <a:r>
              <a:rPr lang="en-US" sz="2400" b="1" dirty="0" smtClean="0">
                <a:latin typeface="+mn-lt"/>
              </a:rPr>
              <a:t> The game ended 1 hour 50 minutes later.  Which clock shows the time closest to the time this game ended?</a:t>
            </a: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grpSp>
        <p:nvGrpSpPr>
          <p:cNvPr id="50" name="Group 49"/>
          <p:cNvGrpSpPr/>
          <p:nvPr/>
        </p:nvGrpSpPr>
        <p:grpSpPr>
          <a:xfrm>
            <a:off x="2808510" y="4789710"/>
            <a:ext cx="1828799" cy="1676400"/>
            <a:chOff x="2503716" y="4539348"/>
            <a:chExt cx="1828799" cy="1676400"/>
          </a:xfrm>
        </p:grpSpPr>
        <p:grpSp>
          <p:nvGrpSpPr>
            <p:cNvPr id="24" name="Group 23"/>
            <p:cNvGrpSpPr/>
            <p:nvPr/>
          </p:nvGrpSpPr>
          <p:grpSpPr>
            <a:xfrm>
              <a:off x="2503716" y="4539348"/>
              <a:ext cx="1828799" cy="1676400"/>
              <a:chOff x="685801" y="4724400"/>
              <a:chExt cx="1828799" cy="1676400"/>
            </a:xfrm>
          </p:grpSpPr>
          <p:pic>
            <p:nvPicPr>
              <p:cNvPr id="25" name="Picture 24" descr="https://encrypted-tbn2.gstatic.com/images?q=tbn:ANd9GcTYno2tK95OYfc6wK7BX1ef9xL3R9KXCfH4GBgp6jqMj99YE7Wp"/>
              <p:cNvPicPr/>
              <p:nvPr/>
            </p:nvPicPr>
            <p:blipFill>
              <a:blip r:embed="rId9" cstate="print"/>
              <a:srcRect r="20534"/>
              <a:stretch>
                <a:fillRect/>
              </a:stretch>
            </p:blipFill>
            <p:spPr bwMode="auto">
              <a:xfrm>
                <a:off x="685801" y="4724400"/>
                <a:ext cx="1676400" cy="1672936"/>
              </a:xfrm>
              <a:prstGeom prst="rect">
                <a:avLst/>
              </a:prstGeom>
              <a:noFill/>
              <a:ln w="9525">
                <a:noFill/>
                <a:miter lim="800000"/>
                <a:headEnd/>
                <a:tailEnd/>
              </a:ln>
            </p:spPr>
          </p:pic>
          <p:sp>
            <p:nvSpPr>
              <p:cNvPr id="26" name="Rounded Rectangle 25"/>
              <p:cNvSpPr/>
              <p:nvPr/>
            </p:nvSpPr>
            <p:spPr>
              <a:xfrm>
                <a:off x="1828800" y="6324600"/>
                <a:ext cx="685800" cy="762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Regular Pentagon 37"/>
            <p:cNvSpPr/>
            <p:nvPr/>
          </p:nvSpPr>
          <p:spPr>
            <a:xfrm rot="180000" flipH="1" flipV="1">
              <a:off x="3276600" y="5348514"/>
              <a:ext cx="124720" cy="417789"/>
            </a:xfrm>
            <a:prstGeom prst="pentagon">
              <a:avLst/>
            </a:prstGeom>
            <a:solidFill>
              <a:srgbClr val="0000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gular Pentagon 41"/>
            <p:cNvSpPr/>
            <p:nvPr/>
          </p:nvSpPr>
          <p:spPr>
            <a:xfrm rot="1920000" flipH="1">
              <a:off x="3450768" y="4782456"/>
              <a:ext cx="91438" cy="609600"/>
            </a:xfrm>
            <a:prstGeom prst="pentagon">
              <a:avLst/>
            </a:prstGeom>
            <a:solidFill>
              <a:srgbClr val="0000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3301962" y="5312232"/>
              <a:ext cx="76200" cy="76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3" name="Group 52"/>
          <p:cNvGrpSpPr/>
          <p:nvPr/>
        </p:nvGrpSpPr>
        <p:grpSpPr>
          <a:xfrm>
            <a:off x="841824" y="4789710"/>
            <a:ext cx="1828799" cy="1676400"/>
            <a:chOff x="537030" y="4506690"/>
            <a:chExt cx="1828799" cy="1676400"/>
          </a:xfrm>
        </p:grpSpPr>
        <p:grpSp>
          <p:nvGrpSpPr>
            <p:cNvPr id="23" name="Group 22"/>
            <p:cNvGrpSpPr/>
            <p:nvPr/>
          </p:nvGrpSpPr>
          <p:grpSpPr>
            <a:xfrm>
              <a:off x="537030" y="4506690"/>
              <a:ext cx="1828799" cy="1676400"/>
              <a:chOff x="685801" y="4724400"/>
              <a:chExt cx="1828799" cy="1676400"/>
            </a:xfrm>
          </p:grpSpPr>
          <p:pic>
            <p:nvPicPr>
              <p:cNvPr id="21" name="Picture 20" descr="https://encrypted-tbn2.gstatic.com/images?q=tbn:ANd9GcTYno2tK95OYfc6wK7BX1ef9xL3R9KXCfH4GBgp6jqMj99YE7Wp"/>
              <p:cNvPicPr/>
              <p:nvPr/>
            </p:nvPicPr>
            <p:blipFill>
              <a:blip r:embed="rId9" cstate="print"/>
              <a:srcRect r="20534"/>
              <a:stretch>
                <a:fillRect/>
              </a:stretch>
            </p:blipFill>
            <p:spPr bwMode="auto">
              <a:xfrm>
                <a:off x="685801" y="4724400"/>
                <a:ext cx="1676400" cy="1672936"/>
              </a:xfrm>
              <a:prstGeom prst="rect">
                <a:avLst/>
              </a:prstGeom>
              <a:noFill/>
              <a:ln w="9525">
                <a:noFill/>
                <a:miter lim="800000"/>
                <a:headEnd/>
                <a:tailEnd/>
              </a:ln>
            </p:spPr>
          </p:pic>
          <p:sp>
            <p:nvSpPr>
              <p:cNvPr id="22" name="Rounded Rectangle 21"/>
              <p:cNvSpPr/>
              <p:nvPr/>
            </p:nvSpPr>
            <p:spPr>
              <a:xfrm>
                <a:off x="1828800" y="6324600"/>
                <a:ext cx="685800" cy="762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Regular Pentagon 39"/>
            <p:cNvSpPr/>
            <p:nvPr/>
          </p:nvSpPr>
          <p:spPr>
            <a:xfrm rot="6900000" flipH="1">
              <a:off x="1550362" y="5230532"/>
              <a:ext cx="124720" cy="417789"/>
            </a:xfrm>
            <a:prstGeom prst="pentagon">
              <a:avLst/>
            </a:prstGeom>
            <a:solidFill>
              <a:srgbClr val="0000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gular Pentagon 40"/>
            <p:cNvSpPr/>
            <p:nvPr/>
          </p:nvSpPr>
          <p:spPr>
            <a:xfrm rot="-3600000" flipH="1">
              <a:off x="1098901" y="4903483"/>
              <a:ext cx="91438" cy="609600"/>
            </a:xfrm>
            <a:prstGeom prst="pentagon">
              <a:avLst/>
            </a:prstGeom>
            <a:solidFill>
              <a:srgbClr val="0000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nvSpPr>
          <p:spPr>
            <a:xfrm>
              <a:off x="1367976" y="5319492"/>
              <a:ext cx="76200" cy="76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p:cNvGrpSpPr/>
          <p:nvPr/>
        </p:nvGrpSpPr>
        <p:grpSpPr>
          <a:xfrm>
            <a:off x="4804224" y="4789710"/>
            <a:ext cx="1828799" cy="1676400"/>
            <a:chOff x="4499430" y="4524834"/>
            <a:chExt cx="1828799" cy="1676400"/>
          </a:xfrm>
        </p:grpSpPr>
        <p:grpSp>
          <p:nvGrpSpPr>
            <p:cNvPr id="27" name="Group 26"/>
            <p:cNvGrpSpPr/>
            <p:nvPr/>
          </p:nvGrpSpPr>
          <p:grpSpPr>
            <a:xfrm>
              <a:off x="4499430" y="4524834"/>
              <a:ext cx="1828799" cy="1676400"/>
              <a:chOff x="685801" y="4724400"/>
              <a:chExt cx="1828799" cy="1676400"/>
            </a:xfrm>
          </p:grpSpPr>
          <p:pic>
            <p:nvPicPr>
              <p:cNvPr id="28" name="Picture 27" descr="https://encrypted-tbn2.gstatic.com/images?q=tbn:ANd9GcTYno2tK95OYfc6wK7BX1ef9xL3R9KXCfH4GBgp6jqMj99YE7Wp"/>
              <p:cNvPicPr/>
              <p:nvPr/>
            </p:nvPicPr>
            <p:blipFill>
              <a:blip r:embed="rId9" cstate="print"/>
              <a:srcRect r="20534"/>
              <a:stretch>
                <a:fillRect/>
              </a:stretch>
            </p:blipFill>
            <p:spPr bwMode="auto">
              <a:xfrm>
                <a:off x="685801" y="4724400"/>
                <a:ext cx="1676400" cy="1672936"/>
              </a:xfrm>
              <a:prstGeom prst="rect">
                <a:avLst/>
              </a:prstGeom>
              <a:noFill/>
              <a:ln w="9525">
                <a:noFill/>
                <a:miter lim="800000"/>
                <a:headEnd/>
                <a:tailEnd/>
              </a:ln>
            </p:spPr>
          </p:pic>
          <p:sp>
            <p:nvSpPr>
              <p:cNvPr id="29" name="Rounded Rectangle 28"/>
              <p:cNvSpPr/>
              <p:nvPr/>
            </p:nvSpPr>
            <p:spPr>
              <a:xfrm>
                <a:off x="1828800" y="6324600"/>
                <a:ext cx="685800" cy="762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 name="Regular Pentagon 36"/>
            <p:cNvSpPr/>
            <p:nvPr/>
          </p:nvSpPr>
          <p:spPr>
            <a:xfrm rot="8700000" flipH="1">
              <a:off x="5394477" y="5324060"/>
              <a:ext cx="124720" cy="417789"/>
            </a:xfrm>
            <a:prstGeom prst="pentagon">
              <a:avLst/>
            </a:prstGeom>
            <a:solidFill>
              <a:srgbClr val="0000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gular Pentagon 42"/>
            <p:cNvSpPr/>
            <p:nvPr/>
          </p:nvSpPr>
          <p:spPr>
            <a:xfrm rot="2040000" flipH="1">
              <a:off x="5439228" y="4789716"/>
              <a:ext cx="91438" cy="609600"/>
            </a:xfrm>
            <a:prstGeom prst="pentagon">
              <a:avLst/>
            </a:prstGeom>
            <a:solidFill>
              <a:srgbClr val="0000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5294082" y="5304978"/>
              <a:ext cx="76200" cy="76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p:cNvGrpSpPr/>
          <p:nvPr/>
        </p:nvGrpSpPr>
        <p:grpSpPr>
          <a:xfrm>
            <a:off x="6665682" y="4793174"/>
            <a:ext cx="1716312" cy="1672936"/>
            <a:chOff x="6360888" y="4521204"/>
            <a:chExt cx="1716312" cy="1672936"/>
          </a:xfrm>
        </p:grpSpPr>
        <p:grpSp>
          <p:nvGrpSpPr>
            <p:cNvPr id="34" name="Group 33"/>
            <p:cNvGrpSpPr/>
            <p:nvPr/>
          </p:nvGrpSpPr>
          <p:grpSpPr>
            <a:xfrm>
              <a:off x="6360888" y="4521204"/>
              <a:ext cx="1716312" cy="1672936"/>
              <a:chOff x="6360888" y="4521204"/>
              <a:chExt cx="1716312" cy="1672936"/>
            </a:xfrm>
          </p:grpSpPr>
          <p:pic>
            <p:nvPicPr>
              <p:cNvPr id="31" name="Picture 30" descr="https://encrypted-tbn2.gstatic.com/images?q=tbn:ANd9GcTYno2tK95OYfc6wK7BX1ef9xL3R9KXCfH4GBgp6jqMj99YE7Wp"/>
              <p:cNvPicPr/>
              <p:nvPr/>
            </p:nvPicPr>
            <p:blipFill>
              <a:blip r:embed="rId9" cstate="print"/>
              <a:srcRect r="20534"/>
              <a:stretch>
                <a:fillRect/>
              </a:stretch>
            </p:blipFill>
            <p:spPr bwMode="auto">
              <a:xfrm>
                <a:off x="6360888" y="4521204"/>
                <a:ext cx="1676400" cy="1672936"/>
              </a:xfrm>
              <a:prstGeom prst="rect">
                <a:avLst/>
              </a:prstGeom>
              <a:noFill/>
              <a:ln w="9525">
                <a:noFill/>
                <a:miter lim="800000"/>
                <a:headEnd/>
                <a:tailEnd/>
              </a:ln>
            </p:spPr>
          </p:pic>
          <p:sp>
            <p:nvSpPr>
              <p:cNvPr id="33" name="Rounded Rectangle 32"/>
              <p:cNvSpPr/>
              <p:nvPr/>
            </p:nvSpPr>
            <p:spPr>
              <a:xfrm>
                <a:off x="7543800" y="6096000"/>
                <a:ext cx="533400" cy="762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Regular Pentagon 31"/>
            <p:cNvSpPr/>
            <p:nvPr/>
          </p:nvSpPr>
          <p:spPr>
            <a:xfrm rot="-3600000" flipH="1">
              <a:off x="6887034" y="4884054"/>
              <a:ext cx="91438" cy="609600"/>
            </a:xfrm>
            <a:prstGeom prst="pentagon">
              <a:avLst/>
            </a:prstGeom>
            <a:solidFill>
              <a:srgbClr val="0000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gular Pentagon 34"/>
            <p:cNvSpPr/>
            <p:nvPr/>
          </p:nvSpPr>
          <p:spPr>
            <a:xfrm rot="-480000" flipH="1" flipV="1">
              <a:off x="7156682" y="5365162"/>
              <a:ext cx="124720" cy="417789"/>
            </a:xfrm>
            <a:prstGeom prst="pentagon">
              <a:avLst/>
            </a:prstGeom>
            <a:solidFill>
              <a:srgbClr val="0000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7162794" y="5319492"/>
              <a:ext cx="76200" cy="76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40888"/>
    </mc:Choice>
    <mc:Fallback xmlns="">
      <p:transition spd="slow" advTm="40888"/>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lstStyle/>
          <a:p>
            <a:pPr>
              <a:spcBef>
                <a:spcPts val="0"/>
              </a:spcBef>
              <a:buNone/>
            </a:pPr>
            <a:endParaRPr lang="en-US" sz="2400" b="1" dirty="0" smtClean="0">
              <a:solidFill>
                <a:srgbClr val="6600FF"/>
              </a:solidFill>
            </a:endParaRPr>
          </a:p>
          <a:p>
            <a:pPr>
              <a:spcBef>
                <a:spcPts val="0"/>
              </a:spcBef>
              <a:buNone/>
            </a:pPr>
            <a:r>
              <a:rPr lang="en-US" sz="2400" b="1" dirty="0" smtClean="0"/>
              <a:t>1)  Sasha started working on her project last night at 7:10 p.m. and finished working on her project at 9:05 p.m.  How much time did Sasha spend working on her project last night?  </a:t>
            </a:r>
          </a:p>
          <a:p>
            <a:pPr>
              <a:spcBef>
                <a:spcPts val="0"/>
              </a:spcBef>
              <a:buNone/>
            </a:pPr>
            <a:r>
              <a:rPr lang="en-US" sz="2800" b="1" dirty="0" smtClean="0"/>
              <a:t/>
            </a:r>
            <a:br>
              <a:rPr lang="en-US" sz="2800" b="1" dirty="0" smtClean="0"/>
            </a:br>
            <a:endParaRPr lang="en-US" sz="2400" b="1" dirty="0" smtClean="0">
              <a:solidFill>
                <a:srgbClr val="002060"/>
              </a:solidFill>
              <a:latin typeface="+mj-lt"/>
            </a:endParaRPr>
          </a:p>
        </p:txBody>
      </p:sp>
      <p:sp>
        <p:nvSpPr>
          <p:cNvPr id="7" name="Title 6"/>
          <p:cNvSpPr>
            <a:spLocks noGrp="1"/>
          </p:cNvSpPr>
          <p:nvPr>
            <p:ph type="title"/>
          </p:nvPr>
        </p:nvSpPr>
        <p:spPr>
          <a:xfrm>
            <a:off x="25400" y="60325"/>
            <a:ext cx="8839200" cy="1143000"/>
          </a:xfrm>
        </p:spPr>
        <p:txBody>
          <a:bodyPr/>
          <a:lstStyle/>
          <a:p>
            <a:pPr algn="l"/>
            <a:r>
              <a:rPr lang="en-US" sz="3200" b="1" smtClean="0">
                <a:solidFill>
                  <a:srgbClr val="3E009A"/>
                </a:solidFill>
              </a:rPr>
              <a:t>Practice </a:t>
            </a:r>
            <a:r>
              <a:rPr lang="en-US" sz="3200" b="1" dirty="0" smtClean="0">
                <a:solidFill>
                  <a:srgbClr val="3E009A"/>
                </a:solidFill>
              </a:rPr>
              <a:t>for SOL 4.9</a:t>
            </a:r>
            <a:endParaRPr lang="en-US" sz="3200" b="1" dirty="0">
              <a:solidFill>
                <a:srgbClr val="3E009A"/>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1" name="Rectangle 5"/>
          <p:cNvSpPr>
            <a:spLocks noChangeArrowheads="1"/>
          </p:cNvSpPr>
          <p:nvPr/>
        </p:nvSpPr>
        <p:spPr bwMode="auto">
          <a:xfrm>
            <a:off x="0" y="10858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4" name="Rectangle 8"/>
          <p:cNvSpPr>
            <a:spLocks noChangeArrowheads="1"/>
          </p:cNvSpPr>
          <p:nvPr/>
        </p:nvSpPr>
        <p:spPr bwMode="auto">
          <a:xfrm>
            <a:off x="0" y="83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7" name="Rectangle 11"/>
          <p:cNvSpPr>
            <a:spLocks noChangeArrowheads="1"/>
          </p:cNvSpPr>
          <p:nvPr/>
        </p:nvSpPr>
        <p:spPr bwMode="auto">
          <a:xfrm>
            <a:off x="0" y="83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ustDataLst>
      <p:tags r:id="rId1"/>
    </p:custDataLst>
    <p:extLst>
      <p:ext uri="{BB962C8B-B14F-4D97-AF65-F5344CB8AC3E}">
        <p14:creationId xmlns:p14="http://schemas.microsoft.com/office/powerpoint/2010/main" val="1847083506"/>
      </p:ext>
    </p:extLst>
  </p:cSld>
  <p:clrMapOvr>
    <a:masterClrMapping/>
  </p:clrMapOvr>
  <mc:AlternateContent xmlns:mc="http://schemas.openxmlformats.org/markup-compatibility/2006" xmlns:p14="http://schemas.microsoft.com/office/powerpoint/2010/main">
    <mc:Choice Requires="p14">
      <p:transition spd="slow" p14:dur="2000" advTm="18093"/>
    </mc:Choice>
    <mc:Fallback xmlns="">
      <p:transition spd="slow" advTm="18093"/>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4631" y="66674"/>
            <a:ext cx="8839200" cy="914400"/>
          </a:xfrm>
        </p:spPr>
        <p:txBody>
          <a:bodyPr/>
          <a:lstStyle/>
          <a:p>
            <a:pPr algn="l"/>
            <a:r>
              <a:rPr lang="en-US" sz="3200" b="1" smtClean="0">
                <a:solidFill>
                  <a:srgbClr val="3E009A"/>
                </a:solidFill>
              </a:rPr>
              <a:t>Practice </a:t>
            </a:r>
            <a:r>
              <a:rPr lang="en-US" sz="3200" b="1" dirty="0" smtClean="0">
                <a:solidFill>
                  <a:srgbClr val="3E009A"/>
                </a:solidFill>
              </a:rPr>
              <a:t>for SOL 4.9</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a:xfrm>
            <a:off x="457200" y="1143000"/>
            <a:ext cx="8229600" cy="4983163"/>
          </a:xfrm>
        </p:spPr>
        <p:txBody>
          <a:bodyPr/>
          <a:lstStyle/>
          <a:p>
            <a:pPr eaLnBrk="1" hangingPunct="1">
              <a:buFont typeface="Wingdings 2" pitchFamily="18" charset="2"/>
              <a:buNone/>
            </a:pPr>
            <a:endParaRPr lang="en-US" sz="2400" b="1" dirty="0" smtClean="0">
              <a:solidFill>
                <a:srgbClr val="6600FF"/>
              </a:solidFill>
            </a:endParaRPr>
          </a:p>
          <a:p>
            <a:pPr eaLnBrk="1" hangingPunct="1">
              <a:buFont typeface="Wingdings 2" pitchFamily="18" charset="2"/>
              <a:buNone/>
            </a:pPr>
            <a:endParaRPr lang="en-US" sz="2800" b="1" i="1" dirty="0" smtClean="0"/>
          </a:p>
          <a:p>
            <a:pPr eaLnBrk="1" hangingPunct="1">
              <a:buFont typeface="Wingdings 2" pitchFamily="18" charset="2"/>
              <a:buNone/>
            </a:pPr>
            <a:r>
              <a:rPr lang="en-US" sz="2800" b="1" i="1" dirty="0" smtClean="0"/>
              <a:t> </a:t>
            </a:r>
            <a:endParaRPr lang="en-US" sz="2400" dirty="0">
              <a:solidFill>
                <a:srgbClr val="002060"/>
              </a:solidFill>
            </a:endParaRPr>
          </a:p>
        </p:txBody>
      </p:sp>
      <p:sp>
        <p:nvSpPr>
          <p:cNvPr id="26" name="TextBox 25"/>
          <p:cNvSpPr txBox="1"/>
          <p:nvPr/>
        </p:nvSpPr>
        <p:spPr>
          <a:xfrm>
            <a:off x="533400" y="1143000"/>
            <a:ext cx="8077200" cy="4154984"/>
          </a:xfrm>
          <a:prstGeom prst="rect">
            <a:avLst/>
          </a:prstGeom>
          <a:noFill/>
        </p:spPr>
        <p:txBody>
          <a:bodyPr wrap="square" rtlCol="0">
            <a:spAutoFit/>
          </a:bodyPr>
          <a:lstStyle/>
          <a:p>
            <a:endParaRPr lang="en-US" sz="2200" b="1" dirty="0" smtClean="0">
              <a:latin typeface="+mn-lt"/>
            </a:endParaRPr>
          </a:p>
          <a:p>
            <a:r>
              <a:rPr lang="en-US" sz="2200" b="1" dirty="0" smtClean="0">
                <a:latin typeface="+mn-lt"/>
              </a:rPr>
              <a:t>2) The Smith family will take the train from Richmond, Virginia to New York City. Their train will leave the station at 1:50 p.m. and is scheduled to arrive in New York City 6 hours and 22 minutes later. What is this train’s scheduled arrival time in New York City?</a:t>
            </a:r>
          </a:p>
          <a:p>
            <a:endParaRPr lang="en-US" sz="2200" b="1" dirty="0" smtClean="0">
              <a:latin typeface="+mn-lt"/>
            </a:endParaRPr>
          </a:p>
          <a:p>
            <a:endParaRPr lang="en-US" sz="2200" b="1" dirty="0" smtClean="0">
              <a:latin typeface="+mn-lt"/>
            </a:endParaRPr>
          </a:p>
          <a:p>
            <a:endParaRPr lang="en-US" sz="2200" b="1" dirty="0" smtClean="0">
              <a:latin typeface="+mn-lt"/>
            </a:endParaRPr>
          </a:p>
          <a:p>
            <a:r>
              <a:rPr lang="en-US" sz="2200" b="1" dirty="0" smtClean="0">
                <a:latin typeface="+mn-lt"/>
              </a:rPr>
              <a:t>3) Kevin’s class arrived back at their school from a field trip to Petersburg at 3:10 p.m.</a:t>
            </a:r>
            <a:r>
              <a:rPr lang="en-US" sz="2200" b="1" dirty="0" smtClean="0"/>
              <a:t> </a:t>
            </a:r>
            <a:r>
              <a:rPr lang="en-US" sz="2200" b="1" dirty="0" smtClean="0">
                <a:latin typeface="+mn-lt"/>
              </a:rPr>
              <a:t>Friday. They spent a total of 1 hour and 40 minutes traveling back to school. At what time did Kevin’s class leave Petersburg to return to their school? </a:t>
            </a:r>
          </a:p>
        </p:txBody>
      </p:sp>
    </p:spTree>
    <p:custDataLst>
      <p:tags r:id="rId1"/>
    </p:custDataLst>
    <p:extLst>
      <p:ext uri="{BB962C8B-B14F-4D97-AF65-F5344CB8AC3E}">
        <p14:creationId xmlns:p14="http://schemas.microsoft.com/office/powerpoint/2010/main" val="798766311"/>
      </p:ext>
    </p:extLst>
  </p:cSld>
  <p:clrMapOvr>
    <a:masterClrMapping/>
  </p:clrMapOvr>
  <mc:AlternateContent xmlns:mc="http://schemas.openxmlformats.org/markup-compatibility/2006" xmlns:p14="http://schemas.microsoft.com/office/powerpoint/2010/main">
    <mc:Choice Requires="p14">
      <p:transition spd="slow" p14:dur="2000" advTm="28687"/>
    </mc:Choice>
    <mc:Fallback xmlns="">
      <p:transition spd="slow" advTm="28687"/>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545284" cy="4525963"/>
          </a:xfrm>
        </p:spPr>
        <p:txBody>
          <a:bodyPr/>
          <a:lstStyle/>
          <a:p>
            <a:pPr>
              <a:buNone/>
            </a:pPr>
            <a:r>
              <a:rPr lang="en-US" sz="2400" b="1" dirty="0" smtClean="0">
                <a:solidFill>
                  <a:schemeClr val="tx1"/>
                </a:solidFill>
              </a:rPr>
              <a:t>     A store manager arrived at work one morning at </a:t>
            </a:r>
            <a:r>
              <a:rPr lang="en-US" sz="2400" b="1" dirty="0" smtClean="0">
                <a:solidFill>
                  <a:schemeClr val="tx1"/>
                </a:solidFill>
                <a:latin typeface="Cambria Math" pitchFamily="18" charset="0"/>
                <a:ea typeface="Cambria Math" pitchFamily="18" charset="0"/>
              </a:rPr>
              <a:t>8:52</a:t>
            </a:r>
            <a:r>
              <a:rPr lang="en-US" sz="2400" b="1" dirty="0" smtClean="0">
                <a:solidFill>
                  <a:schemeClr val="tx1"/>
                </a:solidFill>
              </a:rPr>
              <a:t>.  She left work </a:t>
            </a:r>
            <a:r>
              <a:rPr lang="en-US" sz="2400" b="1" dirty="0" smtClean="0">
                <a:solidFill>
                  <a:schemeClr val="tx1"/>
                </a:solidFill>
                <a:latin typeface="Cambria Math" pitchFamily="18" charset="0"/>
                <a:ea typeface="Cambria Math" pitchFamily="18" charset="0"/>
              </a:rPr>
              <a:t>9</a:t>
            </a:r>
            <a:r>
              <a:rPr lang="en-US" sz="2400" b="1" dirty="0" smtClean="0">
                <a:solidFill>
                  <a:schemeClr val="tx1"/>
                </a:solidFill>
              </a:rPr>
              <a:t> hours </a:t>
            </a:r>
            <a:r>
              <a:rPr lang="en-US" sz="2400" b="1" dirty="0" smtClean="0">
                <a:solidFill>
                  <a:schemeClr val="tx1"/>
                </a:solidFill>
                <a:latin typeface="Cambria Math" pitchFamily="18" charset="0"/>
                <a:ea typeface="Cambria Math" pitchFamily="18" charset="0"/>
              </a:rPr>
              <a:t>25</a:t>
            </a:r>
            <a:r>
              <a:rPr lang="en-US" sz="2400" b="1" dirty="0" smtClean="0">
                <a:solidFill>
                  <a:schemeClr val="tx1"/>
                </a:solidFill>
              </a:rPr>
              <a:t> minutes later. Which clock best represents the time she left work?</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dirty="0" smtClean="0">
                <a:solidFill>
                  <a:schemeClr val="tx1"/>
                </a:solidFill>
              </a:rPr>
              <a:t>A				       C</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dirty="0" smtClean="0">
                <a:solidFill>
                  <a:schemeClr val="tx1"/>
                </a:solidFill>
              </a:rPr>
              <a:t>B				       D</a:t>
            </a:r>
          </a:p>
          <a:p>
            <a:pPr marL="0" indent="0">
              <a:buNone/>
            </a:pPr>
            <a:endParaRPr lang="en-US" sz="2400" dirty="0" smtClean="0">
              <a:solidFill>
                <a:schemeClr val="tx1"/>
              </a:solidFill>
            </a:endParaRPr>
          </a:p>
          <a:p>
            <a:pPr marL="0" indent="0">
              <a:buNone/>
            </a:pPr>
            <a:endParaRPr lang="en-US" sz="2400" dirty="0" smtClean="0">
              <a:solidFill>
                <a:schemeClr val="tx1"/>
              </a:solidFill>
            </a:endParaRPr>
          </a:p>
        </p:txBody>
      </p:sp>
      <p:sp>
        <p:nvSpPr>
          <p:cNvPr id="5" name="Title 6"/>
          <p:cNvSpPr>
            <a:spLocks noGrp="1"/>
          </p:cNvSpPr>
          <p:nvPr>
            <p:ph type="title"/>
          </p:nvPr>
        </p:nvSpPr>
        <p:spPr>
          <a:xfrm>
            <a:off x="0" y="38100"/>
            <a:ext cx="8229600" cy="1143000"/>
          </a:xfrm>
        </p:spPr>
        <p:txBody>
          <a:bodyPr/>
          <a:lstStyle/>
          <a:p>
            <a:pPr algn="l"/>
            <a:r>
              <a:rPr lang="en-US" sz="3200" b="1" dirty="0" smtClean="0">
                <a:solidFill>
                  <a:schemeClr val="tx1"/>
                </a:solidFill>
              </a:rPr>
              <a:t>Practice for SOL 4.9</a:t>
            </a:r>
            <a:endParaRPr lang="en-US" sz="3200" b="1" dirty="0">
              <a:solidFill>
                <a:schemeClr val="tx1"/>
              </a:solidFill>
            </a:endParaRPr>
          </a:p>
        </p:txBody>
      </p:sp>
      <p:grpSp>
        <p:nvGrpSpPr>
          <p:cNvPr id="11" name="Group 10"/>
          <p:cNvGrpSpPr/>
          <p:nvPr/>
        </p:nvGrpSpPr>
        <p:grpSpPr>
          <a:xfrm>
            <a:off x="914400" y="2895600"/>
            <a:ext cx="2340432" cy="1752600"/>
            <a:chOff x="3131454" y="2300514"/>
            <a:chExt cx="2340432" cy="1752600"/>
          </a:xfrm>
        </p:grpSpPr>
        <p:grpSp>
          <p:nvGrpSpPr>
            <p:cNvPr id="8" name="Group 7"/>
            <p:cNvGrpSpPr/>
            <p:nvPr/>
          </p:nvGrpSpPr>
          <p:grpSpPr>
            <a:xfrm>
              <a:off x="3131454" y="2300514"/>
              <a:ext cx="2340432" cy="1752600"/>
              <a:chOff x="3131454" y="2300514"/>
              <a:chExt cx="2340432" cy="1752600"/>
            </a:xfrm>
          </p:grpSpPr>
          <p:pic>
            <p:nvPicPr>
              <p:cNvPr id="6" name="Picture 5" descr="https://encrypted-tbn2.gstatic.com/images?q=tbn:ANd9GcTYno2tK95OYfc6wK7BX1ef9xL3R9KXCfH4GBgp6jqMj99YE7Wp"/>
              <p:cNvPicPr/>
              <p:nvPr/>
            </p:nvPicPr>
            <p:blipFill>
              <a:blip r:embed="rId4" cstate="print"/>
              <a:srcRect r="20534"/>
              <a:stretch>
                <a:fillRect/>
              </a:stretch>
            </p:blipFill>
            <p:spPr bwMode="auto">
              <a:xfrm>
                <a:off x="3131454" y="2300514"/>
                <a:ext cx="1821546" cy="1752600"/>
              </a:xfrm>
              <a:prstGeom prst="rect">
                <a:avLst/>
              </a:prstGeom>
              <a:noFill/>
              <a:ln w="9525">
                <a:noFill/>
                <a:miter lim="800000"/>
                <a:headEnd/>
                <a:tailEnd/>
              </a:ln>
            </p:spPr>
          </p:pic>
          <p:sp>
            <p:nvSpPr>
              <p:cNvPr id="7" name="Oval 6"/>
              <p:cNvSpPr/>
              <p:nvPr/>
            </p:nvSpPr>
            <p:spPr>
              <a:xfrm>
                <a:off x="4405086" y="3900714"/>
                <a:ext cx="10668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egular Pentagon 8"/>
            <p:cNvSpPr/>
            <p:nvPr/>
          </p:nvSpPr>
          <p:spPr>
            <a:xfrm rot="5940000">
              <a:off x="4305480" y="2865006"/>
              <a:ext cx="51925" cy="667483"/>
            </a:xfrm>
            <a:prstGeom prst="pent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gular Pentagon 9"/>
            <p:cNvSpPr/>
            <p:nvPr/>
          </p:nvSpPr>
          <p:spPr>
            <a:xfrm rot="11340000">
              <a:off x="3964313" y="3121469"/>
              <a:ext cx="76200" cy="457200"/>
            </a:xfrm>
            <a:prstGeom prst="pent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p:cNvGrpSpPr/>
          <p:nvPr/>
        </p:nvGrpSpPr>
        <p:grpSpPr>
          <a:xfrm>
            <a:off x="5105400" y="2895600"/>
            <a:ext cx="2340432" cy="1752600"/>
            <a:chOff x="3131454" y="2300514"/>
            <a:chExt cx="2340432" cy="1752600"/>
          </a:xfrm>
        </p:grpSpPr>
        <p:grpSp>
          <p:nvGrpSpPr>
            <p:cNvPr id="15" name="Group 7"/>
            <p:cNvGrpSpPr/>
            <p:nvPr/>
          </p:nvGrpSpPr>
          <p:grpSpPr>
            <a:xfrm>
              <a:off x="3131454" y="2300514"/>
              <a:ext cx="2340432" cy="1752600"/>
              <a:chOff x="3131454" y="2300514"/>
              <a:chExt cx="2340432" cy="1752600"/>
            </a:xfrm>
          </p:grpSpPr>
          <p:pic>
            <p:nvPicPr>
              <p:cNvPr id="18" name="Picture 17" descr="https://encrypted-tbn2.gstatic.com/images?q=tbn:ANd9GcTYno2tK95OYfc6wK7BX1ef9xL3R9KXCfH4GBgp6jqMj99YE7Wp"/>
              <p:cNvPicPr/>
              <p:nvPr/>
            </p:nvPicPr>
            <p:blipFill>
              <a:blip r:embed="rId4" cstate="print"/>
              <a:srcRect r="20534"/>
              <a:stretch>
                <a:fillRect/>
              </a:stretch>
            </p:blipFill>
            <p:spPr bwMode="auto">
              <a:xfrm>
                <a:off x="3131454" y="2300514"/>
                <a:ext cx="1821546" cy="1752600"/>
              </a:xfrm>
              <a:prstGeom prst="rect">
                <a:avLst/>
              </a:prstGeom>
              <a:noFill/>
              <a:ln w="9525">
                <a:noFill/>
                <a:miter lim="800000"/>
                <a:headEnd/>
                <a:tailEnd/>
              </a:ln>
            </p:spPr>
          </p:pic>
          <p:sp>
            <p:nvSpPr>
              <p:cNvPr id="19" name="Oval 18"/>
              <p:cNvSpPr/>
              <p:nvPr/>
            </p:nvSpPr>
            <p:spPr>
              <a:xfrm>
                <a:off x="4405086" y="3900714"/>
                <a:ext cx="10668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Regular Pentagon 15"/>
            <p:cNvSpPr/>
            <p:nvPr/>
          </p:nvSpPr>
          <p:spPr>
            <a:xfrm rot="5940000">
              <a:off x="4323463" y="2882057"/>
              <a:ext cx="51925" cy="667483"/>
            </a:xfrm>
            <a:prstGeom prst="pent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gular Pentagon 16"/>
            <p:cNvSpPr/>
            <p:nvPr/>
          </p:nvSpPr>
          <p:spPr>
            <a:xfrm rot="9420000">
              <a:off x="4079303" y="3141999"/>
              <a:ext cx="76200" cy="457200"/>
            </a:xfrm>
            <a:prstGeom prst="pent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p:cNvGrpSpPr/>
          <p:nvPr/>
        </p:nvGrpSpPr>
        <p:grpSpPr>
          <a:xfrm>
            <a:off x="5029200" y="4800600"/>
            <a:ext cx="2340432" cy="1752600"/>
            <a:chOff x="3131454" y="2300514"/>
            <a:chExt cx="2340432" cy="1752600"/>
          </a:xfrm>
        </p:grpSpPr>
        <p:grpSp>
          <p:nvGrpSpPr>
            <p:cNvPr id="21" name="Group 7"/>
            <p:cNvGrpSpPr/>
            <p:nvPr/>
          </p:nvGrpSpPr>
          <p:grpSpPr>
            <a:xfrm>
              <a:off x="3131454" y="2300514"/>
              <a:ext cx="2340432" cy="1752600"/>
              <a:chOff x="3131454" y="2300514"/>
              <a:chExt cx="2340432" cy="1752600"/>
            </a:xfrm>
          </p:grpSpPr>
          <p:pic>
            <p:nvPicPr>
              <p:cNvPr id="24" name="Picture 23" descr="https://encrypted-tbn2.gstatic.com/images?q=tbn:ANd9GcTYno2tK95OYfc6wK7BX1ef9xL3R9KXCfH4GBgp6jqMj99YE7Wp"/>
              <p:cNvPicPr/>
              <p:nvPr/>
            </p:nvPicPr>
            <p:blipFill>
              <a:blip r:embed="rId4" cstate="print"/>
              <a:srcRect r="20534"/>
              <a:stretch>
                <a:fillRect/>
              </a:stretch>
            </p:blipFill>
            <p:spPr bwMode="auto">
              <a:xfrm>
                <a:off x="3131454" y="2300514"/>
                <a:ext cx="1821546" cy="1752600"/>
              </a:xfrm>
              <a:prstGeom prst="rect">
                <a:avLst/>
              </a:prstGeom>
              <a:noFill/>
              <a:ln w="9525">
                <a:noFill/>
                <a:miter lim="800000"/>
                <a:headEnd/>
                <a:tailEnd/>
              </a:ln>
            </p:spPr>
          </p:pic>
          <p:sp>
            <p:nvSpPr>
              <p:cNvPr id="25" name="Oval 24"/>
              <p:cNvSpPr/>
              <p:nvPr/>
            </p:nvSpPr>
            <p:spPr>
              <a:xfrm>
                <a:off x="4405086" y="3900714"/>
                <a:ext cx="10668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Regular Pentagon 21"/>
            <p:cNvSpPr/>
            <p:nvPr/>
          </p:nvSpPr>
          <p:spPr>
            <a:xfrm rot="8880000">
              <a:off x="4172990" y="3070613"/>
              <a:ext cx="51925" cy="667483"/>
            </a:xfrm>
            <a:prstGeom prst="pent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gular Pentagon 22"/>
            <p:cNvSpPr/>
            <p:nvPr/>
          </p:nvSpPr>
          <p:spPr>
            <a:xfrm rot="9420000">
              <a:off x="4093817" y="3141999"/>
              <a:ext cx="76200" cy="457200"/>
            </a:xfrm>
            <a:prstGeom prst="pent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p:cNvGrpSpPr/>
          <p:nvPr/>
        </p:nvGrpSpPr>
        <p:grpSpPr>
          <a:xfrm>
            <a:off x="936168" y="4800600"/>
            <a:ext cx="2340432" cy="1752600"/>
            <a:chOff x="3131454" y="2300514"/>
            <a:chExt cx="2340432" cy="1752600"/>
          </a:xfrm>
        </p:grpSpPr>
        <p:grpSp>
          <p:nvGrpSpPr>
            <p:cNvPr id="27" name="Group 7"/>
            <p:cNvGrpSpPr/>
            <p:nvPr/>
          </p:nvGrpSpPr>
          <p:grpSpPr>
            <a:xfrm>
              <a:off x="3131454" y="2300514"/>
              <a:ext cx="2340432" cy="1752600"/>
              <a:chOff x="3131454" y="2300514"/>
              <a:chExt cx="2340432" cy="1752600"/>
            </a:xfrm>
          </p:grpSpPr>
          <p:pic>
            <p:nvPicPr>
              <p:cNvPr id="30" name="Picture 29" descr="https://encrypted-tbn2.gstatic.com/images?q=tbn:ANd9GcTYno2tK95OYfc6wK7BX1ef9xL3R9KXCfH4GBgp6jqMj99YE7Wp"/>
              <p:cNvPicPr/>
              <p:nvPr/>
            </p:nvPicPr>
            <p:blipFill>
              <a:blip r:embed="rId4" cstate="print"/>
              <a:srcRect r="20534"/>
              <a:stretch>
                <a:fillRect/>
              </a:stretch>
            </p:blipFill>
            <p:spPr bwMode="auto">
              <a:xfrm>
                <a:off x="3131454" y="2300514"/>
                <a:ext cx="1821546" cy="1752600"/>
              </a:xfrm>
              <a:prstGeom prst="rect">
                <a:avLst/>
              </a:prstGeom>
              <a:noFill/>
              <a:ln w="9525">
                <a:noFill/>
                <a:miter lim="800000"/>
                <a:headEnd/>
                <a:tailEnd/>
              </a:ln>
            </p:spPr>
          </p:pic>
          <p:sp>
            <p:nvSpPr>
              <p:cNvPr id="31" name="Oval 30"/>
              <p:cNvSpPr/>
              <p:nvPr/>
            </p:nvSpPr>
            <p:spPr>
              <a:xfrm>
                <a:off x="4405086" y="3900714"/>
                <a:ext cx="10668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Regular Pentagon 27"/>
            <p:cNvSpPr/>
            <p:nvPr/>
          </p:nvSpPr>
          <p:spPr>
            <a:xfrm rot="8880000">
              <a:off x="4180250" y="3117785"/>
              <a:ext cx="51925" cy="667483"/>
            </a:xfrm>
            <a:prstGeom prst="pent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gular Pentagon 28"/>
            <p:cNvSpPr/>
            <p:nvPr/>
          </p:nvSpPr>
          <p:spPr>
            <a:xfrm rot="11340000">
              <a:off x="3936006" y="3135568"/>
              <a:ext cx="76200" cy="457200"/>
            </a:xfrm>
            <a:prstGeom prst="pentag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ustDataLst>
      <p:tags r:id="rId1"/>
    </p:custDataLst>
    <p:extLst>
      <p:ext uri="{BB962C8B-B14F-4D97-AF65-F5344CB8AC3E}">
        <p14:creationId xmlns:p14="http://schemas.microsoft.com/office/powerpoint/2010/main" val="1139956331"/>
      </p:ext>
    </p:extLst>
  </p:cSld>
  <p:clrMapOvr>
    <a:masterClrMapping/>
  </p:clrMapOvr>
  <mc:AlternateContent xmlns:mc="http://schemas.openxmlformats.org/markup-compatibility/2006" xmlns:p14="http://schemas.microsoft.com/office/powerpoint/2010/main">
    <mc:Choice Requires="p14">
      <p:transition spd="slow" p14:dur="2000" advTm="25219"/>
    </mc:Choice>
    <mc:Fallback xmlns="">
      <p:transition spd="slow" advTm="25219"/>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lstStyle/>
          <a:p>
            <a:pPr marL="0" indent="0">
              <a:buNone/>
            </a:pPr>
            <a:endParaRPr lang="en-US" sz="2400" dirty="0" smtClean="0">
              <a:solidFill>
                <a:srgbClr val="4F6228"/>
              </a:solidFill>
            </a:endParaRPr>
          </a:p>
          <a:p>
            <a:pPr marL="0" indent="0">
              <a:buNone/>
            </a:pPr>
            <a:r>
              <a:rPr lang="en-US" sz="2400" dirty="0" smtClean="0">
                <a:solidFill>
                  <a:schemeClr val="tx1"/>
                </a:solidFill>
              </a:rPr>
              <a:t>1.  Select three statements about a ray that are true.</a:t>
            </a:r>
          </a:p>
          <a:p>
            <a:pPr marL="747713" lvl="1" indent="0">
              <a:buNone/>
            </a:pPr>
            <a:r>
              <a:rPr lang="en-US" sz="2400" b="1" dirty="0" smtClean="0">
                <a:solidFill>
                  <a:schemeClr val="tx1"/>
                </a:solidFill>
              </a:rPr>
              <a:t>A ray has exactly one endpoint.</a:t>
            </a:r>
          </a:p>
          <a:p>
            <a:pPr marL="747713" lvl="1" indent="0">
              <a:buNone/>
            </a:pPr>
            <a:r>
              <a:rPr lang="en-US" sz="2400" b="1" dirty="0" smtClean="0">
                <a:solidFill>
                  <a:schemeClr val="tx1"/>
                </a:solidFill>
              </a:rPr>
              <a:t>A ray has exactly two endpoints.</a:t>
            </a:r>
          </a:p>
          <a:p>
            <a:pPr marL="747713" lvl="1" indent="0">
              <a:buNone/>
            </a:pPr>
            <a:r>
              <a:rPr lang="en-US" sz="2400" b="1" dirty="0" smtClean="0">
                <a:solidFill>
                  <a:schemeClr val="tx1"/>
                </a:solidFill>
              </a:rPr>
              <a:t>A ray goes on and on infinitely in two directions.</a:t>
            </a:r>
          </a:p>
          <a:p>
            <a:pPr marL="747713" lvl="1" indent="0">
              <a:buNone/>
            </a:pPr>
            <a:r>
              <a:rPr lang="en-US" sz="2400" b="1" dirty="0" smtClean="0">
                <a:solidFill>
                  <a:schemeClr val="tx1"/>
                </a:solidFill>
              </a:rPr>
              <a:t>A ray goes on and on infinitely in one direction.</a:t>
            </a:r>
          </a:p>
          <a:p>
            <a:pPr marL="747713" lvl="1" indent="0">
              <a:buNone/>
            </a:pPr>
            <a:r>
              <a:rPr lang="en-US" sz="2400" b="1" dirty="0" smtClean="0">
                <a:solidFill>
                  <a:schemeClr val="tx1"/>
                </a:solidFill>
              </a:rPr>
              <a:t>A ray is part of a line segment.</a:t>
            </a:r>
          </a:p>
          <a:p>
            <a:pPr marL="747713" lvl="1" indent="0">
              <a:buNone/>
            </a:pPr>
            <a:r>
              <a:rPr lang="en-US" sz="2400" b="1" dirty="0" smtClean="0">
                <a:solidFill>
                  <a:schemeClr val="tx1"/>
                </a:solidFill>
              </a:rPr>
              <a:t>A ray is part of a line.</a:t>
            </a:r>
          </a:p>
          <a:p>
            <a:pPr>
              <a:buNone/>
            </a:pPr>
            <a:endParaRPr lang="en-US" dirty="0"/>
          </a:p>
        </p:txBody>
      </p:sp>
      <p:sp>
        <p:nvSpPr>
          <p:cNvPr id="5" name="Title 6"/>
          <p:cNvSpPr>
            <a:spLocks noGrp="1"/>
          </p:cNvSpPr>
          <p:nvPr>
            <p:ph type="title"/>
          </p:nvPr>
        </p:nvSpPr>
        <p:spPr>
          <a:xfrm>
            <a:off x="0" y="38100"/>
            <a:ext cx="8229600" cy="1143000"/>
          </a:xfrm>
        </p:spPr>
        <p:txBody>
          <a:bodyPr/>
          <a:lstStyle/>
          <a:p>
            <a:pPr algn="l"/>
            <a:r>
              <a:rPr lang="en-US" sz="3200" b="1" dirty="0" smtClean="0">
                <a:solidFill>
                  <a:schemeClr val="tx1"/>
                </a:solidFill>
              </a:rPr>
              <a:t>Practice for SOL 4.10a</a:t>
            </a:r>
            <a:endParaRPr lang="en-US" sz="3200" b="1" dirty="0">
              <a:solidFill>
                <a:schemeClr val="tx1"/>
              </a:solidFill>
            </a:endParaRPr>
          </a:p>
        </p:txBody>
      </p:sp>
    </p:spTree>
    <p:custDataLst>
      <p:tags r:id="rId1"/>
    </p:custDataLst>
    <p:extLst>
      <p:ext uri="{BB962C8B-B14F-4D97-AF65-F5344CB8AC3E}">
        <p14:creationId xmlns:p14="http://schemas.microsoft.com/office/powerpoint/2010/main" val="1640497908"/>
      </p:ext>
    </p:extLst>
  </p:cSld>
  <p:clrMapOvr>
    <a:masterClrMapping/>
  </p:clrMapOvr>
  <mc:AlternateContent xmlns:mc="http://schemas.openxmlformats.org/markup-compatibility/2006" xmlns:p14="http://schemas.microsoft.com/office/powerpoint/2010/main">
    <mc:Choice Requires="p14">
      <p:transition spd="slow" p14:dur="2000" advTm="40463"/>
    </mc:Choice>
    <mc:Fallback xmlns="">
      <p:transition spd="slow" advTm="4046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2"/>
            </a:pPr>
            <a:r>
              <a:rPr lang="en-US" sz="2400" dirty="0" smtClean="0">
                <a:solidFill>
                  <a:schemeClr val="tx1"/>
                </a:solidFill>
              </a:rPr>
              <a:t>Which list is ordered from greatest to least?</a:t>
            </a:r>
          </a:p>
          <a:p>
            <a:pPr marL="514350" indent="-514350">
              <a:spcBef>
                <a:spcPts val="1800"/>
              </a:spcBef>
              <a:spcAft>
                <a:spcPts val="3600"/>
              </a:spcAft>
              <a:buNone/>
            </a:pPr>
            <a:r>
              <a:rPr lang="en-US" sz="2400" dirty="0" smtClean="0">
                <a:solidFill>
                  <a:schemeClr val="tx1"/>
                </a:solidFill>
              </a:rPr>
              <a:t>	A</a:t>
            </a:r>
          </a:p>
          <a:p>
            <a:pPr marL="514350" indent="-514350">
              <a:spcBef>
                <a:spcPts val="1800"/>
              </a:spcBef>
              <a:spcAft>
                <a:spcPts val="3600"/>
              </a:spcAft>
              <a:buNone/>
            </a:pPr>
            <a:r>
              <a:rPr lang="en-US" sz="2400" dirty="0" smtClean="0">
                <a:solidFill>
                  <a:schemeClr val="tx1"/>
                </a:solidFill>
              </a:rPr>
              <a:t>	B</a:t>
            </a:r>
          </a:p>
          <a:p>
            <a:pPr marL="514350" indent="-514350">
              <a:spcBef>
                <a:spcPts val="1800"/>
              </a:spcBef>
              <a:spcAft>
                <a:spcPts val="3600"/>
              </a:spcAft>
              <a:buNone/>
            </a:pPr>
            <a:r>
              <a:rPr lang="en-US" sz="2400" dirty="0" smtClean="0">
                <a:solidFill>
                  <a:schemeClr val="tx1"/>
                </a:solidFill>
              </a:rPr>
              <a:t>	C</a:t>
            </a:r>
          </a:p>
          <a:p>
            <a:pPr marL="514350" indent="-514350">
              <a:spcBef>
                <a:spcPts val="1800"/>
              </a:spcBef>
              <a:spcAft>
                <a:spcPts val="3600"/>
              </a:spcAft>
              <a:buNone/>
            </a:pPr>
            <a:r>
              <a:rPr lang="en-US" sz="2400" dirty="0" smtClean="0">
                <a:solidFill>
                  <a:schemeClr val="tx1"/>
                </a:solidFill>
              </a:rPr>
              <a:t>	D</a:t>
            </a:r>
          </a:p>
        </p:txBody>
      </p:sp>
      <p:sp>
        <p:nvSpPr>
          <p:cNvPr id="5" name="Title 6"/>
          <p:cNvSpPr>
            <a:spLocks noGrp="1"/>
          </p:cNvSpPr>
          <p:nvPr>
            <p:ph type="title"/>
          </p:nvPr>
        </p:nvSpPr>
        <p:spPr>
          <a:xfrm>
            <a:off x="0" y="34982"/>
            <a:ext cx="8229600" cy="1143000"/>
          </a:xfrm>
        </p:spPr>
        <p:txBody>
          <a:bodyPr/>
          <a:lstStyle/>
          <a:p>
            <a:pPr algn="l"/>
            <a:r>
              <a:rPr lang="en-US" sz="3200" b="1" dirty="0" smtClean="0">
                <a:solidFill>
                  <a:schemeClr val="tx1"/>
                </a:solidFill>
              </a:rPr>
              <a:t>Practice for SOL 4.2a</a:t>
            </a:r>
            <a:endParaRPr lang="en-US" sz="3200" b="1" dirty="0">
              <a:solidFill>
                <a:schemeClr val="tx1"/>
              </a:solidFill>
            </a:endParaRPr>
          </a:p>
        </p:txBody>
      </p:sp>
      <p:pic>
        <p:nvPicPr>
          <p:cNvPr id="8" name="Picture 7"/>
          <p:cNvPicPr>
            <a:picLocks noChangeAspect="1" noChangeArrowheads="1"/>
          </p:cNvPicPr>
          <p:nvPr/>
        </p:nvPicPr>
        <p:blipFill>
          <a:blip r:embed="rId4" cstate="print"/>
          <a:srcRect/>
          <a:stretch>
            <a:fillRect/>
          </a:stretch>
        </p:blipFill>
        <p:spPr bwMode="auto">
          <a:xfrm>
            <a:off x="1576755" y="2133598"/>
            <a:ext cx="2004645" cy="685801"/>
          </a:xfrm>
          <a:prstGeom prst="rect">
            <a:avLst/>
          </a:prstGeom>
          <a:noFill/>
          <a:ln w="9525">
            <a:noFill/>
            <a:miter lim="800000"/>
            <a:headEnd/>
            <a:tailEnd/>
          </a:ln>
        </p:spPr>
      </p:pic>
      <p:pic>
        <p:nvPicPr>
          <p:cNvPr id="9" name="Picture 3"/>
          <p:cNvPicPr>
            <a:picLocks noChangeAspect="1" noChangeArrowheads="1"/>
          </p:cNvPicPr>
          <p:nvPr/>
        </p:nvPicPr>
        <p:blipFill>
          <a:blip r:embed="rId5" cstate="print"/>
          <a:srcRect/>
          <a:stretch>
            <a:fillRect/>
          </a:stretch>
        </p:blipFill>
        <p:spPr bwMode="auto">
          <a:xfrm>
            <a:off x="1524000" y="3200400"/>
            <a:ext cx="1992041" cy="624114"/>
          </a:xfrm>
          <a:prstGeom prst="rect">
            <a:avLst/>
          </a:prstGeom>
          <a:noFill/>
          <a:ln w="9525">
            <a:noFill/>
            <a:miter lim="800000"/>
            <a:headEnd/>
            <a:tailEnd/>
          </a:ln>
        </p:spPr>
      </p:pic>
      <p:pic>
        <p:nvPicPr>
          <p:cNvPr id="10" name="Picture 5"/>
          <p:cNvPicPr>
            <a:picLocks noChangeAspect="1" noChangeArrowheads="1"/>
          </p:cNvPicPr>
          <p:nvPr/>
        </p:nvPicPr>
        <p:blipFill>
          <a:blip r:embed="rId6" cstate="print"/>
          <a:srcRect/>
          <a:stretch>
            <a:fillRect/>
          </a:stretch>
        </p:blipFill>
        <p:spPr bwMode="auto">
          <a:xfrm>
            <a:off x="1578426" y="4246732"/>
            <a:ext cx="1941288" cy="630067"/>
          </a:xfrm>
          <a:prstGeom prst="rect">
            <a:avLst/>
          </a:prstGeom>
          <a:noFill/>
          <a:ln w="9525">
            <a:noFill/>
            <a:miter lim="800000"/>
            <a:headEnd/>
            <a:tailEnd/>
          </a:ln>
        </p:spPr>
      </p:pic>
      <p:pic>
        <p:nvPicPr>
          <p:cNvPr id="11" name="Picture 6"/>
          <p:cNvPicPr>
            <a:picLocks noChangeAspect="1" noChangeArrowheads="1"/>
          </p:cNvPicPr>
          <p:nvPr/>
        </p:nvPicPr>
        <p:blipFill>
          <a:blip r:embed="rId7" cstate="print"/>
          <a:srcRect/>
          <a:stretch>
            <a:fillRect/>
          </a:stretch>
        </p:blipFill>
        <p:spPr bwMode="auto">
          <a:xfrm>
            <a:off x="1524000" y="5285351"/>
            <a:ext cx="1981200" cy="629221"/>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379924460"/>
      </p:ext>
    </p:extLst>
  </p:cSld>
  <p:clrMapOvr>
    <a:masterClrMapping/>
  </p:clrMapOvr>
  <mc:AlternateContent xmlns:mc="http://schemas.openxmlformats.org/markup-compatibility/2006" xmlns:p14="http://schemas.microsoft.com/office/powerpoint/2010/main">
    <mc:Choice Requires="p14">
      <p:transition spd="slow" p14:dur="2000" advTm="26754"/>
    </mc:Choice>
    <mc:Fallback xmlns="">
      <p:transition spd="slow" advTm="26754"/>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38200" y="1690920"/>
            <a:ext cx="73152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295400"/>
            <a:ext cx="8229600" cy="4525963"/>
          </a:xfrm>
        </p:spPr>
        <p:txBody>
          <a:bodyPr/>
          <a:lstStyle/>
          <a:p>
            <a:pPr marL="514350" indent="-514350">
              <a:buFont typeface="+mj-lt"/>
              <a:buAutoNum type="arabicPeriod" startAt="2"/>
            </a:pPr>
            <a:r>
              <a:rPr lang="en-US" sz="2000" dirty="0" smtClean="0">
                <a:solidFill>
                  <a:schemeClr val="tx1"/>
                </a:solidFill>
              </a:rPr>
              <a:t>Use the word bank to name each figure described. </a:t>
            </a:r>
          </a:p>
          <a:p>
            <a:pPr marL="514350" indent="-514350">
              <a:buNone/>
            </a:pPr>
            <a:r>
              <a:rPr lang="en-US" sz="2000" dirty="0" smtClean="0">
                <a:solidFill>
                  <a:schemeClr val="tx1"/>
                </a:solidFill>
              </a:rPr>
              <a:t>	</a:t>
            </a:r>
            <a:r>
              <a:rPr lang="en-US" sz="2000" u="sng" dirty="0" smtClean="0">
                <a:solidFill>
                  <a:schemeClr val="tx1"/>
                </a:solidFill>
              </a:rPr>
              <a:t>Word bank:</a:t>
            </a:r>
            <a:r>
              <a:rPr lang="en-US" sz="2000" dirty="0" smtClean="0">
                <a:solidFill>
                  <a:schemeClr val="tx1"/>
                </a:solidFill>
              </a:rPr>
              <a:t>         angle		line		   ray			       point                        line segment	vertex</a:t>
            </a:r>
          </a:p>
          <a:p>
            <a:pPr marL="514350" indent="-514350">
              <a:buFont typeface="+mj-lt"/>
              <a:buAutoNum type="arabicPeriod" startAt="2"/>
            </a:pPr>
            <a:endParaRPr lang="en-US" sz="2000" dirty="0" smtClean="0">
              <a:solidFill>
                <a:schemeClr val="tx1"/>
              </a:solidFill>
            </a:endParaRPr>
          </a:p>
          <a:p>
            <a:pPr marL="514350" indent="-514350">
              <a:buNone/>
            </a:pPr>
            <a:endParaRPr lang="en-US" sz="2000" dirty="0">
              <a:solidFill>
                <a:schemeClr val="tx1"/>
              </a:solidFill>
            </a:endParaRPr>
          </a:p>
        </p:txBody>
      </p:sp>
      <p:sp>
        <p:nvSpPr>
          <p:cNvPr id="6" name="Title 6"/>
          <p:cNvSpPr>
            <a:spLocks noGrp="1"/>
          </p:cNvSpPr>
          <p:nvPr>
            <p:ph type="title"/>
          </p:nvPr>
        </p:nvSpPr>
        <p:spPr>
          <a:xfrm>
            <a:off x="0" y="-30840"/>
            <a:ext cx="8229600" cy="1143000"/>
          </a:xfrm>
        </p:spPr>
        <p:txBody>
          <a:bodyPr/>
          <a:lstStyle/>
          <a:p>
            <a:pPr algn="l"/>
            <a:r>
              <a:rPr lang="en-US" sz="3200" dirty="0" smtClean="0">
                <a:solidFill>
                  <a:schemeClr val="tx1"/>
                </a:solidFill>
              </a:rPr>
              <a:t>Practice for SOL 4.10a</a:t>
            </a:r>
            <a:endParaRPr lang="en-US" sz="3200" b="1" dirty="0">
              <a:solidFill>
                <a:schemeClr val="tx1"/>
              </a:solidFill>
            </a:endParaRPr>
          </a:p>
        </p:txBody>
      </p:sp>
      <p:graphicFrame>
        <p:nvGraphicFramePr>
          <p:cNvPr id="7" name="Table 6"/>
          <p:cNvGraphicFramePr>
            <a:graphicFrameLocks noGrp="1"/>
          </p:cNvGraphicFramePr>
          <p:nvPr>
            <p:extLst/>
          </p:nvPr>
        </p:nvGraphicFramePr>
        <p:xfrm>
          <a:off x="838200" y="2743200"/>
          <a:ext cx="7543800" cy="3351530"/>
        </p:xfrm>
        <a:graphic>
          <a:graphicData uri="http://schemas.openxmlformats.org/drawingml/2006/table">
            <a:tbl>
              <a:tblPr firstRow="1" bandRow="1">
                <a:tableStyleId>{5C22544A-7EE6-4342-B048-85BDC9FD1C3A}</a:tableStyleId>
              </a:tblPr>
              <a:tblGrid>
                <a:gridCol w="6193857"/>
                <a:gridCol w="1349943"/>
              </a:tblGrid>
              <a:tr h="418465">
                <a:tc>
                  <a:txBody>
                    <a:bodyPr/>
                    <a:lstStyle/>
                    <a:p>
                      <a:r>
                        <a:rPr lang="en-US" dirty="0" smtClean="0">
                          <a:solidFill>
                            <a:schemeClr val="tx1"/>
                          </a:solidFill>
                        </a:rPr>
                        <a:t>Description</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dirty="0" smtClean="0">
                          <a:solidFill>
                            <a:schemeClr val="tx1"/>
                          </a:solidFill>
                        </a:rPr>
                        <a:t>Figure</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418465">
                <a:tc>
                  <a:txBody>
                    <a:bodyPr/>
                    <a:lstStyle/>
                    <a:p>
                      <a:r>
                        <a:rPr lang="en-US" b="1" baseline="0" dirty="0" smtClean="0">
                          <a:solidFill>
                            <a:schemeClr val="tx1"/>
                          </a:solidFill>
                        </a:rPr>
                        <a:t>a figure with exactly two endpoints</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1200"/>
                        </a:spcAft>
                      </a:pP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8465">
                <a:tc>
                  <a:txBody>
                    <a:bodyPr/>
                    <a:lstStyle/>
                    <a:p>
                      <a:r>
                        <a:rPr lang="en-US" b="1" dirty="0" smtClean="0">
                          <a:solidFill>
                            <a:schemeClr val="tx1"/>
                          </a:solidFill>
                        </a:rPr>
                        <a:t>the</a:t>
                      </a:r>
                      <a:r>
                        <a:rPr lang="en-US" b="1" baseline="0" dirty="0" smtClean="0">
                          <a:solidFill>
                            <a:schemeClr val="tx1"/>
                          </a:solidFill>
                        </a:rPr>
                        <a:t> point shared by two rays that form an angle</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1200"/>
                        </a:spcAft>
                      </a:pP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8465">
                <a:tc>
                  <a:txBody>
                    <a:bodyPr/>
                    <a:lstStyle/>
                    <a:p>
                      <a:r>
                        <a:rPr lang="en-US" b="1" dirty="0" smtClean="0">
                          <a:solidFill>
                            <a:schemeClr val="tx1"/>
                          </a:solidFill>
                        </a:rPr>
                        <a:t>a figure that extends infinitely in one direction</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1200"/>
                        </a:spcAft>
                      </a:pP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8465">
                <a:tc>
                  <a:txBody>
                    <a:bodyPr/>
                    <a:lstStyle/>
                    <a:p>
                      <a:r>
                        <a:rPr lang="en-US" b="1" baseline="0" dirty="0" smtClean="0">
                          <a:solidFill>
                            <a:schemeClr val="tx1"/>
                          </a:solidFill>
                        </a:rPr>
                        <a:t>a location in space with no height, length, or width</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1200"/>
                        </a:spcAft>
                      </a:pP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8465">
                <a:tc>
                  <a:txBody>
                    <a:bodyPr/>
                    <a:lstStyle/>
                    <a:p>
                      <a:r>
                        <a:rPr lang="en-US" b="1" baseline="0" dirty="0" smtClean="0">
                          <a:solidFill>
                            <a:schemeClr val="tx1"/>
                          </a:solidFill>
                        </a:rPr>
                        <a:t>a figure always formed by two rays with the same endpoint</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Bef>
                          <a:spcPts val="600"/>
                        </a:spcBef>
                        <a:spcAft>
                          <a:spcPts val="1200"/>
                        </a:spcAft>
                      </a:pP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8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a figure with no endpoints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1"/>
    </p:custDataLst>
    <p:extLst>
      <p:ext uri="{BB962C8B-B14F-4D97-AF65-F5344CB8AC3E}">
        <p14:creationId xmlns:p14="http://schemas.microsoft.com/office/powerpoint/2010/main" val="1628714083"/>
      </p:ext>
    </p:extLst>
  </p:cSld>
  <p:clrMapOvr>
    <a:masterClrMapping/>
  </p:clrMapOvr>
  <mc:AlternateContent xmlns:mc="http://schemas.openxmlformats.org/markup-compatibility/2006" xmlns:p14="http://schemas.microsoft.com/office/powerpoint/2010/main">
    <mc:Choice Requires="p14">
      <p:transition spd="slow" p14:dur="2000" advTm="23181"/>
    </mc:Choice>
    <mc:Fallback xmlns="">
      <p:transition spd="slow" advTm="23181"/>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38100"/>
            <a:ext cx="8839200" cy="838200"/>
          </a:xfrm>
        </p:spPr>
        <p:txBody>
          <a:bodyPr/>
          <a:lstStyle/>
          <a:p>
            <a:pPr algn="l"/>
            <a:r>
              <a:rPr lang="en-US" sz="3200" b="1" smtClean="0">
                <a:solidFill>
                  <a:srgbClr val="3E009A"/>
                </a:solidFill>
              </a:rPr>
              <a:t>Practice </a:t>
            </a:r>
            <a:r>
              <a:rPr lang="en-US" sz="3200" b="1" dirty="0" smtClean="0">
                <a:solidFill>
                  <a:srgbClr val="3E009A"/>
                </a:solidFill>
              </a:rPr>
              <a:t>for SOL 4.12</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a:xfrm>
            <a:off x="457200" y="1066800"/>
            <a:ext cx="8229600" cy="5059363"/>
          </a:xfrm>
        </p:spPr>
        <p:txBody>
          <a:bodyPr/>
          <a:lstStyle/>
          <a:p>
            <a:pPr eaLnBrk="1" hangingPunct="1">
              <a:buFont typeface="Wingdings 2" pitchFamily="18" charset="2"/>
              <a:buNone/>
            </a:pPr>
            <a:endParaRPr lang="en-US" sz="2400" b="1" dirty="0" smtClean="0"/>
          </a:p>
          <a:p>
            <a:pPr eaLnBrk="1" hangingPunct="1">
              <a:buFont typeface="Wingdings 2" pitchFamily="18" charset="2"/>
              <a:buNone/>
            </a:pPr>
            <a:r>
              <a:rPr lang="en-US" sz="2400" b="1" dirty="0" smtClean="0"/>
              <a:t>1)  Some of these figures are polygons and some are not polygons. Sort all of these figures.</a:t>
            </a:r>
          </a:p>
          <a:p>
            <a:pPr eaLnBrk="1" hangingPunct="1">
              <a:buFont typeface="Wingdings 2" pitchFamily="18" charset="2"/>
              <a:buNone/>
            </a:pPr>
            <a:r>
              <a:rPr lang="en-US" sz="2400" b="1" dirty="0" smtClean="0"/>
              <a:t>					</a:t>
            </a:r>
            <a:r>
              <a:rPr lang="en-US" sz="2400" b="1" u="sng" dirty="0" smtClean="0"/>
              <a:t>Polygons </a:t>
            </a:r>
            <a:r>
              <a:rPr lang="en-US" sz="2400" b="1" dirty="0" smtClean="0"/>
              <a:t>	  </a:t>
            </a:r>
            <a:r>
              <a:rPr lang="en-US" sz="2400" b="1" u="sng" dirty="0" smtClean="0"/>
              <a:t>Not Polygons</a:t>
            </a:r>
          </a:p>
          <a:p>
            <a:pPr eaLnBrk="1" hangingPunct="1">
              <a:buFont typeface="Wingdings 2" pitchFamily="18" charset="2"/>
              <a:buNone/>
            </a:pPr>
            <a:endParaRPr lang="en-US" sz="2400" b="1" dirty="0" smtClean="0">
              <a:solidFill>
                <a:srgbClr val="6600FF"/>
              </a:solidFill>
            </a:endParaRPr>
          </a:p>
          <a:p>
            <a:pPr eaLnBrk="1" hangingPunct="1">
              <a:buFont typeface="Wingdings 2" pitchFamily="18" charset="2"/>
              <a:buNone/>
            </a:pPr>
            <a:endParaRPr lang="en-US" sz="2400" b="1" dirty="0" smtClean="0">
              <a:solidFill>
                <a:srgbClr val="6600FF"/>
              </a:solidFill>
            </a:endParaRPr>
          </a:p>
          <a:p>
            <a:pPr eaLnBrk="1" hangingPunct="1">
              <a:buFont typeface="Wingdings 2" pitchFamily="18" charset="2"/>
              <a:buNone/>
            </a:pPr>
            <a:endParaRPr lang="en-US" sz="500" b="1" dirty="0" smtClean="0">
              <a:solidFill>
                <a:srgbClr val="6600FF"/>
              </a:solidFill>
            </a:endParaRPr>
          </a:p>
          <a:p>
            <a:pPr eaLnBrk="1" hangingPunct="1">
              <a:buFont typeface="Wingdings 2" pitchFamily="18" charset="2"/>
              <a:buNone/>
            </a:pPr>
            <a:endParaRPr lang="en-US" sz="2400" b="1" dirty="0" smtClean="0">
              <a:solidFill>
                <a:srgbClr val="6600FF"/>
              </a:solidFill>
            </a:endParaRPr>
          </a:p>
          <a:p>
            <a:pPr eaLnBrk="1" hangingPunct="1">
              <a:buFont typeface="Wingdings 2" pitchFamily="18" charset="2"/>
              <a:buNone/>
            </a:pPr>
            <a:endParaRPr lang="en-US" sz="2400" b="1" dirty="0" smtClean="0">
              <a:solidFill>
                <a:srgbClr val="6600CC"/>
              </a:solidFill>
            </a:endParaRPr>
          </a:p>
        </p:txBody>
      </p:sp>
      <p:sp>
        <p:nvSpPr>
          <p:cNvPr id="60" name="Rectangle 59"/>
          <p:cNvSpPr/>
          <p:nvPr/>
        </p:nvSpPr>
        <p:spPr>
          <a:xfrm>
            <a:off x="4114800" y="2743200"/>
            <a:ext cx="1828800" cy="3352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096000" y="2743200"/>
            <a:ext cx="1828800" cy="3352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rot="8008691">
            <a:off x="1066800" y="3200400"/>
            <a:ext cx="533400" cy="6096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743200" y="3352800"/>
            <a:ext cx="5334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929640" y="4373880"/>
            <a:ext cx="457200" cy="557497"/>
          </a:xfrm>
          <a:custGeom>
            <a:avLst/>
            <a:gdLst>
              <a:gd name="connsiteX0" fmla="*/ 0 w 457200"/>
              <a:gd name="connsiteY0" fmla="*/ 0 h 557497"/>
              <a:gd name="connsiteX1" fmla="*/ 0 w 457200"/>
              <a:gd name="connsiteY1" fmla="*/ 0 h 557497"/>
              <a:gd name="connsiteX2" fmla="*/ 167640 w 457200"/>
              <a:gd name="connsiteY2" fmla="*/ 45720 h 557497"/>
              <a:gd name="connsiteX3" fmla="*/ 304800 w 457200"/>
              <a:gd name="connsiteY3" fmla="*/ 121920 h 557497"/>
              <a:gd name="connsiteX4" fmla="*/ 350520 w 457200"/>
              <a:gd name="connsiteY4" fmla="*/ 137160 h 557497"/>
              <a:gd name="connsiteX5" fmla="*/ 381000 w 457200"/>
              <a:gd name="connsiteY5" fmla="*/ 182880 h 557497"/>
              <a:gd name="connsiteX6" fmla="*/ 426720 w 457200"/>
              <a:gd name="connsiteY6" fmla="*/ 243840 h 557497"/>
              <a:gd name="connsiteX7" fmla="*/ 441960 w 457200"/>
              <a:gd name="connsiteY7" fmla="*/ 320040 h 557497"/>
              <a:gd name="connsiteX8" fmla="*/ 457200 w 457200"/>
              <a:gd name="connsiteY8" fmla="*/ 365760 h 557497"/>
              <a:gd name="connsiteX9" fmla="*/ 441960 w 457200"/>
              <a:gd name="connsiteY9" fmla="*/ 441960 h 557497"/>
              <a:gd name="connsiteX10" fmla="*/ 426720 w 457200"/>
              <a:gd name="connsiteY10" fmla="*/ 487680 h 557497"/>
              <a:gd name="connsiteX11" fmla="*/ 335280 w 457200"/>
              <a:gd name="connsiteY11" fmla="*/ 518160 h 557497"/>
              <a:gd name="connsiteX12" fmla="*/ 60960 w 457200"/>
              <a:gd name="connsiteY12" fmla="*/ 533400 h 557497"/>
              <a:gd name="connsiteX13" fmla="*/ 0 w 457200"/>
              <a:gd name="connsiteY13" fmla="*/ 0 h 557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7200" h="557497">
                <a:moveTo>
                  <a:pt x="0" y="0"/>
                </a:moveTo>
                <a:lnTo>
                  <a:pt x="0" y="0"/>
                </a:lnTo>
                <a:cubicBezTo>
                  <a:pt x="55880" y="15240"/>
                  <a:pt x="113021" y="26443"/>
                  <a:pt x="167640" y="45720"/>
                </a:cubicBezTo>
                <a:cubicBezTo>
                  <a:pt x="323832" y="100847"/>
                  <a:pt x="204728" y="71884"/>
                  <a:pt x="304800" y="121920"/>
                </a:cubicBezTo>
                <a:cubicBezTo>
                  <a:pt x="319168" y="129104"/>
                  <a:pt x="335280" y="132080"/>
                  <a:pt x="350520" y="137160"/>
                </a:cubicBezTo>
                <a:cubicBezTo>
                  <a:pt x="360680" y="152400"/>
                  <a:pt x="370354" y="167975"/>
                  <a:pt x="381000" y="182880"/>
                </a:cubicBezTo>
                <a:cubicBezTo>
                  <a:pt x="395763" y="203549"/>
                  <a:pt x="416404" y="220629"/>
                  <a:pt x="426720" y="243840"/>
                </a:cubicBezTo>
                <a:cubicBezTo>
                  <a:pt x="437240" y="267510"/>
                  <a:pt x="435678" y="294910"/>
                  <a:pt x="441960" y="320040"/>
                </a:cubicBezTo>
                <a:cubicBezTo>
                  <a:pt x="445856" y="335625"/>
                  <a:pt x="452120" y="350520"/>
                  <a:pt x="457200" y="365760"/>
                </a:cubicBezTo>
                <a:cubicBezTo>
                  <a:pt x="452120" y="391160"/>
                  <a:pt x="448242" y="416830"/>
                  <a:pt x="441960" y="441960"/>
                </a:cubicBezTo>
                <a:cubicBezTo>
                  <a:pt x="438064" y="457545"/>
                  <a:pt x="439792" y="478343"/>
                  <a:pt x="426720" y="487680"/>
                </a:cubicBezTo>
                <a:cubicBezTo>
                  <a:pt x="400576" y="506354"/>
                  <a:pt x="365760" y="508000"/>
                  <a:pt x="335280" y="518160"/>
                </a:cubicBezTo>
                <a:cubicBezTo>
                  <a:pt x="217270" y="557497"/>
                  <a:pt x="305624" y="533400"/>
                  <a:pt x="60960" y="533400"/>
                </a:cubicBez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5-Point Star 65"/>
          <p:cNvSpPr/>
          <p:nvPr/>
        </p:nvSpPr>
        <p:spPr>
          <a:xfrm rot="1412246">
            <a:off x="2819400" y="4495800"/>
            <a:ext cx="685800" cy="685800"/>
          </a:xfrm>
          <a:prstGeom prst="star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1371600" y="5334000"/>
            <a:ext cx="609600" cy="914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Down Arrow 67"/>
          <p:cNvSpPr/>
          <p:nvPr/>
        </p:nvSpPr>
        <p:spPr>
          <a:xfrm>
            <a:off x="2667000" y="5486400"/>
            <a:ext cx="762000" cy="60960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art 68"/>
          <p:cNvSpPr/>
          <p:nvPr/>
        </p:nvSpPr>
        <p:spPr>
          <a:xfrm>
            <a:off x="1676400" y="4114800"/>
            <a:ext cx="685800" cy="685800"/>
          </a:xfrm>
          <a:prstGeom prst="hear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L-Shape 70"/>
          <p:cNvSpPr/>
          <p:nvPr/>
        </p:nvSpPr>
        <p:spPr>
          <a:xfrm rot="9305412">
            <a:off x="1828800" y="3048000"/>
            <a:ext cx="533400" cy="609600"/>
          </a:xfrm>
          <a:prstGeom prst="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Lightning Bolt 71"/>
          <p:cNvSpPr/>
          <p:nvPr/>
        </p:nvSpPr>
        <p:spPr>
          <a:xfrm>
            <a:off x="3505200" y="3505200"/>
            <a:ext cx="457200" cy="914400"/>
          </a:xfrm>
          <a:prstGeom prst="lightningBol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gular Pentagon 72"/>
          <p:cNvSpPr/>
          <p:nvPr/>
        </p:nvSpPr>
        <p:spPr>
          <a:xfrm>
            <a:off x="381000" y="5257800"/>
            <a:ext cx="762000" cy="762000"/>
          </a:xfrm>
          <a:prstGeom prst="pen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p:nvPr/>
        </p:nvSpPr>
        <p:spPr>
          <a:xfrm>
            <a:off x="457200" y="3810000"/>
            <a:ext cx="695960" cy="655320"/>
          </a:xfrm>
          <a:custGeom>
            <a:avLst/>
            <a:gdLst>
              <a:gd name="connsiteX0" fmla="*/ 0 w 695960"/>
              <a:gd name="connsiteY0" fmla="*/ 81280 h 655320"/>
              <a:gd name="connsiteX1" fmla="*/ 670560 w 695960"/>
              <a:gd name="connsiteY1" fmla="*/ 81280 h 655320"/>
              <a:gd name="connsiteX2" fmla="*/ 152400 w 695960"/>
              <a:gd name="connsiteY2" fmla="*/ 568960 h 655320"/>
              <a:gd name="connsiteX3" fmla="*/ 106680 w 695960"/>
              <a:gd name="connsiteY3" fmla="*/ 599440 h 655320"/>
              <a:gd name="connsiteX4" fmla="*/ 106680 w 695960"/>
              <a:gd name="connsiteY4" fmla="*/ 599440 h 65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960" h="655320">
                <a:moveTo>
                  <a:pt x="0" y="81280"/>
                </a:moveTo>
                <a:cubicBezTo>
                  <a:pt x="322580" y="40640"/>
                  <a:pt x="645160" y="0"/>
                  <a:pt x="670560" y="81280"/>
                </a:cubicBezTo>
                <a:cubicBezTo>
                  <a:pt x="695960" y="162560"/>
                  <a:pt x="246380" y="482600"/>
                  <a:pt x="152400" y="568960"/>
                </a:cubicBezTo>
                <a:cubicBezTo>
                  <a:pt x="58420" y="655320"/>
                  <a:pt x="106680" y="599440"/>
                  <a:pt x="106680" y="599440"/>
                </a:cubicBezTo>
                <a:lnTo>
                  <a:pt x="106680" y="599440"/>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787231278"/>
      </p:ext>
    </p:extLst>
  </p:cSld>
  <p:clrMapOvr>
    <a:masterClrMapping/>
  </p:clrMapOvr>
  <mc:AlternateContent xmlns:mc="http://schemas.openxmlformats.org/markup-compatibility/2006" xmlns:p14="http://schemas.microsoft.com/office/powerpoint/2010/main">
    <mc:Choice Requires="p14">
      <p:transition spd="slow" p14:dur="2000" advTm="25685"/>
    </mc:Choice>
    <mc:Fallback xmlns="">
      <p:transition spd="slow" advTm="25685"/>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04776"/>
            <a:ext cx="8839200" cy="838200"/>
          </a:xfrm>
        </p:spPr>
        <p:txBody>
          <a:bodyPr/>
          <a:lstStyle/>
          <a:p>
            <a:pPr algn="l"/>
            <a:r>
              <a:rPr lang="en-US" sz="3200" b="1" smtClean="0">
                <a:solidFill>
                  <a:srgbClr val="3E009A"/>
                </a:solidFill>
              </a:rPr>
              <a:t>Practice </a:t>
            </a:r>
            <a:r>
              <a:rPr lang="en-US" sz="3200" b="1" dirty="0" smtClean="0">
                <a:solidFill>
                  <a:srgbClr val="3E009A"/>
                </a:solidFill>
              </a:rPr>
              <a:t>for SOL 4.12</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a:xfrm>
            <a:off x="457200" y="1066800"/>
            <a:ext cx="8229600" cy="5059363"/>
          </a:xfrm>
        </p:spPr>
        <p:txBody>
          <a:bodyPr/>
          <a:lstStyle/>
          <a:p>
            <a:pPr eaLnBrk="1" hangingPunct="1">
              <a:buFont typeface="Wingdings 2" pitchFamily="18" charset="2"/>
              <a:buNone/>
            </a:pPr>
            <a:endParaRPr lang="en-US" sz="2400" b="1" dirty="0" smtClean="0">
              <a:solidFill>
                <a:srgbClr val="6600FF"/>
              </a:solidFill>
            </a:endParaRPr>
          </a:p>
          <a:p>
            <a:pPr eaLnBrk="1" hangingPunct="1">
              <a:buFont typeface="Wingdings 2" pitchFamily="18" charset="2"/>
              <a:buNone/>
            </a:pPr>
            <a:r>
              <a:rPr lang="en-US" sz="2000" b="1" dirty="0" smtClean="0"/>
              <a:t>2)  Which polygon has more than 3 sides and less than 7 sides?</a:t>
            </a:r>
          </a:p>
          <a:p>
            <a:pPr marL="857250" lvl="1" indent="-457200" eaLnBrk="1" hangingPunct="1">
              <a:buFont typeface="Wingdings 2" pitchFamily="18" charset="2"/>
              <a:buAutoNum type="alphaLcParenR"/>
            </a:pPr>
            <a:r>
              <a:rPr lang="en-US" sz="2000" b="1" dirty="0" smtClean="0"/>
              <a:t>Triangle</a:t>
            </a:r>
          </a:p>
          <a:p>
            <a:pPr marL="857250" lvl="1" indent="-457200" eaLnBrk="1" hangingPunct="1">
              <a:buFont typeface="Wingdings 2" pitchFamily="18" charset="2"/>
              <a:buAutoNum type="alphaLcParenR"/>
            </a:pPr>
            <a:r>
              <a:rPr lang="en-US" sz="2000" b="1" dirty="0" smtClean="0"/>
              <a:t>Octagon</a:t>
            </a:r>
          </a:p>
          <a:p>
            <a:pPr marL="857250" lvl="1" indent="-457200" eaLnBrk="1" hangingPunct="1">
              <a:buFont typeface="Wingdings 2" pitchFamily="18" charset="2"/>
              <a:buAutoNum type="alphaLcParenR"/>
            </a:pPr>
            <a:r>
              <a:rPr lang="en-US" sz="2000" b="1" dirty="0" smtClean="0"/>
              <a:t>Pentagon</a:t>
            </a:r>
          </a:p>
          <a:p>
            <a:pPr marL="857250" lvl="1" indent="-457200" eaLnBrk="1" hangingPunct="1">
              <a:buFont typeface="Wingdings 2" pitchFamily="18" charset="2"/>
              <a:buAutoNum type="alphaLcParenR"/>
            </a:pPr>
            <a:r>
              <a:rPr lang="en-US" sz="2000" b="1" dirty="0" smtClean="0"/>
              <a:t>Heptagon </a:t>
            </a:r>
          </a:p>
          <a:p>
            <a:pPr marL="457200" indent="-457200" eaLnBrk="1" hangingPunct="1">
              <a:buNone/>
            </a:pPr>
            <a:endParaRPr lang="en-US" sz="2000" b="1" dirty="0" smtClean="0"/>
          </a:p>
          <a:p>
            <a:pPr marL="457200" indent="-457200" eaLnBrk="1" hangingPunct="1">
              <a:buNone/>
            </a:pPr>
            <a:r>
              <a:rPr lang="en-US" sz="2000" b="1" dirty="0" smtClean="0"/>
              <a:t>3)  Which statement about an octagon is true?</a:t>
            </a:r>
          </a:p>
          <a:p>
            <a:pPr marL="857250" lvl="1" indent="-457200" eaLnBrk="1" hangingPunct="1">
              <a:buFont typeface="+mj-lt"/>
              <a:buAutoNum type="alphaLcParenR"/>
            </a:pPr>
            <a:r>
              <a:rPr lang="en-US" sz="2000" b="1" dirty="0" smtClean="0"/>
              <a:t>An octagon must have exactly eight congruent sides.</a:t>
            </a:r>
          </a:p>
          <a:p>
            <a:pPr marL="857250" lvl="1" indent="-457200" eaLnBrk="1" hangingPunct="1">
              <a:buFont typeface="+mj-lt"/>
              <a:buAutoNum type="alphaLcParenR"/>
            </a:pPr>
            <a:r>
              <a:rPr lang="en-US" sz="2000" b="1" dirty="0" smtClean="0"/>
              <a:t>An octagon must have exactly eight angles.</a:t>
            </a:r>
          </a:p>
          <a:p>
            <a:pPr marL="857250" lvl="1" indent="-457200" eaLnBrk="1" hangingPunct="1">
              <a:buFont typeface="+mj-lt"/>
              <a:buAutoNum type="alphaLcParenR"/>
            </a:pPr>
            <a:r>
              <a:rPr lang="en-US" sz="2000" b="1" dirty="0" smtClean="0"/>
              <a:t>An octagon must have exactly six congruent sides.</a:t>
            </a:r>
          </a:p>
          <a:p>
            <a:pPr marL="857250" lvl="1" indent="-457200" eaLnBrk="1" hangingPunct="1">
              <a:buFont typeface="+mj-lt"/>
              <a:buAutoNum type="alphaLcParenR"/>
            </a:pPr>
            <a:r>
              <a:rPr lang="en-US" sz="2000" b="1" dirty="0" smtClean="0"/>
              <a:t>An octagon must have exactly six angles.</a:t>
            </a:r>
          </a:p>
          <a:p>
            <a:pPr marL="457200" indent="-457200" eaLnBrk="1" hangingPunct="1">
              <a:buNone/>
            </a:pPr>
            <a:endParaRPr lang="en-US" sz="2000" b="1" dirty="0" smtClean="0"/>
          </a:p>
          <a:p>
            <a:pPr marL="457200" indent="-457200" eaLnBrk="1" hangingPunct="1">
              <a:buNone/>
            </a:pPr>
            <a:r>
              <a:rPr lang="en-US" sz="2000" b="1" dirty="0" smtClean="0"/>
              <a:t>		</a:t>
            </a:r>
          </a:p>
          <a:p>
            <a:pPr marL="457200" indent="-457200" eaLnBrk="1" hangingPunct="1">
              <a:buNone/>
            </a:pPr>
            <a:endParaRPr lang="en-US" sz="2000" b="1" dirty="0" smtClean="0"/>
          </a:p>
          <a:p>
            <a:pPr marL="457200" indent="-457200" eaLnBrk="1" hangingPunct="1">
              <a:buNone/>
            </a:pPr>
            <a:endParaRPr lang="en-US" sz="2000" b="1" dirty="0" smtClean="0"/>
          </a:p>
          <a:p>
            <a:pPr eaLnBrk="1" hangingPunct="1">
              <a:buFont typeface="Wingdings 2" pitchFamily="18" charset="2"/>
              <a:buNone/>
            </a:pPr>
            <a:endParaRPr lang="en-US" sz="2400" b="1" dirty="0" smtClean="0">
              <a:solidFill>
                <a:srgbClr val="6600CC"/>
              </a:solidFill>
            </a:endParaRPr>
          </a:p>
        </p:txBody>
      </p:sp>
    </p:spTree>
    <p:custDataLst>
      <p:tags r:id="rId1"/>
    </p:custDataLst>
    <p:extLst>
      <p:ext uri="{BB962C8B-B14F-4D97-AF65-F5344CB8AC3E}">
        <p14:creationId xmlns:p14="http://schemas.microsoft.com/office/powerpoint/2010/main" val="1082057899"/>
      </p:ext>
    </p:extLst>
  </p:cSld>
  <p:clrMapOvr>
    <a:masterClrMapping/>
  </p:clrMapOvr>
  <mc:AlternateContent xmlns:mc="http://schemas.openxmlformats.org/markup-compatibility/2006" xmlns:p14="http://schemas.microsoft.com/office/powerpoint/2010/main">
    <mc:Choice Requires="p14">
      <p:transition spd="slow" p14:dur="2000" advTm="33320"/>
    </mc:Choice>
    <mc:Fallback xmlns="">
      <p:transition spd="slow" advTm="3332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457200" y="1066800"/>
            <a:ext cx="8686800" cy="4525963"/>
          </a:xfrm>
        </p:spPr>
        <p:txBody>
          <a:bodyPr/>
          <a:lstStyle/>
          <a:p>
            <a:pPr marL="0" indent="0">
              <a:buNone/>
            </a:pPr>
            <a:endParaRPr lang="en-US" sz="800" b="1" dirty="0" smtClean="0">
              <a:solidFill>
                <a:srgbClr val="0070C0"/>
              </a:solidFill>
              <a:latin typeface="+mj-lt"/>
            </a:endParaRPr>
          </a:p>
          <a:p>
            <a:pPr marL="0" indent="0">
              <a:buNone/>
            </a:pPr>
            <a:endParaRPr lang="en-US" sz="800" b="1" dirty="0">
              <a:solidFill>
                <a:srgbClr val="0070C0"/>
              </a:solidFill>
              <a:latin typeface="+mj-lt"/>
            </a:endParaRPr>
          </a:p>
          <a:p>
            <a:pPr marL="0" indent="0">
              <a:buNone/>
            </a:pPr>
            <a:endParaRPr lang="en-US" sz="800" b="1" dirty="0" smtClean="0">
              <a:solidFill>
                <a:srgbClr val="0070C0"/>
              </a:solidFill>
              <a:latin typeface="+mj-lt"/>
            </a:endParaRPr>
          </a:p>
          <a:p>
            <a:pPr marL="0" indent="0">
              <a:buNone/>
            </a:pPr>
            <a:endParaRPr lang="en-US" sz="800" b="1" dirty="0" smtClean="0">
              <a:solidFill>
                <a:srgbClr val="0070C0"/>
              </a:solidFill>
              <a:latin typeface="+mj-lt"/>
            </a:endParaRPr>
          </a:p>
          <a:p>
            <a:pPr marL="0" indent="0">
              <a:buNone/>
            </a:pPr>
            <a:r>
              <a:rPr lang="en-US" sz="2400" b="1" dirty="0" smtClean="0">
                <a:latin typeface="+mj-lt"/>
              </a:rPr>
              <a:t>Use what you have learned about polygons to complete the table.</a:t>
            </a: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1" name="Title 6"/>
          <p:cNvSpPr txBox="1">
            <a:spLocks/>
          </p:cNvSpPr>
          <p:nvPr/>
        </p:nvSpPr>
        <p:spPr bwMode="auto">
          <a:xfrm>
            <a:off x="88900" y="63500"/>
            <a:ext cx="8839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0033CC"/>
                </a:solidFill>
                <a:effectLst/>
                <a:uLnTx/>
                <a:uFillTx/>
                <a:latin typeface="+mj-lt"/>
                <a:ea typeface="+mj-ea"/>
                <a:cs typeface="+mj-cs"/>
              </a:rPr>
              <a:t>Practice </a:t>
            </a:r>
            <a:r>
              <a:rPr kumimoji="0" lang="en-US" sz="3200" b="1" i="0" u="none" strike="noStrike" kern="1200" cap="none" spc="0" normalizeH="0" baseline="0" noProof="0" dirty="0" smtClean="0">
                <a:ln>
                  <a:noFill/>
                </a:ln>
                <a:solidFill>
                  <a:srgbClr val="0033CC"/>
                </a:solidFill>
                <a:effectLst/>
                <a:uLnTx/>
                <a:uFillTx/>
                <a:latin typeface="+mj-lt"/>
                <a:ea typeface="+mj-ea"/>
                <a:cs typeface="+mj-cs"/>
              </a:rPr>
              <a:t>for SOL 4.12a</a:t>
            </a:r>
            <a:endParaRPr kumimoji="0" lang="en-US" sz="3200" b="1" i="0" u="none" strike="noStrike" kern="1200" cap="none" spc="0" normalizeH="0" baseline="0" noProof="0" dirty="0">
              <a:ln>
                <a:noFill/>
              </a:ln>
              <a:solidFill>
                <a:srgbClr val="0033CC"/>
              </a:solidFill>
              <a:effectLst/>
              <a:uLnTx/>
              <a:uFillTx/>
              <a:latin typeface="+mj-lt"/>
              <a:ea typeface="+mj-ea"/>
              <a:cs typeface="+mj-cs"/>
            </a:endParaRPr>
          </a:p>
        </p:txBody>
      </p:sp>
      <p:graphicFrame>
        <p:nvGraphicFramePr>
          <p:cNvPr id="18" name="Table 17"/>
          <p:cNvGraphicFramePr>
            <a:graphicFrameLocks noGrp="1"/>
          </p:cNvGraphicFramePr>
          <p:nvPr>
            <p:extLst>
              <p:ext uri="{D42A27DB-BD31-4B8C-83A1-F6EECF244321}">
                <p14:modId xmlns:p14="http://schemas.microsoft.com/office/powerpoint/2010/main" val="810503715"/>
              </p:ext>
            </p:extLst>
          </p:nvPr>
        </p:nvGraphicFramePr>
        <p:xfrm>
          <a:off x="402608" y="2590800"/>
          <a:ext cx="8686797" cy="3342640"/>
        </p:xfrm>
        <a:graphic>
          <a:graphicData uri="http://schemas.openxmlformats.org/drawingml/2006/table">
            <a:tbl>
              <a:tblPr firstRow="1" bandRow="1">
                <a:tableStyleId>{5C22544A-7EE6-4342-B048-85BDC9FD1C3A}</a:tableStyleId>
              </a:tblPr>
              <a:tblGrid>
                <a:gridCol w="1219200"/>
                <a:gridCol w="1262742"/>
                <a:gridCol w="1240971"/>
                <a:gridCol w="1240971"/>
                <a:gridCol w="1240971"/>
                <a:gridCol w="1240971"/>
                <a:gridCol w="1240971"/>
              </a:tblGrid>
              <a:tr h="939800">
                <a:tc>
                  <a:txBody>
                    <a:bodyPr/>
                    <a:lstStyle/>
                    <a:p>
                      <a:pPr algn="l"/>
                      <a:r>
                        <a:rPr lang="en-US" dirty="0" smtClean="0"/>
                        <a: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9800">
                <a:tc>
                  <a:txBody>
                    <a:bodyPr/>
                    <a:lstStyle/>
                    <a:p>
                      <a:pPr algn="l"/>
                      <a:r>
                        <a:rPr lang="en-US" b="1" dirty="0" smtClean="0"/>
                        <a:t>Is the</a:t>
                      </a:r>
                      <a:r>
                        <a:rPr lang="en-US" b="1" baseline="0" dirty="0" smtClean="0"/>
                        <a:t> figure a polygon?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9800">
                <a:tc>
                  <a:txBody>
                    <a:bodyPr/>
                    <a:lstStyle/>
                    <a:p>
                      <a:pPr algn="l"/>
                      <a:r>
                        <a:rPr lang="en-US" b="1" dirty="0" smtClean="0"/>
                        <a:t>If it</a:t>
                      </a:r>
                      <a:r>
                        <a:rPr lang="en-US" b="1" baseline="0" dirty="0" smtClean="0"/>
                        <a:t> is NOT a polygon, give one reason why.</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9" name="Trapezoid 18"/>
          <p:cNvSpPr/>
          <p:nvPr/>
        </p:nvSpPr>
        <p:spPr>
          <a:xfrm>
            <a:off x="1828800" y="2819400"/>
            <a:ext cx="914400" cy="533400"/>
          </a:xfrm>
          <a:prstGeom prst="trapezoi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5-Point Star 20"/>
          <p:cNvSpPr/>
          <p:nvPr/>
        </p:nvSpPr>
        <p:spPr>
          <a:xfrm>
            <a:off x="3124200" y="2667000"/>
            <a:ext cx="838200" cy="762000"/>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hevron 27"/>
          <p:cNvSpPr/>
          <p:nvPr/>
        </p:nvSpPr>
        <p:spPr>
          <a:xfrm>
            <a:off x="6858000" y="2743200"/>
            <a:ext cx="838200" cy="6858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sp>
        <p:nvSpPr>
          <p:cNvPr id="31" name="Rounded Rectangle 30"/>
          <p:cNvSpPr/>
          <p:nvPr/>
        </p:nvSpPr>
        <p:spPr>
          <a:xfrm>
            <a:off x="8077200" y="2819400"/>
            <a:ext cx="914400" cy="533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lowchart: Punched Tape 33"/>
          <p:cNvSpPr/>
          <p:nvPr/>
        </p:nvSpPr>
        <p:spPr>
          <a:xfrm>
            <a:off x="4343400" y="2743200"/>
            <a:ext cx="914400" cy="609600"/>
          </a:xfrm>
          <a:prstGeom prst="flowChartPunchedTap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5638800" y="2667000"/>
            <a:ext cx="922360" cy="762000"/>
            <a:chOff x="5638800" y="2667000"/>
            <a:chExt cx="922360" cy="762000"/>
          </a:xfrm>
        </p:grpSpPr>
        <p:sp>
          <p:nvSpPr>
            <p:cNvPr id="35" name="Rectangle 34"/>
            <p:cNvSpPr/>
            <p:nvPr/>
          </p:nvSpPr>
          <p:spPr>
            <a:xfrm>
              <a:off x="5638800" y="2819400"/>
              <a:ext cx="8382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6332560" y="2667000"/>
              <a:ext cx="228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9277"/>
    </mc:Choice>
    <mc:Fallback xmlns="">
      <p:transition spd="slow" advTm="29277"/>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p:txBody>
      </p:sp>
      <p:sp>
        <p:nvSpPr>
          <p:cNvPr id="7" name="Title 6"/>
          <p:cNvSpPr>
            <a:spLocks noGrp="1"/>
          </p:cNvSpPr>
          <p:nvPr>
            <p:ph type="title"/>
          </p:nvPr>
        </p:nvSpPr>
        <p:spPr>
          <a:xfrm>
            <a:off x="0" y="12535"/>
            <a:ext cx="8839200" cy="1143000"/>
          </a:xfrm>
        </p:spPr>
        <p:txBody>
          <a:bodyPr/>
          <a:lstStyle/>
          <a:p>
            <a:pPr algn="l"/>
            <a:r>
              <a:rPr lang="en-US" sz="3200" b="1" smtClean="0">
                <a:solidFill>
                  <a:srgbClr val="0033CC"/>
                </a:solidFill>
              </a:rPr>
              <a:t>Practice </a:t>
            </a:r>
            <a:r>
              <a:rPr lang="en-US" sz="3200" b="1" dirty="0" smtClean="0">
                <a:solidFill>
                  <a:srgbClr val="0033CC"/>
                </a:solidFill>
              </a:rPr>
              <a:t>for SOL 4.12b</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5761" name="Equation" r:id="rId5" imgW="114151" imgH="215619" progId="Equation.3">
                  <p:embed/>
                </p:oleObj>
              </mc:Choice>
              <mc:Fallback>
                <p:oleObj name="Equation" r:id="rId5" imgW="114151" imgH="215619" progId="Equation.3">
                  <p:embed/>
                  <p:pic>
                    <p:nvPicPr>
                      <p:cNvPr id="0" name="Picture 10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5762" name="Equation" r:id="rId7" imgW="114151" imgH="215619" progId="Equation.3">
                  <p:embed/>
                </p:oleObj>
              </mc:Choice>
              <mc:Fallback>
                <p:oleObj name="Equation" r:id="rId7" imgW="114151" imgH="215619" progId="Equation.3">
                  <p:embed/>
                  <p:pic>
                    <p:nvPicPr>
                      <p:cNvPr id="0" name="Picture 1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5763" name="Equation" r:id="rId8" imgW="114151" imgH="215619" progId="Equation.3">
                  <p:embed/>
                </p:oleObj>
              </mc:Choice>
              <mc:Fallback>
                <p:oleObj name="Equation" r:id="rId8" imgW="114151" imgH="215619" progId="Equation.3">
                  <p:embed/>
                  <p:pic>
                    <p:nvPicPr>
                      <p:cNvPr id="0" name="Picture 10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 name="Content Placeholder 12"/>
          <p:cNvSpPr txBox="1">
            <a:spLocks/>
          </p:cNvSpPr>
          <p:nvPr/>
        </p:nvSpPr>
        <p:spPr bwMode="auto">
          <a:xfrm>
            <a:off x="457200" y="1066800"/>
            <a:ext cx="8229600" cy="5029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800" b="1" dirty="0" smtClean="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200" b="1" dirty="0" smtClean="0">
                <a:latin typeface="+mn-lt"/>
              </a:rPr>
              <a:t>Label each figure with the correct name.</a:t>
            </a:r>
            <a:r>
              <a:rPr lang="en-US" sz="2200" b="1" dirty="0">
                <a:solidFill>
                  <a:srgbClr val="0070C0"/>
                </a:solidFill>
                <a:latin typeface="+mn-lt"/>
              </a:rPr>
              <a:t> </a:t>
            </a:r>
            <a:r>
              <a:rPr lang="en-US" sz="2200" b="1" dirty="0" smtClean="0">
                <a:solidFill>
                  <a:srgbClr val="0070C0"/>
                </a:solidFill>
                <a:latin typeface="+mn-lt"/>
              </a:rPr>
              <a:t> </a:t>
            </a:r>
            <a:r>
              <a:rPr kumimoji="0" lang="en-US" sz="2200" b="1" i="0" u="none" strike="noStrike" kern="1200" cap="none" spc="0" normalizeH="0" baseline="0" noProof="0" dirty="0" smtClean="0">
                <a:ln>
                  <a:noFill/>
                </a:ln>
                <a:effectLst/>
                <a:uLnTx/>
                <a:uFillTx/>
                <a:latin typeface="+mn-lt"/>
                <a:ea typeface="+mn-ea"/>
                <a:cs typeface="+mn-cs"/>
              </a:rPr>
              <a:t>A</a:t>
            </a:r>
            <a:r>
              <a:rPr kumimoji="0" lang="en-US" sz="2200" b="1" i="0" u="none" strike="noStrike" kern="1200" cap="none" spc="0" normalizeH="0" noProof="0" dirty="0" smtClean="0">
                <a:ln>
                  <a:noFill/>
                </a:ln>
                <a:effectLst/>
                <a:uLnTx/>
                <a:uFillTx/>
                <a:latin typeface="+mn-lt"/>
                <a:ea typeface="+mn-ea"/>
                <a:cs typeface="+mn-cs"/>
              </a:rPr>
              <a:t> name may be used more than one time.  </a:t>
            </a:r>
            <a:r>
              <a:rPr lang="en-US" sz="2200" b="1" dirty="0" smtClean="0">
                <a:latin typeface="+mn-lt"/>
              </a:rPr>
              <a:t>You will not use every name.</a:t>
            </a:r>
            <a:endParaRPr kumimoji="0" lang="en-US" sz="2200" b="1" i="0" u="none" strike="noStrike" kern="1200" cap="none" spc="0" normalizeH="0" baseline="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noProof="0" dirty="0" smtClean="0">
              <a:ln>
                <a:noFill/>
              </a:ln>
              <a:solidFill>
                <a:srgbClr val="0070C0"/>
              </a:solidFill>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baseline="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sp>
        <p:nvSpPr>
          <p:cNvPr id="21" name="L-Shape 20"/>
          <p:cNvSpPr/>
          <p:nvPr/>
        </p:nvSpPr>
        <p:spPr>
          <a:xfrm>
            <a:off x="2819400" y="3048000"/>
            <a:ext cx="533400" cy="1295400"/>
          </a:xfrm>
          <a:prstGeom prst="corner">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1554206253"/>
              </p:ext>
            </p:extLst>
          </p:nvPr>
        </p:nvGraphicFramePr>
        <p:xfrm>
          <a:off x="371330" y="2773680"/>
          <a:ext cx="1676400" cy="3169920"/>
        </p:xfrm>
        <a:graphic>
          <a:graphicData uri="http://schemas.openxmlformats.org/drawingml/2006/table">
            <a:tbl>
              <a:tblPr firstRow="1" bandRow="1">
                <a:tableStyleId>{5C22544A-7EE6-4342-B048-85BDC9FD1C3A}</a:tableStyleId>
              </a:tblPr>
              <a:tblGrid>
                <a:gridCol w="1676400"/>
              </a:tblGrid>
              <a:tr h="370840">
                <a:tc>
                  <a:txBody>
                    <a:bodyPr/>
                    <a:lstStyle/>
                    <a:p>
                      <a:pPr algn="ctr"/>
                      <a:r>
                        <a:rPr lang="en-US" sz="2000" dirty="0" smtClean="0">
                          <a:solidFill>
                            <a:schemeClr val="tx1"/>
                          </a:solidFill>
                        </a:rPr>
                        <a:t>Figure Names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70840">
                <a:tc>
                  <a:txBody>
                    <a:bodyPr/>
                    <a:lstStyle/>
                    <a:p>
                      <a:pPr algn="ctr"/>
                      <a:r>
                        <a:rPr lang="en-US" sz="2000" b="1" dirty="0" smtClean="0"/>
                        <a:t>Decagon</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1" dirty="0" smtClean="0"/>
                        <a:t>Heptagon</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1" dirty="0" smtClean="0"/>
                        <a:t>Hexagon</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1" dirty="0" smtClean="0"/>
                        <a:t>Nonagon</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1" dirty="0" smtClean="0"/>
                        <a:t>Octagon</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1" dirty="0" smtClean="0"/>
                        <a:t>Pentagon</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1" dirty="0" smtClean="0"/>
                        <a:t>Quadrilateral</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3" name="Chevron 22"/>
          <p:cNvSpPr/>
          <p:nvPr/>
        </p:nvSpPr>
        <p:spPr>
          <a:xfrm rot="16200000">
            <a:off x="4648201" y="5029200"/>
            <a:ext cx="761999" cy="609600"/>
          </a:xfrm>
          <a:prstGeom prst="chevro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lowchart: Decision 23"/>
          <p:cNvSpPr/>
          <p:nvPr/>
        </p:nvSpPr>
        <p:spPr>
          <a:xfrm>
            <a:off x="4495800" y="3276600"/>
            <a:ext cx="1295400" cy="609600"/>
          </a:xfrm>
          <a:prstGeom prst="flowChartDecision">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5-Point Star 25"/>
          <p:cNvSpPr/>
          <p:nvPr/>
        </p:nvSpPr>
        <p:spPr>
          <a:xfrm>
            <a:off x="6629400" y="2971800"/>
            <a:ext cx="1066800" cy="10668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gular Pentagon 26"/>
          <p:cNvSpPr/>
          <p:nvPr/>
        </p:nvSpPr>
        <p:spPr>
          <a:xfrm rot="2990973">
            <a:off x="6892664" y="4842136"/>
            <a:ext cx="914400" cy="914400"/>
          </a:xfrm>
          <a:prstGeom prst="pentagon">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5" name="Straight Connector 34"/>
          <p:cNvCxnSpPr/>
          <p:nvPr/>
        </p:nvCxnSpPr>
        <p:spPr>
          <a:xfrm>
            <a:off x="2438400" y="4724400"/>
            <a:ext cx="617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2895600"/>
            <a:ext cx="0" cy="3352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248400" y="2895600"/>
            <a:ext cx="0" cy="3352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Notched Right Arrow 38"/>
          <p:cNvSpPr/>
          <p:nvPr/>
        </p:nvSpPr>
        <p:spPr>
          <a:xfrm>
            <a:off x="2514600" y="4876800"/>
            <a:ext cx="1295400" cy="914400"/>
          </a:xfrm>
          <a:prstGeom prst="notched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40942"/>
    </mc:Choice>
    <mc:Fallback xmlns="">
      <p:transition spd="slow" advTm="40942"/>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12700" y="46037"/>
            <a:ext cx="8229600" cy="1143000"/>
          </a:xfrm>
        </p:spPr>
        <p:txBody>
          <a:bodyPr/>
          <a:lstStyle/>
          <a:p>
            <a:pPr algn="l"/>
            <a:r>
              <a:rPr lang="en-US" sz="3200" b="1" dirty="0" smtClean="0">
                <a:solidFill>
                  <a:schemeClr val="tx1"/>
                </a:solidFill>
              </a:rPr>
              <a:t>Practice for SOL 4.13b</a:t>
            </a:r>
            <a:endParaRPr lang="en-US" sz="3200" b="1" dirty="0">
              <a:solidFill>
                <a:schemeClr val="tx1"/>
              </a:solidFill>
            </a:endParaRPr>
          </a:p>
        </p:txBody>
      </p:sp>
      <p:sp>
        <p:nvSpPr>
          <p:cNvPr id="6" name="Content Placeholder 2"/>
          <p:cNvSpPr>
            <a:spLocks noGrp="1"/>
          </p:cNvSpPr>
          <p:nvPr>
            <p:ph idx="1"/>
          </p:nvPr>
        </p:nvSpPr>
        <p:spPr>
          <a:xfrm>
            <a:off x="381000" y="1089818"/>
            <a:ext cx="8534400" cy="4525963"/>
          </a:xfrm>
        </p:spPr>
        <p:txBody>
          <a:bodyPr/>
          <a:lstStyle/>
          <a:p>
            <a:pPr marL="0" indent="0">
              <a:buNone/>
            </a:pPr>
            <a:endParaRPr lang="en-US" sz="2200" dirty="0" smtClean="0">
              <a:solidFill>
                <a:schemeClr val="tx1"/>
              </a:solidFill>
            </a:endParaRPr>
          </a:p>
          <a:p>
            <a:pPr marL="0" indent="0">
              <a:buNone/>
            </a:pPr>
            <a:endParaRPr lang="en-US" sz="2200" dirty="0"/>
          </a:p>
          <a:p>
            <a:pPr marL="0" indent="0">
              <a:buNone/>
            </a:pPr>
            <a:r>
              <a:rPr lang="en-US" sz="2200" dirty="0" smtClean="0">
                <a:solidFill>
                  <a:schemeClr val="tx1"/>
                </a:solidFill>
              </a:rPr>
              <a:t>Jared has twelve math fact cards that are all the same size, as shown.</a:t>
            </a:r>
          </a:p>
          <a:p>
            <a:pPr marL="0" indent="0">
              <a:buNone/>
            </a:pPr>
            <a:endParaRPr lang="en-US" sz="2200" dirty="0" smtClean="0">
              <a:solidFill>
                <a:schemeClr val="tx1"/>
              </a:solidFill>
            </a:endParaRPr>
          </a:p>
          <a:p>
            <a:pPr marL="0" indent="0">
              <a:buNone/>
            </a:pPr>
            <a:endParaRPr lang="en-US" sz="2200" dirty="0" smtClean="0">
              <a:solidFill>
                <a:schemeClr val="tx1"/>
              </a:solidFill>
            </a:endParaRPr>
          </a:p>
          <a:p>
            <a:pPr marL="0" indent="0">
              <a:buNone/>
            </a:pPr>
            <a:endParaRPr lang="en-US" sz="2200" dirty="0" smtClean="0">
              <a:solidFill>
                <a:schemeClr val="tx1"/>
              </a:solidFill>
            </a:endParaRPr>
          </a:p>
          <a:p>
            <a:pPr marL="0" indent="0">
              <a:buNone/>
            </a:pPr>
            <a:endParaRPr lang="en-US" sz="2200" dirty="0" smtClean="0">
              <a:solidFill>
                <a:schemeClr val="tx1"/>
              </a:solidFill>
            </a:endParaRPr>
          </a:p>
          <a:p>
            <a:pPr marL="0" indent="0">
              <a:buNone/>
            </a:pPr>
            <a:endParaRPr lang="en-US" sz="2200" dirty="0" smtClean="0">
              <a:solidFill>
                <a:schemeClr val="tx1"/>
              </a:solidFill>
            </a:endParaRPr>
          </a:p>
          <a:p>
            <a:pPr marL="0" indent="0">
              <a:buNone/>
            </a:pPr>
            <a:endParaRPr lang="en-US" sz="2200" dirty="0" smtClean="0">
              <a:solidFill>
                <a:schemeClr val="tx1"/>
              </a:solidFill>
            </a:endParaRPr>
          </a:p>
          <a:p>
            <a:pPr marL="0" indent="0">
              <a:buNone/>
            </a:pPr>
            <a:endParaRPr lang="en-US" sz="2200" dirty="0" smtClean="0">
              <a:solidFill>
                <a:schemeClr val="tx1"/>
              </a:solidFill>
            </a:endParaRPr>
          </a:p>
          <a:p>
            <a:pPr marL="0" indent="0">
              <a:buNone/>
            </a:pPr>
            <a:r>
              <a:rPr lang="en-US" sz="2200" dirty="0" smtClean="0">
                <a:solidFill>
                  <a:schemeClr val="tx1"/>
                </a:solidFill>
              </a:rPr>
              <a:t>Jared will randomly select one of these cards from a bag without looking. What is the probability Jared will select a card that has a </a:t>
            </a:r>
            <a:r>
              <a:rPr lang="en-US" sz="2200" dirty="0" smtClean="0">
                <a:solidFill>
                  <a:schemeClr val="tx1"/>
                </a:solidFill>
                <a:latin typeface="Cambria Math" pitchFamily="18" charset="0"/>
                <a:ea typeface="Cambria Math" pitchFamily="18" charset="0"/>
              </a:rPr>
              <a:t>3</a:t>
            </a:r>
            <a:r>
              <a:rPr lang="en-US" sz="2200" dirty="0" smtClean="0">
                <a:solidFill>
                  <a:schemeClr val="tx1"/>
                </a:solidFill>
              </a:rPr>
              <a:t> on it?</a:t>
            </a:r>
          </a:p>
          <a:p>
            <a:pPr>
              <a:buNone/>
            </a:pPr>
            <a:endParaRPr lang="en-US" dirty="0"/>
          </a:p>
        </p:txBody>
      </p:sp>
      <p:grpSp>
        <p:nvGrpSpPr>
          <p:cNvPr id="2" name="Group 90"/>
          <p:cNvGrpSpPr/>
          <p:nvPr/>
        </p:nvGrpSpPr>
        <p:grpSpPr>
          <a:xfrm>
            <a:off x="914400" y="3352800"/>
            <a:ext cx="1676400" cy="609600"/>
            <a:chOff x="914400" y="3200400"/>
            <a:chExt cx="1676400" cy="609600"/>
          </a:xfrm>
        </p:grpSpPr>
        <p:sp>
          <p:nvSpPr>
            <p:cNvPr id="69" name="Rectangle 68"/>
            <p:cNvSpPr/>
            <p:nvPr/>
          </p:nvSpPr>
          <p:spPr>
            <a:xfrm>
              <a:off x="914400" y="32004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51" name="Picture 19"/>
            <p:cNvPicPr>
              <a:picLocks noChangeAspect="1" noChangeArrowheads="1"/>
            </p:cNvPicPr>
            <p:nvPr/>
          </p:nvPicPr>
          <p:blipFill>
            <a:blip r:embed="rId4" cstate="print"/>
            <a:srcRect/>
            <a:stretch>
              <a:fillRect/>
            </a:stretch>
          </p:blipFill>
          <p:spPr bwMode="auto">
            <a:xfrm>
              <a:off x="990600" y="3352800"/>
              <a:ext cx="1524000" cy="333375"/>
            </a:xfrm>
            <a:prstGeom prst="rect">
              <a:avLst/>
            </a:prstGeom>
            <a:noFill/>
            <a:ln w="9525">
              <a:solidFill>
                <a:schemeClr val="tx1"/>
              </a:solidFill>
              <a:miter lim="800000"/>
              <a:headEnd/>
              <a:tailEnd/>
            </a:ln>
          </p:spPr>
        </p:pic>
      </p:grpSp>
      <p:grpSp>
        <p:nvGrpSpPr>
          <p:cNvPr id="3" name="Group 89"/>
          <p:cNvGrpSpPr/>
          <p:nvPr/>
        </p:nvGrpSpPr>
        <p:grpSpPr>
          <a:xfrm>
            <a:off x="914400" y="2438400"/>
            <a:ext cx="1676400" cy="609600"/>
            <a:chOff x="914400" y="2286000"/>
            <a:chExt cx="1676400" cy="609600"/>
          </a:xfrm>
        </p:grpSpPr>
        <p:sp>
          <p:nvSpPr>
            <p:cNvPr id="62" name="Rectangle 61"/>
            <p:cNvSpPr/>
            <p:nvPr/>
          </p:nvSpPr>
          <p:spPr>
            <a:xfrm>
              <a:off x="914400" y="22860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50" name="Picture 18"/>
            <p:cNvPicPr>
              <a:picLocks noChangeAspect="1" noChangeArrowheads="1"/>
            </p:cNvPicPr>
            <p:nvPr/>
          </p:nvPicPr>
          <p:blipFill>
            <a:blip r:embed="rId5" cstate="print"/>
            <a:srcRect/>
            <a:stretch>
              <a:fillRect/>
            </a:stretch>
          </p:blipFill>
          <p:spPr bwMode="auto">
            <a:xfrm>
              <a:off x="957942" y="2394858"/>
              <a:ext cx="1590675" cy="390525"/>
            </a:xfrm>
            <a:prstGeom prst="rect">
              <a:avLst/>
            </a:prstGeom>
            <a:noFill/>
            <a:ln w="9525">
              <a:solidFill>
                <a:schemeClr val="tx1"/>
              </a:solidFill>
              <a:miter lim="800000"/>
              <a:headEnd/>
              <a:tailEnd/>
            </a:ln>
          </p:spPr>
        </p:pic>
      </p:grpSp>
      <p:grpSp>
        <p:nvGrpSpPr>
          <p:cNvPr id="7" name="Group 93"/>
          <p:cNvGrpSpPr/>
          <p:nvPr/>
        </p:nvGrpSpPr>
        <p:grpSpPr>
          <a:xfrm>
            <a:off x="914400" y="4267200"/>
            <a:ext cx="1676400" cy="609600"/>
            <a:chOff x="914400" y="4114800"/>
            <a:chExt cx="1676400" cy="609600"/>
          </a:xfrm>
        </p:grpSpPr>
        <p:sp>
          <p:nvSpPr>
            <p:cNvPr id="70" name="Rectangle 69"/>
            <p:cNvSpPr/>
            <p:nvPr/>
          </p:nvSpPr>
          <p:spPr>
            <a:xfrm>
              <a:off x="914400" y="41148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52" name="Picture 20"/>
            <p:cNvPicPr>
              <a:picLocks noChangeAspect="1" noChangeArrowheads="1"/>
            </p:cNvPicPr>
            <p:nvPr/>
          </p:nvPicPr>
          <p:blipFill>
            <a:blip r:embed="rId6" cstate="print"/>
            <a:srcRect/>
            <a:stretch>
              <a:fillRect/>
            </a:stretch>
          </p:blipFill>
          <p:spPr bwMode="auto">
            <a:xfrm>
              <a:off x="994230" y="4234542"/>
              <a:ext cx="1466850" cy="342900"/>
            </a:xfrm>
            <a:prstGeom prst="rect">
              <a:avLst/>
            </a:prstGeom>
            <a:noFill/>
            <a:ln w="9525">
              <a:solidFill>
                <a:schemeClr val="tx1"/>
              </a:solidFill>
              <a:miter lim="800000"/>
              <a:headEnd/>
              <a:tailEnd/>
            </a:ln>
          </p:spPr>
        </p:pic>
      </p:grpSp>
      <p:grpSp>
        <p:nvGrpSpPr>
          <p:cNvPr id="8" name="Group 88"/>
          <p:cNvGrpSpPr/>
          <p:nvPr/>
        </p:nvGrpSpPr>
        <p:grpSpPr>
          <a:xfrm>
            <a:off x="2895600" y="2438400"/>
            <a:ext cx="1676400" cy="609600"/>
            <a:chOff x="2895600" y="2286000"/>
            <a:chExt cx="1676400" cy="609600"/>
          </a:xfrm>
        </p:grpSpPr>
        <p:sp>
          <p:nvSpPr>
            <p:cNvPr id="63" name="Rectangle 62"/>
            <p:cNvSpPr/>
            <p:nvPr/>
          </p:nvSpPr>
          <p:spPr>
            <a:xfrm>
              <a:off x="2895600" y="22860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53" name="Picture 21"/>
            <p:cNvPicPr>
              <a:picLocks noChangeAspect="1" noChangeArrowheads="1"/>
            </p:cNvPicPr>
            <p:nvPr/>
          </p:nvPicPr>
          <p:blipFill>
            <a:blip r:embed="rId7" cstate="print"/>
            <a:srcRect/>
            <a:stretch>
              <a:fillRect/>
            </a:stretch>
          </p:blipFill>
          <p:spPr bwMode="auto">
            <a:xfrm>
              <a:off x="3022602" y="2405742"/>
              <a:ext cx="1409700" cy="371475"/>
            </a:xfrm>
            <a:prstGeom prst="rect">
              <a:avLst/>
            </a:prstGeom>
            <a:noFill/>
            <a:ln w="9525">
              <a:solidFill>
                <a:schemeClr val="tx1"/>
              </a:solidFill>
              <a:miter lim="800000"/>
              <a:headEnd/>
              <a:tailEnd/>
            </a:ln>
          </p:spPr>
        </p:pic>
      </p:grpSp>
      <p:grpSp>
        <p:nvGrpSpPr>
          <p:cNvPr id="9" name="Group 87"/>
          <p:cNvGrpSpPr/>
          <p:nvPr/>
        </p:nvGrpSpPr>
        <p:grpSpPr>
          <a:xfrm>
            <a:off x="4876800" y="2438400"/>
            <a:ext cx="1676400" cy="609600"/>
            <a:chOff x="4876800" y="2286000"/>
            <a:chExt cx="1676400" cy="609600"/>
          </a:xfrm>
        </p:grpSpPr>
        <p:sp>
          <p:nvSpPr>
            <p:cNvPr id="64" name="Rectangle 63"/>
            <p:cNvSpPr/>
            <p:nvPr/>
          </p:nvSpPr>
          <p:spPr>
            <a:xfrm>
              <a:off x="4876800" y="22860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54" name="Picture 22"/>
            <p:cNvPicPr>
              <a:picLocks noChangeAspect="1" noChangeArrowheads="1"/>
            </p:cNvPicPr>
            <p:nvPr/>
          </p:nvPicPr>
          <p:blipFill>
            <a:blip r:embed="rId8" cstate="print"/>
            <a:srcRect/>
            <a:stretch>
              <a:fillRect/>
            </a:stretch>
          </p:blipFill>
          <p:spPr bwMode="auto">
            <a:xfrm>
              <a:off x="5010150" y="2376714"/>
              <a:ext cx="1390650" cy="400050"/>
            </a:xfrm>
            <a:prstGeom prst="rect">
              <a:avLst/>
            </a:prstGeom>
            <a:noFill/>
            <a:ln w="9525">
              <a:solidFill>
                <a:schemeClr val="tx1"/>
              </a:solidFill>
              <a:miter lim="800000"/>
              <a:headEnd/>
              <a:tailEnd/>
            </a:ln>
          </p:spPr>
        </p:pic>
      </p:grpSp>
      <p:grpSp>
        <p:nvGrpSpPr>
          <p:cNvPr id="10" name="Group 86"/>
          <p:cNvGrpSpPr/>
          <p:nvPr/>
        </p:nvGrpSpPr>
        <p:grpSpPr>
          <a:xfrm>
            <a:off x="6858000" y="2438400"/>
            <a:ext cx="1676400" cy="609600"/>
            <a:chOff x="6858000" y="2286000"/>
            <a:chExt cx="1676400" cy="609600"/>
          </a:xfrm>
        </p:grpSpPr>
        <p:sp>
          <p:nvSpPr>
            <p:cNvPr id="65" name="Rectangle 64"/>
            <p:cNvSpPr/>
            <p:nvPr/>
          </p:nvSpPr>
          <p:spPr>
            <a:xfrm>
              <a:off x="6858000" y="22860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56" name="Picture 24"/>
            <p:cNvPicPr>
              <a:picLocks noChangeAspect="1" noChangeArrowheads="1"/>
            </p:cNvPicPr>
            <p:nvPr/>
          </p:nvPicPr>
          <p:blipFill>
            <a:blip r:embed="rId9" cstate="print"/>
            <a:srcRect/>
            <a:stretch>
              <a:fillRect/>
            </a:stretch>
          </p:blipFill>
          <p:spPr bwMode="auto">
            <a:xfrm>
              <a:off x="6890658" y="2376714"/>
              <a:ext cx="1581150" cy="381000"/>
            </a:xfrm>
            <a:prstGeom prst="rect">
              <a:avLst/>
            </a:prstGeom>
            <a:noFill/>
            <a:ln w="9525">
              <a:solidFill>
                <a:schemeClr val="tx1"/>
              </a:solidFill>
              <a:miter lim="800000"/>
              <a:headEnd/>
              <a:tailEnd/>
            </a:ln>
          </p:spPr>
        </p:pic>
      </p:grpSp>
      <p:grpSp>
        <p:nvGrpSpPr>
          <p:cNvPr id="11" name="Group 85"/>
          <p:cNvGrpSpPr/>
          <p:nvPr/>
        </p:nvGrpSpPr>
        <p:grpSpPr>
          <a:xfrm>
            <a:off x="6858000" y="3352800"/>
            <a:ext cx="1676400" cy="609600"/>
            <a:chOff x="6858000" y="3200400"/>
            <a:chExt cx="1676400" cy="609600"/>
          </a:xfrm>
        </p:grpSpPr>
        <p:sp>
          <p:nvSpPr>
            <p:cNvPr id="66" name="Rectangle 65"/>
            <p:cNvSpPr/>
            <p:nvPr/>
          </p:nvSpPr>
          <p:spPr>
            <a:xfrm>
              <a:off x="6858000" y="32004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57" name="Picture 25"/>
            <p:cNvPicPr>
              <a:picLocks noChangeAspect="1" noChangeArrowheads="1"/>
            </p:cNvPicPr>
            <p:nvPr/>
          </p:nvPicPr>
          <p:blipFill>
            <a:blip r:embed="rId10" cstate="print"/>
            <a:srcRect/>
            <a:stretch>
              <a:fillRect/>
            </a:stretch>
          </p:blipFill>
          <p:spPr bwMode="auto">
            <a:xfrm>
              <a:off x="6919686" y="3320142"/>
              <a:ext cx="1543050" cy="333375"/>
            </a:xfrm>
            <a:prstGeom prst="rect">
              <a:avLst/>
            </a:prstGeom>
            <a:noFill/>
            <a:ln w="9525">
              <a:solidFill>
                <a:schemeClr val="tx1"/>
              </a:solidFill>
              <a:miter lim="800000"/>
              <a:headEnd/>
              <a:tailEnd/>
            </a:ln>
          </p:spPr>
        </p:pic>
      </p:grpSp>
      <p:grpSp>
        <p:nvGrpSpPr>
          <p:cNvPr id="12" name="Group 92"/>
          <p:cNvGrpSpPr/>
          <p:nvPr/>
        </p:nvGrpSpPr>
        <p:grpSpPr>
          <a:xfrm>
            <a:off x="4876800" y="3352800"/>
            <a:ext cx="1676400" cy="609600"/>
            <a:chOff x="4876800" y="3200400"/>
            <a:chExt cx="1676400" cy="609600"/>
          </a:xfrm>
        </p:grpSpPr>
        <p:sp>
          <p:nvSpPr>
            <p:cNvPr id="67" name="Rectangle 66"/>
            <p:cNvSpPr/>
            <p:nvPr/>
          </p:nvSpPr>
          <p:spPr>
            <a:xfrm>
              <a:off x="4876800" y="32004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58" name="Picture 26"/>
            <p:cNvPicPr>
              <a:picLocks noChangeAspect="1" noChangeArrowheads="1"/>
            </p:cNvPicPr>
            <p:nvPr/>
          </p:nvPicPr>
          <p:blipFill>
            <a:blip r:embed="rId11" cstate="print"/>
            <a:srcRect/>
            <a:stretch>
              <a:fillRect/>
            </a:stretch>
          </p:blipFill>
          <p:spPr bwMode="auto">
            <a:xfrm>
              <a:off x="4924425" y="3320142"/>
              <a:ext cx="1552575" cy="304800"/>
            </a:xfrm>
            <a:prstGeom prst="rect">
              <a:avLst/>
            </a:prstGeom>
            <a:noFill/>
            <a:ln w="9525">
              <a:solidFill>
                <a:schemeClr val="tx1"/>
              </a:solidFill>
              <a:miter lim="800000"/>
              <a:headEnd/>
              <a:tailEnd/>
            </a:ln>
          </p:spPr>
        </p:pic>
      </p:grpSp>
      <p:grpSp>
        <p:nvGrpSpPr>
          <p:cNvPr id="13" name="Group 91"/>
          <p:cNvGrpSpPr/>
          <p:nvPr/>
        </p:nvGrpSpPr>
        <p:grpSpPr>
          <a:xfrm>
            <a:off x="2895600" y="3352800"/>
            <a:ext cx="1676400" cy="609600"/>
            <a:chOff x="2895600" y="3200400"/>
            <a:chExt cx="1676400" cy="609600"/>
          </a:xfrm>
        </p:grpSpPr>
        <p:sp>
          <p:nvSpPr>
            <p:cNvPr id="68" name="Rectangle 67"/>
            <p:cNvSpPr/>
            <p:nvPr/>
          </p:nvSpPr>
          <p:spPr>
            <a:xfrm>
              <a:off x="2895600" y="32004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59" name="Picture 27"/>
            <p:cNvPicPr>
              <a:picLocks noChangeAspect="1" noChangeArrowheads="1"/>
            </p:cNvPicPr>
            <p:nvPr/>
          </p:nvPicPr>
          <p:blipFill>
            <a:blip r:embed="rId12" cstate="print"/>
            <a:srcRect/>
            <a:stretch>
              <a:fillRect/>
            </a:stretch>
          </p:blipFill>
          <p:spPr bwMode="auto">
            <a:xfrm>
              <a:off x="2971800" y="3291567"/>
              <a:ext cx="1533525" cy="361950"/>
            </a:xfrm>
            <a:prstGeom prst="rect">
              <a:avLst/>
            </a:prstGeom>
            <a:noFill/>
            <a:ln w="9525">
              <a:solidFill>
                <a:schemeClr val="tx1"/>
              </a:solidFill>
              <a:miter lim="800000"/>
              <a:headEnd/>
              <a:tailEnd/>
            </a:ln>
          </p:spPr>
        </p:pic>
      </p:grpSp>
      <p:grpSp>
        <p:nvGrpSpPr>
          <p:cNvPr id="14" name="Group 94"/>
          <p:cNvGrpSpPr/>
          <p:nvPr/>
        </p:nvGrpSpPr>
        <p:grpSpPr>
          <a:xfrm>
            <a:off x="2895600" y="4267200"/>
            <a:ext cx="1676400" cy="609600"/>
            <a:chOff x="2895600" y="4114800"/>
            <a:chExt cx="1676400" cy="609600"/>
          </a:xfrm>
        </p:grpSpPr>
        <p:sp>
          <p:nvSpPr>
            <p:cNvPr id="71" name="Rectangle 70"/>
            <p:cNvSpPr/>
            <p:nvPr/>
          </p:nvSpPr>
          <p:spPr>
            <a:xfrm>
              <a:off x="2895600" y="41148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60" name="Picture 28"/>
            <p:cNvPicPr>
              <a:picLocks noChangeAspect="1" noChangeArrowheads="1"/>
            </p:cNvPicPr>
            <p:nvPr/>
          </p:nvPicPr>
          <p:blipFill>
            <a:blip r:embed="rId13" cstate="print"/>
            <a:srcRect/>
            <a:stretch>
              <a:fillRect/>
            </a:stretch>
          </p:blipFill>
          <p:spPr bwMode="auto">
            <a:xfrm>
              <a:off x="2971800" y="4210503"/>
              <a:ext cx="1504950" cy="390525"/>
            </a:xfrm>
            <a:prstGeom prst="rect">
              <a:avLst/>
            </a:prstGeom>
            <a:noFill/>
            <a:ln w="9525">
              <a:solidFill>
                <a:schemeClr val="tx1"/>
              </a:solidFill>
              <a:miter lim="800000"/>
              <a:headEnd/>
              <a:tailEnd/>
            </a:ln>
          </p:spPr>
        </p:pic>
      </p:grpSp>
      <p:grpSp>
        <p:nvGrpSpPr>
          <p:cNvPr id="15" name="Group 95"/>
          <p:cNvGrpSpPr/>
          <p:nvPr/>
        </p:nvGrpSpPr>
        <p:grpSpPr>
          <a:xfrm>
            <a:off x="4876800" y="4267200"/>
            <a:ext cx="1676400" cy="609600"/>
            <a:chOff x="4876800" y="4114800"/>
            <a:chExt cx="1676400" cy="609600"/>
          </a:xfrm>
        </p:grpSpPr>
        <p:sp>
          <p:nvSpPr>
            <p:cNvPr id="72" name="Rectangle 71"/>
            <p:cNvSpPr/>
            <p:nvPr/>
          </p:nvSpPr>
          <p:spPr>
            <a:xfrm>
              <a:off x="4876800" y="41148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61" name="Picture 29"/>
            <p:cNvPicPr>
              <a:picLocks noChangeAspect="1" noChangeArrowheads="1"/>
            </p:cNvPicPr>
            <p:nvPr/>
          </p:nvPicPr>
          <p:blipFill>
            <a:blip r:embed="rId14" cstate="print"/>
            <a:srcRect/>
            <a:stretch>
              <a:fillRect/>
            </a:stretch>
          </p:blipFill>
          <p:spPr bwMode="auto">
            <a:xfrm>
              <a:off x="4914900" y="4239078"/>
              <a:ext cx="1562100" cy="361950"/>
            </a:xfrm>
            <a:prstGeom prst="rect">
              <a:avLst/>
            </a:prstGeom>
            <a:noFill/>
            <a:ln w="9525">
              <a:solidFill>
                <a:schemeClr val="tx1"/>
              </a:solidFill>
              <a:miter lim="800000"/>
              <a:headEnd/>
              <a:tailEnd/>
            </a:ln>
          </p:spPr>
        </p:pic>
      </p:grpSp>
      <p:grpSp>
        <p:nvGrpSpPr>
          <p:cNvPr id="16" name="Group 84"/>
          <p:cNvGrpSpPr/>
          <p:nvPr/>
        </p:nvGrpSpPr>
        <p:grpSpPr>
          <a:xfrm>
            <a:off x="6858000" y="4267200"/>
            <a:ext cx="1676400" cy="609600"/>
            <a:chOff x="6858000" y="4114800"/>
            <a:chExt cx="1676400" cy="609600"/>
          </a:xfrm>
        </p:grpSpPr>
        <p:sp>
          <p:nvSpPr>
            <p:cNvPr id="73" name="Rectangle 72"/>
            <p:cNvSpPr/>
            <p:nvPr/>
          </p:nvSpPr>
          <p:spPr>
            <a:xfrm>
              <a:off x="6858000" y="41148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1262" name="Picture 30"/>
            <p:cNvPicPr>
              <a:picLocks noChangeAspect="1" noChangeArrowheads="1"/>
            </p:cNvPicPr>
            <p:nvPr/>
          </p:nvPicPr>
          <p:blipFill>
            <a:blip r:embed="rId15" cstate="print"/>
            <a:srcRect/>
            <a:stretch>
              <a:fillRect/>
            </a:stretch>
          </p:blipFill>
          <p:spPr bwMode="auto">
            <a:xfrm>
              <a:off x="6934200" y="4205514"/>
              <a:ext cx="1543050" cy="381000"/>
            </a:xfrm>
            <a:prstGeom prst="rect">
              <a:avLst/>
            </a:prstGeom>
            <a:noFill/>
            <a:ln w="9525">
              <a:solidFill>
                <a:schemeClr val="tx1"/>
              </a:solidFill>
              <a:miter lim="800000"/>
              <a:headEnd/>
              <a:tailEnd/>
            </a:ln>
          </p:spPr>
        </p:pic>
      </p:grpSp>
    </p:spTree>
    <p:custDataLst>
      <p:tags r:id="rId1"/>
    </p:custDataLst>
    <p:extLst>
      <p:ext uri="{BB962C8B-B14F-4D97-AF65-F5344CB8AC3E}">
        <p14:creationId xmlns:p14="http://schemas.microsoft.com/office/powerpoint/2010/main" val="274545975"/>
      </p:ext>
    </p:extLst>
  </p:cSld>
  <p:clrMapOvr>
    <a:masterClrMapping/>
  </p:clrMapOvr>
  <mc:AlternateContent xmlns:mc="http://schemas.openxmlformats.org/markup-compatibility/2006" xmlns:p14="http://schemas.microsoft.com/office/powerpoint/2010/main">
    <mc:Choice Requires="p14">
      <p:transition spd="slow" p14:dur="2000" advTm="28251"/>
    </mc:Choice>
    <mc:Fallback xmlns="">
      <p:transition spd="slow" advTm="28251"/>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12"/>
          <p:cNvSpPr txBox="1">
            <a:spLocks/>
          </p:cNvSpPr>
          <p:nvPr/>
        </p:nvSpPr>
        <p:spPr bwMode="auto">
          <a:xfrm>
            <a:off x="342900" y="1219200"/>
            <a:ext cx="8458200" cy="49530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indent="-342900" eaLnBrk="0" hangingPunct="0">
              <a:spcBef>
                <a:spcPts val="0"/>
              </a:spcBef>
              <a:defRPr/>
            </a:pPr>
            <a:endParaRPr lang="en-US" sz="2400" b="1" dirty="0" smtClean="0">
              <a:solidFill>
                <a:srgbClr val="0070C0"/>
              </a:solidFill>
              <a:latin typeface="+mn-lt"/>
            </a:endParaRPr>
          </a:p>
          <a:p>
            <a:pPr lvl="0" indent="-342900" eaLnBrk="0" hangingPunct="0">
              <a:spcBef>
                <a:spcPts val="0"/>
              </a:spcBef>
              <a:defRPr/>
            </a:pPr>
            <a:r>
              <a:rPr lang="en-US" sz="2400" b="1" noProof="0" dirty="0" smtClean="0">
                <a:latin typeface="+mn-lt"/>
              </a:rPr>
              <a:t>Latasha will roll a fair number cube </a:t>
            </a:r>
            <a:r>
              <a:rPr lang="en-US" sz="2400" b="1" dirty="0" smtClean="0">
                <a:latin typeface="+mn-lt"/>
              </a:rPr>
              <a:t>that has</a:t>
            </a:r>
            <a:r>
              <a:rPr lang="en-US" sz="2400" b="1" noProof="0" dirty="0" smtClean="0">
                <a:latin typeface="+mn-lt"/>
              </a:rPr>
              <a:t> sides labeled </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400" b="1" noProof="0" dirty="0" smtClean="0">
                <a:latin typeface="+mn-lt"/>
              </a:rPr>
              <a:t>1 through 6.  Place a point on </a:t>
            </a:r>
            <a:r>
              <a:rPr lang="en-US" sz="2400" b="1" dirty="0" smtClean="0">
                <a:latin typeface="+mn-lt"/>
              </a:rPr>
              <a:t>the number line</a:t>
            </a:r>
            <a:r>
              <a:rPr lang="en-US" sz="2400" b="1" noProof="0" dirty="0" smtClean="0">
                <a:latin typeface="+mn-lt"/>
              </a:rPr>
              <a:t> to represent the probability of each situation.</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noProof="0" dirty="0" smtClean="0">
              <a:ln>
                <a:noFill/>
              </a:ln>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200" b="1" noProof="0" dirty="0" smtClean="0">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dirty="0" smtClean="0">
              <a:ln>
                <a:noFill/>
              </a:ln>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2400" b="1" i="0" u="none" strike="noStrike" kern="1200" cap="none" spc="0" normalizeH="0" dirty="0" smtClean="0">
                <a:ln>
                  <a:noFill/>
                </a:ln>
                <a:effectLst/>
                <a:uLnTx/>
                <a:uFillTx/>
                <a:latin typeface="+mn-lt"/>
                <a:ea typeface="+mn-ea"/>
                <a:cs typeface="+mn-cs"/>
              </a:rPr>
              <a:t>							</a:t>
            </a:r>
            <a:endParaRPr lang="en-US" sz="2200" b="1" noProof="0" dirty="0" smtClean="0">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2200" b="1" i="0" u="none" strike="noStrike" kern="1200" cap="none" spc="0" normalizeH="0" dirty="0" smtClean="0">
                <a:ln>
                  <a:noFill/>
                </a:ln>
                <a:effectLst/>
                <a:uLnTx/>
                <a:uFillTx/>
                <a:latin typeface="+mn-lt"/>
                <a:ea typeface="+mn-ea"/>
                <a:cs typeface="+mn-cs"/>
              </a:rPr>
              <a:t>                                                                                         </a:t>
            </a:r>
            <a:endParaRPr kumimoji="0" lang="en-US" sz="2200" b="1" i="0" u="none" strike="noStrike" kern="1200" cap="none" spc="0" normalizeH="0" noProof="0" dirty="0" smtClean="0">
              <a:ln>
                <a:noFill/>
              </a:ln>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2400" b="1" i="0" u="none" strike="noStrike" kern="1200" cap="none" spc="0" normalizeH="0" noProof="0" dirty="0" smtClean="0">
                <a:ln>
                  <a:noFill/>
                </a:ln>
                <a:solidFill>
                  <a:srgbClr val="0070C0"/>
                </a:solidFill>
                <a:effectLst/>
                <a:uLnTx/>
                <a:uFillTx/>
                <a:latin typeface="+mn-lt"/>
                <a:ea typeface="+mn-ea"/>
                <a:cs typeface="+mn-cs"/>
              </a:rPr>
              <a:t> </a:t>
            </a:r>
            <a:r>
              <a:rPr kumimoji="0" lang="en-US" sz="2400" b="1" i="0" u="none" strike="noStrike" kern="1200" cap="none" spc="0" normalizeH="0" baseline="0" noProof="0" dirty="0" smtClean="0">
                <a:ln>
                  <a:noFill/>
                </a:ln>
                <a:solidFill>
                  <a:srgbClr val="0070C0"/>
                </a:solidFill>
                <a:effectLst/>
                <a:uLnTx/>
                <a:uFillTx/>
                <a:latin typeface="+mn-lt"/>
                <a:ea typeface="+mn-ea"/>
                <a:cs typeface="+mn-cs"/>
              </a:rPr>
              <a:t> </a:t>
            </a:r>
            <a:r>
              <a:rPr kumimoji="0" lang="en-US" sz="2400" b="1" i="0" u="none" strike="noStrike" kern="1200" cap="none" spc="0" normalizeH="0" noProof="0" dirty="0" smtClean="0">
                <a:ln>
                  <a:noFill/>
                </a:ln>
                <a:solidFill>
                  <a:srgbClr val="0070C0"/>
                </a:solidFill>
                <a:effectLst/>
                <a:uLnTx/>
                <a:uFillTx/>
                <a:latin typeface="+mn-lt"/>
                <a:ea typeface="+mn-ea"/>
                <a:cs typeface="+mn-cs"/>
              </a:rPr>
              <a:t> </a:t>
            </a:r>
            <a:r>
              <a:rPr kumimoji="0" lang="en-US" sz="2400" b="1" i="0" u="none" strike="noStrike" kern="1200" cap="none" spc="0" normalizeH="0" baseline="0" noProof="0" dirty="0" smtClean="0">
                <a:ln>
                  <a:noFill/>
                </a:ln>
                <a:solidFill>
                  <a:srgbClr val="0070C0"/>
                </a:solidFill>
                <a:effectLst/>
                <a:uLnTx/>
                <a:uFillTx/>
                <a:latin typeface="+mn-lt"/>
                <a:ea typeface="+mn-ea"/>
                <a:cs typeface="+mn-cs"/>
              </a:rPr>
              <a:t> </a:t>
            </a: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sp>
        <p:nvSpPr>
          <p:cNvPr id="13" name="Content Placeholder 12"/>
          <p:cNvSpPr>
            <a:spLocks noGrp="1"/>
          </p:cNvSpPr>
          <p:nvPr>
            <p:ph idx="1"/>
          </p:nvPr>
        </p:nvSpPr>
        <p:spPr>
          <a:xfrm>
            <a:off x="419100" y="2590133"/>
            <a:ext cx="8382000" cy="3866867"/>
          </a:xfrm>
        </p:spPr>
        <p:txBody>
          <a:bodyPr/>
          <a:lstStyle/>
          <a:p>
            <a:pPr>
              <a:spcBef>
                <a:spcPts val="0"/>
              </a:spcBef>
              <a:buNone/>
            </a:pPr>
            <a:endParaRPr lang="en-US" sz="2400" b="1" dirty="0" smtClean="0"/>
          </a:p>
          <a:p>
            <a:pPr>
              <a:spcBef>
                <a:spcPts val="0"/>
              </a:spcBef>
              <a:buNone/>
            </a:pPr>
            <a:endParaRPr lang="en-US" sz="2400" b="1" dirty="0" smtClean="0"/>
          </a:p>
          <a:p>
            <a:pPr marL="457200" indent="-457200">
              <a:spcBef>
                <a:spcPts val="0"/>
              </a:spcBef>
              <a:buAutoNum type="alphaLcParenR"/>
            </a:pPr>
            <a:r>
              <a:rPr lang="en-US" sz="2400" b="1" dirty="0" smtClean="0"/>
              <a:t>What is the probability Latasha will roll a 5 on the first roll?</a:t>
            </a:r>
          </a:p>
          <a:p>
            <a:pPr marL="457200" indent="-457200">
              <a:spcBef>
                <a:spcPts val="0"/>
              </a:spcBef>
              <a:buAutoNum type="alphaLcParenR"/>
            </a:pPr>
            <a:endParaRPr lang="en-US" sz="2000" b="1" dirty="0" smtClean="0"/>
          </a:p>
          <a:p>
            <a:pPr marL="457200" indent="-457200">
              <a:spcBef>
                <a:spcPts val="0"/>
              </a:spcBef>
              <a:buAutoNum type="alphaLcParenR"/>
            </a:pPr>
            <a:endParaRPr lang="en-US" sz="2000" b="1" dirty="0" smtClean="0"/>
          </a:p>
          <a:p>
            <a:pPr marL="457200" indent="-457200">
              <a:spcBef>
                <a:spcPts val="0"/>
              </a:spcBef>
              <a:buNone/>
            </a:pPr>
            <a:r>
              <a:rPr lang="en-US" sz="1600" b="1" dirty="0" smtClean="0"/>
              <a:t>                      </a:t>
            </a:r>
            <a:r>
              <a:rPr lang="en-US" sz="1800" b="1" dirty="0" smtClean="0"/>
              <a:t>0                                                                                                     1</a:t>
            </a:r>
            <a:endParaRPr lang="en-US" sz="1600" b="1" dirty="0" smtClean="0"/>
          </a:p>
          <a:p>
            <a:pPr marL="457200" indent="-457200">
              <a:spcBef>
                <a:spcPts val="0"/>
              </a:spcBef>
              <a:buAutoNum type="alphaLcParenR"/>
            </a:pPr>
            <a:endParaRPr lang="en-US" sz="2000" b="1" dirty="0" smtClean="0"/>
          </a:p>
          <a:p>
            <a:pPr marL="457200" indent="-457200">
              <a:spcBef>
                <a:spcPts val="0"/>
              </a:spcBef>
              <a:buNone/>
            </a:pPr>
            <a:r>
              <a:rPr lang="en-US" sz="1200" b="1" dirty="0" smtClean="0"/>
              <a:t>             </a:t>
            </a:r>
            <a:endParaRPr lang="en-US" sz="800" b="1" dirty="0" smtClean="0"/>
          </a:p>
          <a:p>
            <a:pPr marL="457200" indent="-457200">
              <a:spcBef>
                <a:spcPts val="0"/>
              </a:spcBef>
              <a:buNone/>
            </a:pPr>
            <a:r>
              <a:rPr lang="en-US" sz="1200" b="1" dirty="0" smtClean="0"/>
              <a:t>                </a:t>
            </a:r>
            <a:endParaRPr lang="en-US" sz="1600" b="1" dirty="0" smtClean="0"/>
          </a:p>
          <a:p>
            <a:pPr marL="457200" indent="-457200">
              <a:spcBef>
                <a:spcPts val="0"/>
              </a:spcBef>
              <a:buFont typeface="+mj-lt"/>
              <a:buAutoNum type="alphaLcParenR" startAt="2"/>
            </a:pPr>
            <a:r>
              <a:rPr lang="en-US" sz="2400" b="1" dirty="0" smtClean="0"/>
              <a:t>What is the probability she will roll a number greater than 6?</a:t>
            </a:r>
          </a:p>
          <a:p>
            <a:pPr marL="457200" indent="-457200">
              <a:spcBef>
                <a:spcPts val="0"/>
              </a:spcBef>
              <a:buNone/>
            </a:pPr>
            <a:endParaRPr lang="en-US" sz="2000" b="1" dirty="0" smtClean="0"/>
          </a:p>
          <a:p>
            <a:pPr marL="457200" indent="-457200">
              <a:spcBef>
                <a:spcPts val="0"/>
              </a:spcBef>
              <a:buNone/>
            </a:pPr>
            <a:endParaRPr lang="en-US" sz="2400" b="1" dirty="0" smtClean="0"/>
          </a:p>
          <a:p>
            <a:pPr marL="457200" indent="-457200">
              <a:spcBef>
                <a:spcPts val="0"/>
              </a:spcBef>
              <a:buNone/>
            </a:pPr>
            <a:r>
              <a:rPr lang="en-US" sz="1800" b="1" dirty="0" smtClean="0"/>
              <a:t>                   0                                                                                                     1</a:t>
            </a:r>
          </a:p>
          <a:p>
            <a:pPr>
              <a:spcBef>
                <a:spcPts val="0"/>
              </a:spcBef>
              <a:buNone/>
            </a:pPr>
            <a:endParaRPr lang="en-US" sz="2400" b="1" dirty="0" smtClean="0"/>
          </a:p>
          <a:p>
            <a:pPr>
              <a:spcBef>
                <a:spcPts val="0"/>
              </a:spcBef>
              <a:buNone/>
            </a:pPr>
            <a:endParaRPr lang="en-US" sz="1000" b="1" dirty="0" smtClean="0"/>
          </a:p>
          <a:p>
            <a:pPr indent="0">
              <a:spcBef>
                <a:spcPts val="0"/>
              </a:spcBef>
              <a:buNone/>
            </a:pPr>
            <a:endParaRPr lang="en-US" sz="2400" b="1" dirty="0" smtClean="0">
              <a:solidFill>
                <a:srgbClr val="C00000"/>
              </a:solidFill>
            </a:endParaRPr>
          </a:p>
          <a:p>
            <a:pPr indent="0">
              <a:spcBef>
                <a:spcPts val="0"/>
              </a:spcBef>
              <a:buNone/>
            </a:pPr>
            <a:r>
              <a:rPr lang="en-US" sz="800" b="1" dirty="0" smtClean="0">
                <a:solidFill>
                  <a:srgbClr val="C00000"/>
                </a:solidFill>
              </a:rPr>
              <a:t>                                                                                                                                                  </a:t>
            </a:r>
          </a:p>
          <a:p>
            <a:pPr indent="0">
              <a:spcBef>
                <a:spcPts val="0"/>
              </a:spcBef>
              <a:buNone/>
            </a:pPr>
            <a:r>
              <a:rPr lang="en-US" sz="800" b="1" dirty="0" smtClean="0">
                <a:solidFill>
                  <a:srgbClr val="C00000"/>
                </a:solidFill>
              </a:rPr>
              <a:t>                                                                                                                                                                                                                                    </a:t>
            </a:r>
            <a:endParaRPr lang="en-US" sz="6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1000" b="1" dirty="0" smtClean="0"/>
          </a:p>
          <a:p>
            <a:pPr>
              <a:spcBef>
                <a:spcPts val="0"/>
              </a:spcBef>
              <a:buNone/>
            </a:pPr>
            <a:endParaRPr lang="en-US" sz="1200" b="1" dirty="0" smtClean="0"/>
          </a:p>
          <a:p>
            <a:pPr>
              <a:spcBef>
                <a:spcPts val="0"/>
              </a:spcBef>
              <a:buNone/>
            </a:pPr>
            <a:endParaRPr lang="en-US" sz="22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12083" y="66342"/>
            <a:ext cx="8839200" cy="1143000"/>
          </a:xfrm>
        </p:spPr>
        <p:txBody>
          <a:bodyPr/>
          <a:lstStyle/>
          <a:p>
            <a:pPr algn="l"/>
            <a:r>
              <a:rPr lang="en-US" sz="3200" b="1" smtClean="0">
                <a:solidFill>
                  <a:srgbClr val="0033CC"/>
                </a:solidFill>
              </a:rPr>
              <a:t>Practice </a:t>
            </a:r>
            <a:r>
              <a:rPr lang="en-US" sz="3200" b="1" dirty="0" smtClean="0">
                <a:solidFill>
                  <a:srgbClr val="0033CC"/>
                </a:solidFill>
              </a:rPr>
              <a:t>for SOL 4.13b</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6779" name="Equation" r:id="rId5" imgW="114151" imgH="215619" progId="Equation.3">
                  <p:embed/>
                </p:oleObj>
              </mc:Choice>
              <mc:Fallback>
                <p:oleObj name="Equation" r:id="rId5" imgW="114151" imgH="215619" progId="Equation.3">
                  <p:embed/>
                  <p:pic>
                    <p:nvPicPr>
                      <p:cNvPr id="0" name="Picture 1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6780" name="Equation" r:id="rId7" imgW="114151" imgH="215619" progId="Equation.3">
                  <p:embed/>
                </p:oleObj>
              </mc:Choice>
              <mc:Fallback>
                <p:oleObj name="Equation" r:id="rId7" imgW="114151" imgH="215619" progId="Equation.3">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6781" name="Equation" r:id="rId8" imgW="114151" imgH="215619" progId="Equation.3">
                  <p:embed/>
                </p:oleObj>
              </mc:Choice>
              <mc:Fallback>
                <p:oleObj name="Equation" r:id="rId8" imgW="114151" imgH="215619" progId="Equation.3">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pSp>
        <p:nvGrpSpPr>
          <p:cNvPr id="43" name="Group 42"/>
          <p:cNvGrpSpPr/>
          <p:nvPr/>
        </p:nvGrpSpPr>
        <p:grpSpPr>
          <a:xfrm>
            <a:off x="1121106" y="3989432"/>
            <a:ext cx="6400800" cy="791310"/>
            <a:chOff x="1160585" y="3048000"/>
            <a:chExt cx="6400800" cy="791310"/>
          </a:xfrm>
        </p:grpSpPr>
        <p:grpSp>
          <p:nvGrpSpPr>
            <p:cNvPr id="33" name="Group 32"/>
            <p:cNvGrpSpPr/>
            <p:nvPr/>
          </p:nvGrpSpPr>
          <p:grpSpPr>
            <a:xfrm>
              <a:off x="1160585" y="3048000"/>
              <a:ext cx="6400800" cy="234460"/>
              <a:chOff x="1143000" y="3235570"/>
              <a:chExt cx="6400800" cy="234460"/>
            </a:xfrm>
          </p:grpSpPr>
          <p:cxnSp>
            <p:nvCxnSpPr>
              <p:cNvPr id="34" name="Straight Arrow Connector 33"/>
              <p:cNvCxnSpPr/>
              <p:nvPr/>
            </p:nvCxnSpPr>
            <p:spPr>
              <a:xfrm>
                <a:off x="1143000" y="3352800"/>
                <a:ext cx="64008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588475"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267200"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438400"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352800" y="323557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158155"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096000"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010400"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6629" name="Picture 5"/>
            <p:cNvPicPr>
              <a:picLocks noChangeAspect="1" noChangeArrowheads="1"/>
            </p:cNvPicPr>
            <p:nvPr/>
          </p:nvPicPr>
          <p:blipFill>
            <a:blip r:embed="rId9" cstate="print"/>
            <a:srcRect/>
            <a:stretch>
              <a:fillRect/>
            </a:stretch>
          </p:blipFill>
          <p:spPr bwMode="auto">
            <a:xfrm>
              <a:off x="4149970" y="3324960"/>
              <a:ext cx="303934" cy="514350"/>
            </a:xfrm>
            <a:prstGeom prst="rect">
              <a:avLst/>
            </a:prstGeom>
            <a:noFill/>
            <a:ln w="9525">
              <a:noFill/>
              <a:miter lim="800000"/>
              <a:headEnd/>
              <a:tailEnd/>
            </a:ln>
          </p:spPr>
        </p:pic>
      </p:grpSp>
      <p:grpSp>
        <p:nvGrpSpPr>
          <p:cNvPr id="42" name="Group 41"/>
          <p:cNvGrpSpPr/>
          <p:nvPr/>
        </p:nvGrpSpPr>
        <p:grpSpPr>
          <a:xfrm>
            <a:off x="1116983" y="5913828"/>
            <a:ext cx="6400800" cy="738595"/>
            <a:chOff x="1160585" y="5187465"/>
            <a:chExt cx="6400800" cy="738595"/>
          </a:xfrm>
        </p:grpSpPr>
        <p:grpSp>
          <p:nvGrpSpPr>
            <p:cNvPr id="32" name="Group 31"/>
            <p:cNvGrpSpPr/>
            <p:nvPr/>
          </p:nvGrpSpPr>
          <p:grpSpPr>
            <a:xfrm>
              <a:off x="1160585" y="5187465"/>
              <a:ext cx="6400800" cy="234460"/>
              <a:chOff x="1143000" y="3235570"/>
              <a:chExt cx="6400800" cy="234460"/>
            </a:xfrm>
          </p:grpSpPr>
          <p:cxnSp>
            <p:nvCxnSpPr>
              <p:cNvPr id="20" name="Straight Arrow Connector 19"/>
              <p:cNvCxnSpPr/>
              <p:nvPr/>
            </p:nvCxnSpPr>
            <p:spPr>
              <a:xfrm>
                <a:off x="1143000" y="3352800"/>
                <a:ext cx="64008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88475"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67200"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438400"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352800" y="323557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158155"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096000"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010400" y="32414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60" name="Picture 5"/>
            <p:cNvPicPr>
              <a:picLocks noChangeAspect="1" noChangeArrowheads="1"/>
            </p:cNvPicPr>
            <p:nvPr/>
          </p:nvPicPr>
          <p:blipFill>
            <a:blip r:embed="rId9" cstate="print"/>
            <a:srcRect/>
            <a:stretch>
              <a:fillRect/>
            </a:stretch>
          </p:blipFill>
          <p:spPr bwMode="auto">
            <a:xfrm>
              <a:off x="4161690" y="5411710"/>
              <a:ext cx="303934" cy="514350"/>
            </a:xfrm>
            <a:prstGeom prst="rect">
              <a:avLst/>
            </a:prstGeom>
            <a:noFill/>
            <a:ln w="9525">
              <a:noFill/>
              <a:miter lim="800000"/>
              <a:headEnd/>
              <a:tailEnd/>
            </a:ln>
          </p:spPr>
        </p:pic>
      </p:grpSp>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26211"/>
    </mc:Choice>
    <mc:Fallback xmlns="">
      <p:transition spd="slow" advTm="26211"/>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4648200" y="762000"/>
            <a:ext cx="4191000" cy="7671331"/>
          </a:xfrm>
          <a:prstGeom prst="rect">
            <a:avLst/>
          </a:prstGeom>
          <a:noFill/>
        </p:spPr>
        <p:txBody>
          <a:bodyPr wrap="square" rtlCol="0">
            <a:spAutoFit/>
          </a:bodyPr>
          <a:lstStyle/>
          <a:p>
            <a:pPr lvl="0" indent="-342900" eaLnBrk="0" hangingPunct="0">
              <a:spcBef>
                <a:spcPts val="0"/>
              </a:spcBef>
              <a:defRPr/>
            </a:pPr>
            <a:endParaRPr lang="en-US" b="1" dirty="0" smtClean="0"/>
          </a:p>
          <a:p>
            <a:pPr lvl="0" indent="-342900" eaLnBrk="0" hangingPunct="0">
              <a:spcBef>
                <a:spcPts val="0"/>
              </a:spcBef>
              <a:defRPr/>
            </a:pPr>
            <a:r>
              <a:rPr lang="en-US" b="1" dirty="0" smtClean="0"/>
              <a:t>Place a point on the number line to represent the probability described in each situation.</a:t>
            </a:r>
          </a:p>
          <a:p>
            <a:pPr lvl="0" indent="-342900" eaLnBrk="0" hangingPunct="0">
              <a:spcBef>
                <a:spcPts val="0"/>
              </a:spcBef>
              <a:defRPr/>
            </a:pPr>
            <a:endParaRPr lang="en-US" b="1" dirty="0" smtClean="0"/>
          </a:p>
          <a:p>
            <a:pPr marL="347663" lvl="0" indent="-347663" eaLnBrk="0" hangingPunct="0">
              <a:spcBef>
                <a:spcPts val="0"/>
              </a:spcBef>
              <a:buFont typeface="+mj-lt"/>
              <a:buAutoNum type="arabicPeriod"/>
              <a:defRPr/>
            </a:pPr>
            <a:r>
              <a:rPr lang="en-US" b="1" dirty="0" smtClean="0"/>
              <a:t>What is the probability the arrow  will land on a section that is NOT blue?</a:t>
            </a:r>
          </a:p>
          <a:p>
            <a:pPr lvl="0" indent="-342900" eaLnBrk="0" hangingPunct="0">
              <a:spcBef>
                <a:spcPts val="0"/>
              </a:spcBef>
              <a:buFont typeface="+mj-lt"/>
              <a:buAutoNum type="arabicPeriod"/>
              <a:defRPr/>
            </a:pPr>
            <a:endParaRPr lang="en-US" b="1" dirty="0" smtClean="0"/>
          </a:p>
          <a:p>
            <a:pPr lvl="0" indent="-342900" eaLnBrk="0" hangingPunct="0">
              <a:spcBef>
                <a:spcPts val="0"/>
              </a:spcBef>
              <a:buFont typeface="+mj-lt"/>
              <a:buAutoNum type="arabicPeriod"/>
              <a:defRPr/>
            </a:pPr>
            <a:endParaRPr lang="en-US" b="1" dirty="0" smtClean="0"/>
          </a:p>
          <a:p>
            <a:pPr lvl="0" indent="-342900" eaLnBrk="0" hangingPunct="0">
              <a:spcBef>
                <a:spcPts val="0"/>
              </a:spcBef>
              <a:defRPr/>
            </a:pPr>
            <a:r>
              <a:rPr lang="en-US" sz="1400" b="1" dirty="0" smtClean="0">
                <a:latin typeface="+mn-lt"/>
              </a:rPr>
              <a:t>            0                                                                         1</a:t>
            </a:r>
          </a:p>
          <a:p>
            <a:pPr lvl="0" indent="-342900" eaLnBrk="0" hangingPunct="0">
              <a:spcBef>
                <a:spcPts val="0"/>
              </a:spcBef>
              <a:buFont typeface="+mj-lt"/>
              <a:buAutoNum type="arabicPeriod"/>
              <a:defRPr/>
            </a:pPr>
            <a:endParaRPr lang="en-US" b="1" dirty="0" smtClean="0"/>
          </a:p>
          <a:p>
            <a:pPr lvl="0" indent="-342900" eaLnBrk="0" hangingPunct="0">
              <a:spcBef>
                <a:spcPts val="0"/>
              </a:spcBef>
              <a:buFont typeface="+mj-lt"/>
              <a:buAutoNum type="arabicPeriod"/>
              <a:defRPr/>
            </a:pPr>
            <a:endParaRPr lang="en-US" b="1" dirty="0" smtClean="0"/>
          </a:p>
          <a:p>
            <a:pPr marL="342900" lvl="0" indent="-342900" eaLnBrk="0" hangingPunct="0">
              <a:spcBef>
                <a:spcPts val="0"/>
              </a:spcBef>
              <a:buFont typeface="+mj-lt"/>
              <a:buAutoNum type="arabicPeriod" startAt="2"/>
              <a:defRPr/>
            </a:pPr>
            <a:r>
              <a:rPr lang="en-US" b="1" dirty="0" smtClean="0"/>
              <a:t>What is the probability the arrow will land on a red section?</a:t>
            </a:r>
          </a:p>
          <a:p>
            <a:pPr lvl="0" indent="-342900" eaLnBrk="0" hangingPunct="0">
              <a:spcBef>
                <a:spcPts val="0"/>
              </a:spcBef>
              <a:buFont typeface="+mj-lt"/>
              <a:buAutoNum type="arabicPeriod" startAt="2"/>
              <a:defRPr/>
            </a:pPr>
            <a:endParaRPr lang="en-US" b="1" dirty="0" smtClean="0"/>
          </a:p>
          <a:p>
            <a:pPr lvl="0" indent="-342900" eaLnBrk="0" hangingPunct="0">
              <a:spcBef>
                <a:spcPts val="0"/>
              </a:spcBef>
              <a:buAutoNum type="arabicPeriod" startAt="2"/>
              <a:defRPr/>
            </a:pPr>
            <a:endParaRPr lang="en-US" b="1" dirty="0" smtClean="0"/>
          </a:p>
          <a:p>
            <a:pPr lvl="0" indent="-342900" eaLnBrk="0" hangingPunct="0">
              <a:spcBef>
                <a:spcPts val="0"/>
              </a:spcBef>
              <a:defRPr/>
            </a:pPr>
            <a:r>
              <a:rPr lang="en-US" b="1" dirty="0" smtClean="0"/>
              <a:t>         </a:t>
            </a:r>
            <a:r>
              <a:rPr lang="en-US" sz="1400" b="1" dirty="0" smtClean="0">
                <a:latin typeface="+mn-lt"/>
              </a:rPr>
              <a:t>0                                                                        1</a:t>
            </a:r>
            <a:endParaRPr lang="en-US" b="1" dirty="0" smtClean="0"/>
          </a:p>
          <a:p>
            <a:pPr marL="342900" lvl="0" indent="-342900" eaLnBrk="0" hangingPunct="0">
              <a:spcBef>
                <a:spcPts val="0"/>
              </a:spcBef>
              <a:defRPr/>
            </a:pPr>
            <a:endParaRPr lang="en-US" sz="1050" b="1" dirty="0" smtClean="0"/>
          </a:p>
          <a:p>
            <a:pPr marL="342900" lvl="0" indent="-342900" eaLnBrk="0" hangingPunct="0">
              <a:spcBef>
                <a:spcPts val="0"/>
              </a:spcBef>
              <a:defRPr/>
            </a:pPr>
            <a:endParaRPr lang="en-US" b="1" dirty="0" smtClean="0"/>
          </a:p>
          <a:p>
            <a:pPr marL="342900" lvl="0" indent="-342900" eaLnBrk="0" hangingPunct="0">
              <a:spcBef>
                <a:spcPts val="0"/>
              </a:spcBef>
              <a:defRPr/>
            </a:pPr>
            <a:endParaRPr lang="en-US" b="1" dirty="0" smtClean="0"/>
          </a:p>
          <a:p>
            <a:pPr marL="342900" lvl="0" indent="-342900" eaLnBrk="0" hangingPunct="0">
              <a:spcBef>
                <a:spcPts val="0"/>
              </a:spcBef>
              <a:defRPr/>
            </a:pPr>
            <a:r>
              <a:rPr lang="en-US" b="1" dirty="0" smtClean="0"/>
              <a:t>							</a:t>
            </a:r>
          </a:p>
          <a:p>
            <a:pPr marL="342900" lvl="0" indent="-342900" eaLnBrk="0" hangingPunct="0">
              <a:spcBef>
                <a:spcPts val="0"/>
              </a:spcBef>
              <a:defRPr/>
            </a:pPr>
            <a:r>
              <a:rPr lang="en-US" b="1" dirty="0" smtClean="0"/>
              <a:t>                                                                                         </a:t>
            </a:r>
          </a:p>
          <a:p>
            <a:pPr marL="342900" lvl="0" indent="-342900" eaLnBrk="0" hangingPunct="0">
              <a:spcBef>
                <a:spcPts val="0"/>
              </a:spcBef>
              <a:defRPr/>
            </a:pPr>
            <a:endParaRPr lang="en-US" b="1" dirty="0" smtClean="0">
              <a:solidFill>
                <a:srgbClr val="0070C0"/>
              </a:solidFill>
            </a:endParaRPr>
          </a:p>
          <a:p>
            <a:pPr marL="342900" lvl="0" indent="-342900" eaLnBrk="0" hangingPunct="0">
              <a:spcBef>
                <a:spcPts val="0"/>
              </a:spcBef>
              <a:defRPr/>
            </a:pPr>
            <a:r>
              <a:rPr lang="en-US" b="1" dirty="0" smtClean="0">
                <a:solidFill>
                  <a:srgbClr val="0070C0"/>
                </a:solidFill>
              </a:rPr>
              <a:t>    </a:t>
            </a:r>
            <a:endParaRPr lang="en-US" b="1" dirty="0" smtClean="0"/>
          </a:p>
          <a:p>
            <a:pPr marL="342900" lvl="0" eaLnBrk="0" hangingPunct="0">
              <a:spcBef>
                <a:spcPts val="0"/>
              </a:spcBef>
              <a:defRPr/>
            </a:pPr>
            <a:endParaRPr lang="en-US" b="1" dirty="0" smtClean="0"/>
          </a:p>
          <a:p>
            <a:pPr marL="342900" lvl="0" eaLnBrk="0" hangingPunct="0">
              <a:spcBef>
                <a:spcPts val="0"/>
              </a:spcBef>
              <a:defRPr/>
            </a:pPr>
            <a:endParaRPr lang="en-US" b="1" dirty="0" smtClean="0">
              <a:solidFill>
                <a:srgbClr val="C00000"/>
              </a:solidFill>
            </a:endParaRPr>
          </a:p>
        </p:txBody>
      </p:sp>
      <p:grpSp>
        <p:nvGrpSpPr>
          <p:cNvPr id="81" name="Group 80"/>
          <p:cNvGrpSpPr/>
          <p:nvPr/>
        </p:nvGrpSpPr>
        <p:grpSpPr>
          <a:xfrm>
            <a:off x="4978400" y="5150397"/>
            <a:ext cx="3733800" cy="638628"/>
            <a:chOff x="4891314" y="5392056"/>
            <a:chExt cx="3733800" cy="638628"/>
          </a:xfrm>
        </p:grpSpPr>
        <p:grpSp>
          <p:nvGrpSpPr>
            <p:cNvPr id="57" name="Group 56"/>
            <p:cNvGrpSpPr/>
            <p:nvPr/>
          </p:nvGrpSpPr>
          <p:grpSpPr>
            <a:xfrm>
              <a:off x="4891314" y="5392056"/>
              <a:ext cx="3733800" cy="304800"/>
              <a:chOff x="4800600" y="3733800"/>
              <a:chExt cx="3733800" cy="304800"/>
            </a:xfrm>
          </p:grpSpPr>
          <p:cxnSp>
            <p:nvCxnSpPr>
              <p:cNvPr id="58" name="Straight Arrow Connector 57"/>
              <p:cNvCxnSpPr/>
              <p:nvPr/>
            </p:nvCxnSpPr>
            <p:spPr>
              <a:xfrm>
                <a:off x="4800600" y="3886200"/>
                <a:ext cx="37338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629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010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7772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8153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7391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248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867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486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134428"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80" name="Picture 5"/>
            <p:cNvPicPr>
              <a:picLocks noChangeAspect="1" noChangeArrowheads="1"/>
            </p:cNvPicPr>
            <p:nvPr/>
          </p:nvPicPr>
          <p:blipFill>
            <a:blip r:embed="rId5" cstate="print"/>
            <a:srcRect/>
            <a:stretch>
              <a:fillRect/>
            </a:stretch>
          </p:blipFill>
          <p:spPr bwMode="auto">
            <a:xfrm>
              <a:off x="6654798" y="5649684"/>
              <a:ext cx="160130" cy="381000"/>
            </a:xfrm>
            <a:prstGeom prst="rect">
              <a:avLst/>
            </a:prstGeom>
            <a:noFill/>
            <a:ln w="9525">
              <a:noFill/>
              <a:miter lim="800000"/>
              <a:headEnd/>
              <a:tailEnd/>
            </a:ln>
          </p:spPr>
        </p:pic>
      </p:grpSp>
      <p:grpSp>
        <p:nvGrpSpPr>
          <p:cNvPr id="82" name="Group 81"/>
          <p:cNvGrpSpPr/>
          <p:nvPr/>
        </p:nvGrpSpPr>
        <p:grpSpPr>
          <a:xfrm>
            <a:off x="4889500" y="3266812"/>
            <a:ext cx="3733800" cy="653142"/>
            <a:chOff x="4800600" y="3733800"/>
            <a:chExt cx="3733800" cy="653142"/>
          </a:xfrm>
        </p:grpSpPr>
        <p:grpSp>
          <p:nvGrpSpPr>
            <p:cNvPr id="56" name="Group 55"/>
            <p:cNvGrpSpPr/>
            <p:nvPr/>
          </p:nvGrpSpPr>
          <p:grpSpPr>
            <a:xfrm>
              <a:off x="4800600" y="3733800"/>
              <a:ext cx="3733800" cy="304800"/>
              <a:chOff x="4800600" y="3733800"/>
              <a:chExt cx="3733800" cy="304800"/>
            </a:xfrm>
          </p:grpSpPr>
          <p:cxnSp>
            <p:nvCxnSpPr>
              <p:cNvPr id="46" name="Straight Arrow Connector 45"/>
              <p:cNvCxnSpPr/>
              <p:nvPr/>
            </p:nvCxnSpPr>
            <p:spPr>
              <a:xfrm>
                <a:off x="4800600" y="3886200"/>
                <a:ext cx="37338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629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010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772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153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248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867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486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134428"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391400" y="37338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18789" name="Picture 5"/>
            <p:cNvPicPr>
              <a:picLocks noChangeAspect="1" noChangeArrowheads="1"/>
            </p:cNvPicPr>
            <p:nvPr/>
          </p:nvPicPr>
          <p:blipFill>
            <a:blip r:embed="rId5" cstate="print"/>
            <a:srcRect/>
            <a:stretch>
              <a:fillRect/>
            </a:stretch>
          </p:blipFill>
          <p:spPr bwMode="auto">
            <a:xfrm>
              <a:off x="6559984" y="4005942"/>
              <a:ext cx="160130" cy="381000"/>
            </a:xfrm>
            <a:prstGeom prst="rect">
              <a:avLst/>
            </a:prstGeom>
            <a:noFill/>
            <a:ln w="9525">
              <a:noFill/>
              <a:miter lim="800000"/>
              <a:headEnd/>
              <a:tailEnd/>
            </a:ln>
          </p:spPr>
        </p:pic>
      </p:grpSp>
      <p:sp>
        <p:nvSpPr>
          <p:cNvPr id="13" name="Content Placeholder 12"/>
          <p:cNvSpPr>
            <a:spLocks noGrp="1"/>
          </p:cNvSpPr>
          <p:nvPr>
            <p:ph idx="1"/>
          </p:nvPr>
        </p:nvSpPr>
        <p:spPr>
          <a:xfrm>
            <a:off x="457200" y="1066800"/>
            <a:ext cx="4191000" cy="5257800"/>
          </a:xfrm>
        </p:spPr>
        <p:txBody>
          <a:bodyPr/>
          <a:lstStyle/>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p>
          <a:p>
            <a:pPr>
              <a:spcBef>
                <a:spcPts val="0"/>
              </a:spcBef>
              <a:buNone/>
            </a:pPr>
            <a:endParaRPr lang="en-US" sz="800" b="1" dirty="0" smtClean="0"/>
          </a:p>
          <a:p>
            <a:pPr marL="457200" indent="-457200">
              <a:spcBef>
                <a:spcPts val="0"/>
              </a:spcBef>
              <a:buNone/>
            </a:pPr>
            <a:endParaRPr lang="en-US" sz="2400" b="1" dirty="0" smtClean="0"/>
          </a:p>
          <a:p>
            <a:pPr marL="457200" indent="-457200">
              <a:spcBef>
                <a:spcPts val="0"/>
              </a:spcBef>
              <a:buAutoNum type="alphaLcParenR"/>
            </a:pPr>
            <a:endParaRPr lang="en-US" sz="2400" b="1" dirty="0" smtClean="0"/>
          </a:p>
          <a:p>
            <a:pPr marL="457200" indent="-457200">
              <a:spcBef>
                <a:spcPts val="0"/>
              </a:spcBef>
              <a:buNone/>
            </a:pPr>
            <a:r>
              <a:rPr lang="en-US" sz="2400" b="1" dirty="0" smtClean="0"/>
              <a:t> </a:t>
            </a:r>
          </a:p>
          <a:p>
            <a:pPr>
              <a:spcBef>
                <a:spcPts val="0"/>
              </a:spcBef>
              <a:buNone/>
            </a:pPr>
            <a:endParaRPr lang="en-US" sz="2400" b="1" dirty="0" smtClean="0"/>
          </a:p>
          <a:p>
            <a:pPr>
              <a:spcBef>
                <a:spcPts val="0"/>
              </a:spcBef>
              <a:buNone/>
            </a:pPr>
            <a:endParaRPr lang="en-US" sz="1000" b="1" dirty="0" smtClean="0"/>
          </a:p>
          <a:p>
            <a:pPr indent="0">
              <a:spcBef>
                <a:spcPts val="0"/>
              </a:spcBef>
              <a:buNone/>
            </a:pPr>
            <a:endParaRPr lang="en-US" sz="2400" b="1" dirty="0" smtClean="0">
              <a:solidFill>
                <a:srgbClr val="C00000"/>
              </a:solidFill>
            </a:endParaRPr>
          </a:p>
          <a:p>
            <a:pPr indent="0">
              <a:spcBef>
                <a:spcPts val="0"/>
              </a:spcBef>
              <a:buNone/>
            </a:pPr>
            <a:r>
              <a:rPr lang="en-US" sz="800" b="1" dirty="0" smtClean="0">
                <a:solidFill>
                  <a:srgbClr val="C00000"/>
                </a:solidFill>
              </a:rPr>
              <a:t>                                                                                                                                                  </a:t>
            </a:r>
          </a:p>
          <a:p>
            <a:pPr indent="0">
              <a:spcBef>
                <a:spcPts val="0"/>
              </a:spcBef>
              <a:buNone/>
            </a:pPr>
            <a:r>
              <a:rPr lang="en-US" sz="800" b="1" dirty="0" smtClean="0">
                <a:solidFill>
                  <a:srgbClr val="C00000"/>
                </a:solidFill>
              </a:rPr>
              <a:t>                                                                                                                                                                                                                                    </a:t>
            </a:r>
            <a:endParaRPr lang="en-US" sz="6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1000" b="1" dirty="0" smtClean="0"/>
          </a:p>
          <a:p>
            <a:pPr>
              <a:spcBef>
                <a:spcPts val="0"/>
              </a:spcBef>
              <a:buNone/>
            </a:pPr>
            <a:endParaRPr lang="en-US" sz="1200" b="1" dirty="0" smtClean="0"/>
          </a:p>
          <a:p>
            <a:pPr>
              <a:spcBef>
                <a:spcPts val="0"/>
              </a:spcBef>
              <a:buNone/>
            </a:pPr>
            <a:endParaRPr lang="en-US" sz="22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0" y="-5448"/>
            <a:ext cx="8839200" cy="1143000"/>
          </a:xfrm>
        </p:spPr>
        <p:txBody>
          <a:bodyPr/>
          <a:lstStyle/>
          <a:p>
            <a:pPr algn="l"/>
            <a:r>
              <a:rPr lang="en-US" sz="3200" b="1" smtClean="0">
                <a:solidFill>
                  <a:srgbClr val="0033CC"/>
                </a:solidFill>
              </a:rPr>
              <a:t>Practice </a:t>
            </a:r>
            <a:r>
              <a:rPr lang="en-US" sz="3200" b="1" dirty="0" smtClean="0">
                <a:solidFill>
                  <a:srgbClr val="0033CC"/>
                </a:solidFill>
              </a:rPr>
              <a:t>for SOL 4.13b</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8942" name="Equation" r:id="rId6" imgW="114151" imgH="215619" progId="Equation.3">
                  <p:embed/>
                </p:oleObj>
              </mc:Choice>
              <mc:Fallback>
                <p:oleObj name="Equation" r:id="rId6" imgW="114151" imgH="215619" progId="Equation.3">
                  <p:embed/>
                  <p:pic>
                    <p:nvPicPr>
                      <p:cNvPr id="0" name="Picture 10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8943" name="Equation" r:id="rId8" imgW="114151" imgH="215619" progId="Equation.3">
                  <p:embed/>
                </p:oleObj>
              </mc:Choice>
              <mc:Fallback>
                <p:oleObj name="Equation" r:id="rId8" imgW="114151" imgH="215619" progId="Equation.3">
                  <p:embed/>
                  <p:pic>
                    <p:nvPicPr>
                      <p:cNvPr id="0" name="Picture 10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8944" name="Equation" r:id="rId9" imgW="114151" imgH="215619" progId="Equation.3">
                  <p:embed/>
                </p:oleObj>
              </mc:Choice>
              <mc:Fallback>
                <p:oleObj name="Equation" r:id="rId9" imgW="114151" imgH="215619" progId="Equation.3">
                  <p:embed/>
                  <p:pic>
                    <p:nvPicPr>
                      <p:cNvPr id="0" name="Picture 10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1" name="Content Placeholder 12"/>
          <p:cNvSpPr txBox="1">
            <a:spLocks/>
          </p:cNvSpPr>
          <p:nvPr/>
        </p:nvSpPr>
        <p:spPr bwMode="auto">
          <a:xfrm>
            <a:off x="381000" y="1011865"/>
            <a:ext cx="4114800" cy="49530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200" b="1" noProof="0" dirty="0" smtClean="0">
                <a:latin typeface="+mn-lt"/>
              </a:rPr>
              <a:t>Zeke has a spinner with eight </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200" b="1" noProof="0" dirty="0" smtClean="0">
                <a:latin typeface="+mn-lt"/>
              </a:rPr>
              <a:t>equal sections as shown. </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200" b="1" noProof="0" dirty="0" smtClean="0">
                <a:latin typeface="+mn-lt"/>
              </a:rPr>
              <a:t>Zeke will spin the arrow on this spinner one time.  </a:t>
            </a: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2200" b="1" i="0" u="none" strike="noStrike" kern="1200" cap="none" spc="0" normalizeH="0" dirty="0" smtClean="0">
                <a:ln>
                  <a:noFill/>
                </a:ln>
                <a:effectLst/>
                <a:uLnTx/>
                <a:uFillTx/>
                <a:latin typeface="+mn-lt"/>
                <a:ea typeface="+mn-ea"/>
                <a:cs typeface="+mn-cs"/>
              </a:rPr>
              <a:t>                                                                                         </a:t>
            </a:r>
            <a:endParaRPr kumimoji="0" lang="en-US" sz="2200" b="1" i="0" u="none" strike="noStrike" kern="1200" cap="none" spc="0" normalizeH="0" noProof="0" dirty="0" smtClean="0">
              <a:ln>
                <a:noFill/>
              </a:ln>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2400" b="1" i="0" u="none" strike="noStrike" kern="1200" cap="none" spc="0" normalizeH="0" noProof="0" dirty="0" smtClean="0">
                <a:ln>
                  <a:noFill/>
                </a:ln>
                <a:solidFill>
                  <a:srgbClr val="0070C0"/>
                </a:solidFill>
                <a:effectLst/>
                <a:uLnTx/>
                <a:uFillTx/>
                <a:latin typeface="+mn-lt"/>
                <a:ea typeface="+mn-ea"/>
                <a:cs typeface="+mn-cs"/>
              </a:rPr>
              <a:t> </a:t>
            </a:r>
            <a:r>
              <a:rPr kumimoji="0" lang="en-US" sz="2400" b="1" i="0" u="none" strike="noStrike" kern="1200" cap="none" spc="0" normalizeH="0" baseline="0" noProof="0" dirty="0" smtClean="0">
                <a:ln>
                  <a:noFill/>
                </a:ln>
                <a:solidFill>
                  <a:srgbClr val="0070C0"/>
                </a:solidFill>
                <a:effectLst/>
                <a:uLnTx/>
                <a:uFillTx/>
                <a:latin typeface="+mn-lt"/>
                <a:ea typeface="+mn-ea"/>
                <a:cs typeface="+mn-cs"/>
              </a:rPr>
              <a:t> </a:t>
            </a:r>
            <a:r>
              <a:rPr kumimoji="0" lang="en-US" sz="2400" b="1" i="0" u="none" strike="noStrike" kern="1200" cap="none" spc="0" normalizeH="0" noProof="0" dirty="0" smtClean="0">
                <a:ln>
                  <a:noFill/>
                </a:ln>
                <a:solidFill>
                  <a:srgbClr val="0070C0"/>
                </a:solidFill>
                <a:effectLst/>
                <a:uLnTx/>
                <a:uFillTx/>
                <a:latin typeface="+mn-lt"/>
                <a:ea typeface="+mn-ea"/>
                <a:cs typeface="+mn-cs"/>
              </a:rPr>
              <a:t> </a:t>
            </a:r>
            <a:r>
              <a:rPr kumimoji="0" lang="en-US" sz="2400" b="1" i="0" u="none" strike="noStrike" kern="1200" cap="none" spc="0" normalizeH="0" baseline="0" noProof="0" dirty="0" smtClean="0">
                <a:ln>
                  <a:noFill/>
                </a:ln>
                <a:solidFill>
                  <a:srgbClr val="0070C0"/>
                </a:solidFill>
                <a:effectLst/>
                <a:uLnTx/>
                <a:uFillTx/>
                <a:latin typeface="+mn-lt"/>
                <a:ea typeface="+mn-ea"/>
                <a:cs typeface="+mn-cs"/>
              </a:rPr>
              <a:t> </a:t>
            </a: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graphicFrame>
        <p:nvGraphicFramePr>
          <p:cNvPr id="60" name="Chart 59"/>
          <p:cNvGraphicFramePr/>
          <p:nvPr/>
        </p:nvGraphicFramePr>
        <p:xfrm>
          <a:off x="762000" y="1828800"/>
          <a:ext cx="2514600" cy="2413000"/>
        </p:xfrm>
        <a:graphic>
          <a:graphicData uri="http://schemas.openxmlformats.org/drawingml/2006/chart">
            <c:chart xmlns:c="http://schemas.openxmlformats.org/drawingml/2006/chart" xmlns:r="http://schemas.openxmlformats.org/officeDocument/2006/relationships" r:id="rId10"/>
          </a:graphicData>
        </a:graphic>
      </p:graphicFrame>
      <p:grpSp>
        <p:nvGrpSpPr>
          <p:cNvPr id="104" name="Group 103"/>
          <p:cNvGrpSpPr/>
          <p:nvPr/>
        </p:nvGrpSpPr>
        <p:grpSpPr>
          <a:xfrm>
            <a:off x="914400" y="2119086"/>
            <a:ext cx="2133600" cy="1919514"/>
            <a:chOff x="914400" y="2119086"/>
            <a:chExt cx="2133600" cy="1919514"/>
          </a:xfrm>
        </p:grpSpPr>
        <p:sp>
          <p:nvSpPr>
            <p:cNvPr id="70" name="TextBox 69"/>
            <p:cNvSpPr txBox="1"/>
            <p:nvPr/>
          </p:nvSpPr>
          <p:spPr>
            <a:xfrm>
              <a:off x="2362200" y="2590800"/>
              <a:ext cx="685800" cy="338554"/>
            </a:xfrm>
            <a:prstGeom prst="rect">
              <a:avLst/>
            </a:prstGeom>
            <a:noFill/>
          </p:spPr>
          <p:txBody>
            <a:bodyPr wrap="square" rtlCol="0">
              <a:spAutoFit/>
            </a:bodyPr>
            <a:lstStyle/>
            <a:p>
              <a:r>
                <a:rPr lang="en-US" sz="1600" b="1" dirty="0" smtClean="0"/>
                <a:t>Red</a:t>
              </a:r>
              <a:endParaRPr lang="en-US" sz="1600" b="1" dirty="0"/>
            </a:p>
          </p:txBody>
        </p:sp>
        <p:sp>
          <p:nvSpPr>
            <p:cNvPr id="71" name="TextBox 70"/>
            <p:cNvSpPr txBox="1"/>
            <p:nvPr/>
          </p:nvSpPr>
          <p:spPr>
            <a:xfrm>
              <a:off x="1066800" y="3048000"/>
              <a:ext cx="685800" cy="338554"/>
            </a:xfrm>
            <a:prstGeom prst="rect">
              <a:avLst/>
            </a:prstGeom>
            <a:noFill/>
          </p:spPr>
          <p:txBody>
            <a:bodyPr wrap="square" rtlCol="0">
              <a:spAutoFit/>
            </a:bodyPr>
            <a:lstStyle/>
            <a:p>
              <a:r>
                <a:rPr lang="en-US" sz="1600" b="1" dirty="0" smtClean="0"/>
                <a:t>Red</a:t>
              </a:r>
              <a:endParaRPr lang="en-US" sz="1600" b="1" dirty="0"/>
            </a:p>
          </p:txBody>
        </p:sp>
        <p:sp>
          <p:nvSpPr>
            <p:cNvPr id="72" name="TextBox 71"/>
            <p:cNvSpPr txBox="1"/>
            <p:nvPr/>
          </p:nvSpPr>
          <p:spPr>
            <a:xfrm>
              <a:off x="1981200" y="2209800"/>
              <a:ext cx="685800" cy="338554"/>
            </a:xfrm>
            <a:prstGeom prst="rect">
              <a:avLst/>
            </a:prstGeom>
            <a:noFill/>
          </p:spPr>
          <p:txBody>
            <a:bodyPr wrap="square" rtlCol="0">
              <a:spAutoFit/>
            </a:bodyPr>
            <a:lstStyle/>
            <a:p>
              <a:r>
                <a:rPr lang="en-US" sz="1600" b="1" dirty="0" smtClean="0"/>
                <a:t>Blue</a:t>
              </a:r>
              <a:endParaRPr lang="en-US" sz="1600" b="1" dirty="0"/>
            </a:p>
          </p:txBody>
        </p:sp>
        <p:sp>
          <p:nvSpPr>
            <p:cNvPr id="73" name="TextBox 72"/>
            <p:cNvSpPr txBox="1"/>
            <p:nvPr/>
          </p:nvSpPr>
          <p:spPr>
            <a:xfrm>
              <a:off x="1295400" y="3581400"/>
              <a:ext cx="685800" cy="338554"/>
            </a:xfrm>
            <a:prstGeom prst="rect">
              <a:avLst/>
            </a:prstGeom>
            <a:noFill/>
          </p:spPr>
          <p:txBody>
            <a:bodyPr wrap="square" rtlCol="0">
              <a:spAutoFit/>
            </a:bodyPr>
            <a:lstStyle/>
            <a:p>
              <a:r>
                <a:rPr lang="en-US" sz="1600" b="1" dirty="0" smtClean="0"/>
                <a:t>Blue</a:t>
              </a:r>
              <a:endParaRPr lang="en-US" sz="1600" b="1" dirty="0"/>
            </a:p>
          </p:txBody>
        </p:sp>
        <p:sp>
          <p:nvSpPr>
            <p:cNvPr id="74" name="TextBox 73"/>
            <p:cNvSpPr txBox="1"/>
            <p:nvPr/>
          </p:nvSpPr>
          <p:spPr>
            <a:xfrm>
              <a:off x="2209800" y="3048000"/>
              <a:ext cx="838200" cy="338554"/>
            </a:xfrm>
            <a:prstGeom prst="rect">
              <a:avLst/>
            </a:prstGeom>
            <a:noFill/>
          </p:spPr>
          <p:txBody>
            <a:bodyPr wrap="square" rtlCol="0">
              <a:spAutoFit/>
            </a:bodyPr>
            <a:lstStyle/>
            <a:p>
              <a:r>
                <a:rPr lang="en-US" sz="1600" b="1" dirty="0" smtClean="0"/>
                <a:t>Green</a:t>
              </a:r>
              <a:endParaRPr lang="en-US" sz="1600" b="1" dirty="0"/>
            </a:p>
          </p:txBody>
        </p:sp>
        <p:sp>
          <p:nvSpPr>
            <p:cNvPr id="75" name="TextBox 74"/>
            <p:cNvSpPr txBox="1"/>
            <p:nvPr/>
          </p:nvSpPr>
          <p:spPr>
            <a:xfrm>
              <a:off x="914400" y="2667000"/>
              <a:ext cx="838200" cy="338554"/>
            </a:xfrm>
            <a:prstGeom prst="rect">
              <a:avLst/>
            </a:prstGeom>
            <a:noFill/>
          </p:spPr>
          <p:txBody>
            <a:bodyPr wrap="square" rtlCol="0">
              <a:spAutoFit/>
            </a:bodyPr>
            <a:lstStyle/>
            <a:p>
              <a:r>
                <a:rPr lang="en-US" sz="1600" b="1" dirty="0" smtClean="0"/>
                <a:t>Green</a:t>
              </a:r>
              <a:endParaRPr lang="en-US" sz="1600" b="1" dirty="0"/>
            </a:p>
          </p:txBody>
        </p:sp>
        <p:sp>
          <p:nvSpPr>
            <p:cNvPr id="76" name="TextBox 75"/>
            <p:cNvSpPr txBox="1"/>
            <p:nvPr/>
          </p:nvSpPr>
          <p:spPr>
            <a:xfrm>
              <a:off x="1244598" y="2119086"/>
              <a:ext cx="838200" cy="338554"/>
            </a:xfrm>
            <a:prstGeom prst="rect">
              <a:avLst/>
            </a:prstGeom>
            <a:noFill/>
          </p:spPr>
          <p:txBody>
            <a:bodyPr wrap="square" rtlCol="0">
              <a:spAutoFit/>
            </a:bodyPr>
            <a:lstStyle/>
            <a:p>
              <a:r>
                <a:rPr lang="en-US" sz="1600" b="1" dirty="0" smtClean="0"/>
                <a:t>Yellow</a:t>
              </a:r>
              <a:endParaRPr lang="en-US" sz="1600" b="1" dirty="0"/>
            </a:p>
          </p:txBody>
        </p:sp>
        <p:sp>
          <p:nvSpPr>
            <p:cNvPr id="77" name="TextBox 76"/>
            <p:cNvSpPr txBox="1"/>
            <p:nvPr/>
          </p:nvSpPr>
          <p:spPr>
            <a:xfrm>
              <a:off x="1955293" y="3581400"/>
              <a:ext cx="838200" cy="338554"/>
            </a:xfrm>
            <a:prstGeom prst="rect">
              <a:avLst/>
            </a:prstGeom>
            <a:noFill/>
          </p:spPr>
          <p:txBody>
            <a:bodyPr wrap="square" rtlCol="0">
              <a:spAutoFit/>
            </a:bodyPr>
            <a:lstStyle/>
            <a:p>
              <a:r>
                <a:rPr lang="en-US" sz="1600" b="1" dirty="0" smtClean="0"/>
                <a:t>Yellow</a:t>
              </a:r>
              <a:endParaRPr lang="en-US" sz="1600" b="1" dirty="0"/>
            </a:p>
          </p:txBody>
        </p:sp>
        <p:sp>
          <p:nvSpPr>
            <p:cNvPr id="83" name="Down Arrow 82"/>
            <p:cNvSpPr/>
            <p:nvPr/>
          </p:nvSpPr>
          <p:spPr>
            <a:xfrm>
              <a:off x="1963056" y="3048000"/>
              <a:ext cx="76200" cy="990600"/>
            </a:xfrm>
            <a:prstGeom prst="downArrow">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8" name="TextBox 87"/>
          <p:cNvSpPr txBox="1"/>
          <p:nvPr/>
        </p:nvSpPr>
        <p:spPr>
          <a:xfrm>
            <a:off x="310246" y="5718352"/>
            <a:ext cx="7170054" cy="1631216"/>
          </a:xfrm>
          <a:prstGeom prst="rect">
            <a:avLst/>
          </a:prstGeom>
          <a:noFill/>
        </p:spPr>
        <p:txBody>
          <a:bodyPr wrap="square" rtlCol="0">
            <a:spAutoFit/>
          </a:bodyPr>
          <a:lstStyle/>
          <a:p>
            <a:r>
              <a:rPr lang="en-US" sz="2000" b="1" dirty="0" smtClean="0">
                <a:latin typeface="+mn-lt"/>
              </a:rPr>
              <a:t>Extension:  Place a point on a number line to represent the probability of landing on a section that is red or blue. Label this point </a:t>
            </a:r>
            <a:r>
              <a:rPr lang="en-US" sz="2000" b="1" i="1" dirty="0" smtClean="0">
                <a:latin typeface="Times New Roman" pitchFamily="18" charset="0"/>
                <a:cs typeface="Times New Roman" pitchFamily="18" charset="0"/>
              </a:rPr>
              <a:t>P.      </a:t>
            </a:r>
          </a:p>
          <a:p>
            <a:endParaRPr lang="en-US" sz="2000" b="1" dirty="0" smtClean="0">
              <a:latin typeface="+mn-lt"/>
            </a:endParaRPr>
          </a:p>
          <a:p>
            <a:endParaRPr lang="en-US" sz="2000" dirty="0"/>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47468"/>
    </mc:Choice>
    <mc:Fallback xmlns="">
      <p:transition spd="slow" advTm="474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25400" y="0"/>
            <a:ext cx="8229600" cy="1143000"/>
          </a:xfrm>
        </p:spPr>
        <p:txBody>
          <a:bodyPr/>
          <a:lstStyle/>
          <a:p>
            <a:pPr algn="l"/>
            <a:r>
              <a:rPr lang="en-US" sz="3200" b="1" dirty="0" smtClean="0">
                <a:solidFill>
                  <a:schemeClr val="tx1"/>
                </a:solidFill>
              </a:rPr>
              <a:t>Practice </a:t>
            </a:r>
            <a:r>
              <a:rPr lang="en-US" sz="3200" b="1" dirty="0" smtClean="0">
                <a:solidFill>
                  <a:schemeClr val="tx1"/>
                </a:solidFill>
              </a:rPr>
              <a:t>for SOL 4.14</a:t>
            </a:r>
            <a:endParaRPr lang="en-US" sz="3200" b="1" dirty="0">
              <a:solidFill>
                <a:schemeClr val="tx1"/>
              </a:solidFill>
            </a:endParaRPr>
          </a:p>
        </p:txBody>
      </p:sp>
      <p:sp>
        <p:nvSpPr>
          <p:cNvPr id="6" name="Content Placeholder 2"/>
          <p:cNvSpPr>
            <a:spLocks noGrp="1"/>
          </p:cNvSpPr>
          <p:nvPr>
            <p:ph idx="1"/>
          </p:nvPr>
        </p:nvSpPr>
        <p:spPr>
          <a:xfrm>
            <a:off x="304800" y="990600"/>
            <a:ext cx="8534400" cy="4525963"/>
          </a:xfrm>
        </p:spPr>
        <p:txBody>
          <a:bodyPr/>
          <a:lstStyle/>
          <a:p>
            <a:pPr marL="0" indent="0">
              <a:buNone/>
            </a:pPr>
            <a:r>
              <a:rPr lang="en-US" sz="2400" b="1" dirty="0" smtClean="0">
                <a:solidFill>
                  <a:schemeClr val="tx1"/>
                </a:solidFill>
              </a:rPr>
              <a:t>Fourth </a:t>
            </a:r>
            <a:r>
              <a:rPr lang="en-US" sz="2400" b="1" dirty="0" smtClean="0">
                <a:solidFill>
                  <a:schemeClr val="tx1"/>
                </a:solidFill>
              </a:rPr>
              <a:t>grade students in a school each chose one subject as their favorite. The resulting data are shown in this graph. Use the information shown in the graph to answer the questions on the next two slides.</a:t>
            </a: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1800" dirty="0"/>
          </a:p>
        </p:txBody>
      </p:sp>
      <p:graphicFrame>
        <p:nvGraphicFramePr>
          <p:cNvPr id="7" name="Chart 6"/>
          <p:cNvGraphicFramePr/>
          <p:nvPr>
            <p:extLst>
              <p:ext uri="{D42A27DB-BD31-4B8C-83A1-F6EECF244321}">
                <p14:modId xmlns:p14="http://schemas.microsoft.com/office/powerpoint/2010/main" val="1789638357"/>
              </p:ext>
            </p:extLst>
          </p:nvPr>
        </p:nvGraphicFramePr>
        <p:xfrm>
          <a:off x="457200" y="2438400"/>
          <a:ext cx="80772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8431991"/>
      </p:ext>
    </p:extLst>
  </p:cSld>
  <p:clrMapOvr>
    <a:masterClrMapping/>
  </p:clrMapOvr>
  <mc:AlternateContent xmlns:mc="http://schemas.openxmlformats.org/markup-compatibility/2006" xmlns:p14="http://schemas.microsoft.com/office/powerpoint/2010/main">
    <mc:Choice Requires="p14">
      <p:transition spd="slow" p14:dur="2000" advTm="23155"/>
    </mc:Choice>
    <mc:Fallback xmlns="">
      <p:transition spd="slow" advTm="23155"/>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265237"/>
            <a:ext cx="8229600" cy="4525963"/>
          </a:xfrm>
        </p:spPr>
        <p:txBody>
          <a:bodyPr/>
          <a:lstStyle/>
          <a:p>
            <a:pPr>
              <a:buAutoNum type="arabicPeriod"/>
            </a:pPr>
            <a:r>
              <a:rPr lang="en-US" sz="2400" b="1" dirty="0" smtClean="0">
                <a:solidFill>
                  <a:schemeClr val="tx1"/>
                </a:solidFill>
              </a:rPr>
              <a:t>Based on the graph, which statement is true?</a:t>
            </a:r>
          </a:p>
          <a:p>
            <a:pPr>
              <a:buNone/>
            </a:pPr>
            <a:r>
              <a:rPr lang="en-US" sz="2400" b="1" dirty="0" smtClean="0">
                <a:solidFill>
                  <a:schemeClr val="tx1"/>
                </a:solidFill>
              </a:rPr>
              <a:t>	A   	The number of students who chose reading is exactly 	two times the 	number of students who chose music.</a:t>
            </a:r>
          </a:p>
          <a:p>
            <a:pPr>
              <a:buNone/>
            </a:pPr>
            <a:r>
              <a:rPr lang="en-US" sz="2400" b="1" dirty="0" smtClean="0">
                <a:solidFill>
                  <a:schemeClr val="tx1"/>
                </a:solidFill>
              </a:rPr>
              <a:t>	B	The number of students who chose P.E. is equal to the 	number of students who chose math and art combined.</a:t>
            </a:r>
          </a:p>
          <a:p>
            <a:pPr>
              <a:buNone/>
            </a:pPr>
            <a:r>
              <a:rPr lang="en-US" sz="2400" b="1" dirty="0" smtClean="0">
                <a:solidFill>
                  <a:schemeClr val="tx1"/>
                </a:solidFill>
              </a:rPr>
              <a:t>	C	The number of students who chose science is exactly 	two times the 	number of students who chose writing.</a:t>
            </a:r>
          </a:p>
          <a:p>
            <a:pPr>
              <a:buNone/>
            </a:pPr>
            <a:r>
              <a:rPr lang="en-US" sz="2400" b="1" dirty="0" smtClean="0">
                <a:solidFill>
                  <a:schemeClr val="tx1"/>
                </a:solidFill>
              </a:rPr>
              <a:t>	D	The number of students who chose history is greater 	than the number of students who chose art and writing 	combined.</a:t>
            </a:r>
          </a:p>
          <a:p>
            <a:pPr>
              <a:buAutoNum type="arabicPeriod" startAt="2"/>
            </a:pPr>
            <a:endParaRPr lang="en-US" sz="2000" dirty="0" smtClean="0">
              <a:solidFill>
                <a:schemeClr val="tx1"/>
              </a:solidFill>
            </a:endParaRPr>
          </a:p>
          <a:p>
            <a:pPr marL="0" indent="0">
              <a:buNone/>
            </a:pPr>
            <a:endParaRPr lang="en-US" sz="2000" dirty="0"/>
          </a:p>
        </p:txBody>
      </p:sp>
      <p:sp>
        <p:nvSpPr>
          <p:cNvPr id="6" name="Title 6"/>
          <p:cNvSpPr>
            <a:spLocks noGrp="1"/>
          </p:cNvSpPr>
          <p:nvPr>
            <p:ph type="title"/>
          </p:nvPr>
        </p:nvSpPr>
        <p:spPr>
          <a:xfrm>
            <a:off x="0" y="0"/>
            <a:ext cx="8229600" cy="1143000"/>
          </a:xfrm>
        </p:spPr>
        <p:txBody>
          <a:bodyPr/>
          <a:lstStyle/>
          <a:p>
            <a:pPr algn="l"/>
            <a:r>
              <a:rPr lang="en-US" sz="3200" b="1" dirty="0" smtClean="0">
                <a:solidFill>
                  <a:schemeClr val="tx1"/>
                </a:solidFill>
              </a:rPr>
              <a:t>Practice </a:t>
            </a:r>
            <a:r>
              <a:rPr lang="en-US" sz="3200" b="1" dirty="0" smtClean="0">
                <a:solidFill>
                  <a:schemeClr val="tx1"/>
                </a:solidFill>
              </a:rPr>
              <a:t>for SOL 4.14</a:t>
            </a:r>
            <a:endParaRPr lang="en-US" sz="3200" b="1" dirty="0">
              <a:solidFill>
                <a:schemeClr val="tx1"/>
              </a:solidFill>
            </a:endParaRPr>
          </a:p>
        </p:txBody>
      </p:sp>
    </p:spTree>
    <p:custDataLst>
      <p:tags r:id="rId1"/>
    </p:custDataLst>
    <p:extLst>
      <p:ext uri="{BB962C8B-B14F-4D97-AF65-F5344CB8AC3E}">
        <p14:creationId xmlns:p14="http://schemas.microsoft.com/office/powerpoint/2010/main" val="581355951"/>
      </p:ext>
    </p:extLst>
  </p:cSld>
  <p:clrMapOvr>
    <a:masterClrMapping/>
  </p:clrMapOvr>
  <mc:AlternateContent xmlns:mc="http://schemas.openxmlformats.org/markup-compatibility/2006" xmlns:p14="http://schemas.microsoft.com/office/powerpoint/2010/main">
    <mc:Choice Requires="p14">
      <p:transition spd="slow" p14:dur="2000" advTm="35794"/>
    </mc:Choice>
    <mc:Fallback xmlns="">
      <p:transition spd="slow" advTm="3579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nvGraphicFramePr>
        <p:xfrm>
          <a:off x="1905000" y="3733800"/>
          <a:ext cx="1828800" cy="1574800"/>
        </p:xfrm>
        <a:graphic>
          <a:graphicData uri="http://schemas.openxmlformats.org/drawingml/2006/chart">
            <c:chart xmlns:c="http://schemas.openxmlformats.org/drawingml/2006/chart" xmlns:r="http://schemas.openxmlformats.org/officeDocument/2006/relationships" r:id="rId4"/>
          </a:graphicData>
        </a:graphic>
      </p:graphicFrame>
      <p:sp>
        <p:nvSpPr>
          <p:cNvPr id="5" name="Title 6"/>
          <p:cNvSpPr>
            <a:spLocks noGrp="1"/>
          </p:cNvSpPr>
          <p:nvPr>
            <p:ph type="title"/>
          </p:nvPr>
        </p:nvSpPr>
        <p:spPr>
          <a:xfrm>
            <a:off x="0" y="0"/>
            <a:ext cx="8229600" cy="1143000"/>
          </a:xfrm>
        </p:spPr>
        <p:txBody>
          <a:bodyPr/>
          <a:lstStyle/>
          <a:p>
            <a:pPr algn="l"/>
            <a:r>
              <a:rPr lang="en-US" sz="3200" b="1" dirty="0" smtClean="0">
                <a:solidFill>
                  <a:schemeClr val="tx1"/>
                </a:solidFill>
              </a:rPr>
              <a:t>Practice for SOL 4.2b</a:t>
            </a:r>
            <a:endParaRPr lang="en-US" sz="3200" b="1" dirty="0">
              <a:solidFill>
                <a:schemeClr val="tx1"/>
              </a:solidFill>
            </a:endParaRPr>
          </a:p>
        </p:txBody>
      </p:sp>
      <p:sp>
        <p:nvSpPr>
          <p:cNvPr id="6" name="Content Placeholder 2"/>
          <p:cNvSpPr>
            <a:spLocks noGrp="1"/>
          </p:cNvSpPr>
          <p:nvPr>
            <p:ph idx="1"/>
          </p:nvPr>
        </p:nvSpPr>
        <p:spPr>
          <a:xfrm>
            <a:off x="410028" y="1219200"/>
            <a:ext cx="8229600" cy="4525963"/>
          </a:xfrm>
        </p:spPr>
        <p:txBody>
          <a:bodyPr/>
          <a:lstStyle/>
          <a:p>
            <a:pPr marL="0" indent="0">
              <a:buNone/>
            </a:pPr>
            <a:endParaRPr lang="en-US" sz="2400" dirty="0" smtClean="0">
              <a:solidFill>
                <a:srgbClr val="4F6228"/>
              </a:solidFill>
            </a:endParaRPr>
          </a:p>
          <a:p>
            <a:pPr marL="0" indent="0">
              <a:buNone/>
            </a:pPr>
            <a:r>
              <a:rPr lang="en-US" sz="2400" b="1" dirty="0" smtClean="0">
                <a:solidFill>
                  <a:schemeClr val="tx1"/>
                </a:solidFill>
              </a:rPr>
              <a:t>All of the circles shown are the same size. Each is shaded to represent a fraction of the circle. Select two models that are shaded to represent equivalent amounts of the circle.</a:t>
            </a:r>
            <a:endParaRPr lang="en-US" sz="2400" b="1" dirty="0">
              <a:solidFill>
                <a:schemeClr val="tx1"/>
              </a:solidFill>
            </a:endParaRPr>
          </a:p>
        </p:txBody>
      </p:sp>
      <p:graphicFrame>
        <p:nvGraphicFramePr>
          <p:cNvPr id="8" name="Chart 7"/>
          <p:cNvGraphicFramePr/>
          <p:nvPr/>
        </p:nvGraphicFramePr>
        <p:xfrm>
          <a:off x="228600" y="3733800"/>
          <a:ext cx="1828800" cy="1574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nvGraphicFramePr>
        <p:xfrm>
          <a:off x="7010400" y="3733800"/>
          <a:ext cx="1828800" cy="1574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Chart 11"/>
          <p:cNvGraphicFramePr/>
          <p:nvPr/>
        </p:nvGraphicFramePr>
        <p:xfrm>
          <a:off x="3581400" y="3733800"/>
          <a:ext cx="1828800" cy="15748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3" name="Chart 12"/>
          <p:cNvGraphicFramePr/>
          <p:nvPr/>
        </p:nvGraphicFramePr>
        <p:xfrm>
          <a:off x="5257800" y="3733800"/>
          <a:ext cx="1828800" cy="1574800"/>
        </p:xfrm>
        <a:graphic>
          <a:graphicData uri="http://schemas.openxmlformats.org/drawingml/2006/chart">
            <c:chart xmlns:c="http://schemas.openxmlformats.org/drawingml/2006/chart" xmlns:r="http://schemas.openxmlformats.org/officeDocument/2006/relationships" r:id="rId8"/>
          </a:graphicData>
        </a:graphic>
      </p:graphicFrame>
    </p:spTree>
    <p:custDataLst>
      <p:tags r:id="rId1"/>
    </p:custDataLst>
    <p:extLst>
      <p:ext uri="{BB962C8B-B14F-4D97-AF65-F5344CB8AC3E}">
        <p14:creationId xmlns:p14="http://schemas.microsoft.com/office/powerpoint/2010/main" val="1184515401"/>
      </p:ext>
    </p:extLst>
  </p:cSld>
  <p:clrMapOvr>
    <a:masterClrMapping/>
  </p:clrMapOvr>
  <mc:AlternateContent xmlns:mc="http://schemas.openxmlformats.org/markup-compatibility/2006" xmlns:p14="http://schemas.microsoft.com/office/powerpoint/2010/main">
    <mc:Choice Requires="p14">
      <p:transition spd="slow" p14:dur="2000" advTm="52113"/>
    </mc:Choice>
    <mc:Fallback xmlns="">
      <p:transition spd="slow" advTm="52113"/>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600200"/>
            <a:ext cx="8229600" cy="4525963"/>
          </a:xfrm>
        </p:spPr>
        <p:txBody>
          <a:bodyPr/>
          <a:lstStyle/>
          <a:p>
            <a:pPr>
              <a:buFont typeface="+mj-lt"/>
              <a:buAutoNum type="arabicPeriod" startAt="2"/>
            </a:pPr>
            <a:r>
              <a:rPr lang="en-US" sz="2400" dirty="0" smtClean="0">
                <a:solidFill>
                  <a:schemeClr val="tx1"/>
                </a:solidFill>
              </a:rPr>
              <a:t>Which subject was chosen by half the number of students who chose reading?</a:t>
            </a:r>
          </a:p>
          <a:p>
            <a:pPr>
              <a:buFont typeface="+mj-lt"/>
              <a:buAutoNum type="arabicPeriod" startAt="2"/>
            </a:pPr>
            <a:endParaRPr lang="en-US" sz="1600" dirty="0" smtClean="0">
              <a:solidFill>
                <a:schemeClr val="tx1"/>
              </a:solidFill>
            </a:endParaRPr>
          </a:p>
          <a:p>
            <a:pPr>
              <a:buFont typeface="+mj-lt"/>
              <a:buAutoNum type="arabicPeriod" startAt="2"/>
            </a:pPr>
            <a:r>
              <a:rPr lang="en-US" sz="2400" dirty="0" smtClean="0">
                <a:solidFill>
                  <a:schemeClr val="tx1"/>
                </a:solidFill>
              </a:rPr>
              <a:t>The number of students who chose math is equal to the number of students who chose writing and _____________ combined.</a:t>
            </a:r>
          </a:p>
          <a:p>
            <a:pPr>
              <a:buFont typeface="+mj-lt"/>
              <a:buAutoNum type="arabicPeriod" startAt="2"/>
            </a:pPr>
            <a:endParaRPr lang="en-US" sz="1600" dirty="0" smtClean="0">
              <a:solidFill>
                <a:schemeClr val="tx1"/>
              </a:solidFill>
            </a:endParaRPr>
          </a:p>
          <a:p>
            <a:pPr>
              <a:buFont typeface="+mj-lt"/>
              <a:buAutoNum type="arabicPeriod" startAt="2"/>
            </a:pPr>
            <a:r>
              <a:rPr lang="en-US" sz="2400" dirty="0" smtClean="0">
                <a:solidFill>
                  <a:schemeClr val="tx1"/>
                </a:solidFill>
              </a:rPr>
              <a:t>Reading was chosen by three times more students than _______________.</a:t>
            </a:r>
          </a:p>
          <a:p>
            <a:pPr>
              <a:buAutoNum type="arabicPeriod" startAt="2"/>
            </a:pPr>
            <a:endParaRPr lang="en-US" sz="2000" dirty="0" smtClean="0">
              <a:solidFill>
                <a:schemeClr val="tx1"/>
              </a:solidFill>
            </a:endParaRPr>
          </a:p>
          <a:p>
            <a:pPr marL="0" indent="0">
              <a:buNone/>
            </a:pPr>
            <a:endParaRPr lang="en-US" sz="2000" dirty="0"/>
          </a:p>
        </p:txBody>
      </p:sp>
      <p:sp>
        <p:nvSpPr>
          <p:cNvPr id="6" name="Title 6"/>
          <p:cNvSpPr>
            <a:spLocks noGrp="1"/>
          </p:cNvSpPr>
          <p:nvPr>
            <p:ph type="title"/>
          </p:nvPr>
        </p:nvSpPr>
        <p:spPr>
          <a:xfrm>
            <a:off x="0" y="0"/>
            <a:ext cx="8229600" cy="1143000"/>
          </a:xfrm>
        </p:spPr>
        <p:txBody>
          <a:bodyPr/>
          <a:lstStyle/>
          <a:p>
            <a:pPr algn="l"/>
            <a:r>
              <a:rPr lang="en-US" sz="3200" b="1" dirty="0" smtClean="0">
                <a:solidFill>
                  <a:schemeClr val="tx1"/>
                </a:solidFill>
              </a:rPr>
              <a:t>Practice </a:t>
            </a:r>
            <a:r>
              <a:rPr lang="en-US" sz="3200" b="1" dirty="0" smtClean="0">
                <a:solidFill>
                  <a:schemeClr val="tx1"/>
                </a:solidFill>
              </a:rPr>
              <a:t>for SOL 4.14</a:t>
            </a:r>
            <a:endParaRPr lang="en-US" sz="3200" b="1" dirty="0">
              <a:solidFill>
                <a:schemeClr val="tx1"/>
              </a:solidFill>
            </a:endParaRPr>
          </a:p>
        </p:txBody>
      </p:sp>
    </p:spTree>
    <p:custDataLst>
      <p:tags r:id="rId1"/>
    </p:custDataLst>
    <p:extLst>
      <p:ext uri="{BB962C8B-B14F-4D97-AF65-F5344CB8AC3E}">
        <p14:creationId xmlns:p14="http://schemas.microsoft.com/office/powerpoint/2010/main" val="161764157"/>
      </p:ext>
    </p:extLst>
  </p:cSld>
  <p:clrMapOvr>
    <a:masterClrMapping/>
  </p:clrMapOvr>
  <mc:AlternateContent xmlns:mc="http://schemas.openxmlformats.org/markup-compatibility/2006" xmlns:p14="http://schemas.microsoft.com/office/powerpoint/2010/main">
    <mc:Choice Requires="p14">
      <p:transition spd="slow" p14:dur="2000" advTm="24239"/>
    </mc:Choice>
    <mc:Fallback xmlns="">
      <p:transition spd="slow" advTm="24239"/>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ounded Rectangle 50"/>
          <p:cNvSpPr/>
          <p:nvPr/>
        </p:nvSpPr>
        <p:spPr>
          <a:xfrm>
            <a:off x="1793630" y="4613030"/>
            <a:ext cx="762000" cy="76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200" b="1" dirty="0" smtClean="0"/>
          </a:p>
          <a:p>
            <a:pPr>
              <a:spcBef>
                <a:spcPts val="0"/>
              </a:spcBef>
              <a:buNone/>
            </a:pPr>
            <a:endParaRPr lang="en-US" sz="2200" b="1" dirty="0" smtClean="0"/>
          </a:p>
          <a:p>
            <a:pPr marL="460375">
              <a:spcBef>
                <a:spcPts val="0"/>
              </a:spcBef>
              <a:buNone/>
            </a:pPr>
            <a:endParaRPr lang="en-US" sz="1100" b="1" dirty="0" smtClean="0"/>
          </a:p>
          <a:p>
            <a:pPr marL="460375">
              <a:spcBef>
                <a:spcPts val="0"/>
              </a:spcBef>
              <a:buNone/>
            </a:pPr>
            <a:r>
              <a:rPr lang="en-US" sz="1100" b="1" dirty="0" smtClean="0"/>
              <a:t>	</a:t>
            </a:r>
          </a:p>
          <a:p>
            <a:pPr marL="460375">
              <a:spcBef>
                <a:spcPts val="0"/>
              </a:spcBef>
              <a:buNone/>
            </a:pPr>
            <a:r>
              <a:rPr lang="en-US" sz="1100" b="1" dirty="0" smtClean="0"/>
              <a:t>	</a:t>
            </a:r>
            <a:r>
              <a:rPr lang="en-US" sz="2200" b="1" dirty="0" smtClean="0"/>
              <a:t>The pattern will continue in the same way.  What are the next two numbers in this pattern?</a:t>
            </a:r>
          </a:p>
          <a:p>
            <a:pPr>
              <a:spcBef>
                <a:spcPts val="0"/>
              </a:spcBef>
              <a:buNone/>
            </a:pPr>
            <a:endParaRPr lang="en-US" sz="1000" b="1" dirty="0" smtClean="0"/>
          </a:p>
          <a:p>
            <a:pPr marL="457200" indent="-457200">
              <a:spcBef>
                <a:spcPts val="0"/>
              </a:spcBef>
              <a:buFont typeface="+mj-lt"/>
              <a:buAutoNum type="arabicPeriod" startAt="2"/>
            </a:pPr>
            <a:r>
              <a:rPr lang="en-US" sz="2200" b="1" dirty="0" smtClean="0"/>
              <a:t>The table has information about the number of balloons contained in packages.</a:t>
            </a:r>
            <a:endParaRPr lang="en-US" sz="1000" b="1" dirty="0" smtClean="0"/>
          </a:p>
          <a:p>
            <a:pPr marL="457200" indent="-457200">
              <a:spcBef>
                <a:spcPts val="0"/>
              </a:spcBef>
              <a:buNone/>
            </a:pPr>
            <a:endParaRPr lang="en-US" sz="800" b="1" dirty="0" smtClean="0"/>
          </a:p>
          <a:p>
            <a:pPr marL="457200" indent="-457200">
              <a:spcBef>
                <a:spcPts val="0"/>
              </a:spcBef>
              <a:buAutoNum type="arabicParenR" startAt="2"/>
            </a:pPr>
            <a:endParaRPr lang="en-US" sz="2200" b="1" dirty="0" smtClean="0"/>
          </a:p>
          <a:p>
            <a:pPr marL="457200" indent="-457200">
              <a:spcBef>
                <a:spcPts val="0"/>
              </a:spcBef>
              <a:buNone/>
            </a:pPr>
            <a:r>
              <a:rPr lang="en-US" sz="2200" b="1" dirty="0" smtClean="0"/>
              <a:t>	</a:t>
            </a:r>
          </a:p>
          <a:p>
            <a:pPr marL="457200" indent="-457200">
              <a:spcBef>
                <a:spcPts val="0"/>
              </a:spcBef>
              <a:buNone/>
            </a:pPr>
            <a:r>
              <a:rPr lang="en-US" sz="2200" b="1" dirty="0" smtClean="0"/>
              <a:t>	</a:t>
            </a:r>
          </a:p>
          <a:p>
            <a:pPr marL="457200" indent="-457200">
              <a:spcBef>
                <a:spcPts val="0"/>
              </a:spcBef>
              <a:buNone/>
            </a:pPr>
            <a:r>
              <a:rPr lang="en-US" sz="2200" b="1" dirty="0" smtClean="0"/>
              <a:t>	</a:t>
            </a:r>
          </a:p>
          <a:p>
            <a:pPr marL="457200" indent="-457200">
              <a:spcBef>
                <a:spcPts val="0"/>
              </a:spcBef>
              <a:buNone/>
            </a:pPr>
            <a:r>
              <a:rPr lang="en-US" sz="2200" b="1" dirty="0" smtClean="0"/>
              <a:t>	</a:t>
            </a:r>
          </a:p>
          <a:p>
            <a:pPr marL="457200" indent="-457200">
              <a:spcBef>
                <a:spcPts val="0"/>
              </a:spcBef>
              <a:buNone/>
            </a:pPr>
            <a:r>
              <a:rPr lang="en-US" sz="2200" b="1" dirty="0" smtClean="0"/>
              <a:t>	Based on the table, what would be the total number of </a:t>
            </a:r>
          </a:p>
          <a:p>
            <a:pPr marL="457200" indent="-457200">
              <a:spcBef>
                <a:spcPts val="0"/>
              </a:spcBef>
              <a:buNone/>
            </a:pPr>
            <a:r>
              <a:rPr lang="en-US" sz="2200" b="1" dirty="0" smtClean="0"/>
              <a:t>	balloons in 12 of these packages?</a:t>
            </a:r>
          </a:p>
          <a:p>
            <a:pPr marL="457200" indent="-457200">
              <a:spcBef>
                <a:spcPts val="0"/>
              </a:spcBef>
              <a:buNone/>
            </a:pPr>
            <a:endParaRPr lang="en-US" sz="2200" b="1" dirty="0" smtClean="0"/>
          </a:p>
          <a:p>
            <a:pPr marL="457200" indent="-457200">
              <a:spcBef>
                <a:spcPts val="0"/>
              </a:spcBef>
              <a:buAutoNum type="arabicParenR" startAt="2"/>
            </a:pPr>
            <a:endParaRPr lang="en-US" sz="22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38100" y="0"/>
            <a:ext cx="8839200" cy="1143000"/>
          </a:xfrm>
        </p:spPr>
        <p:txBody>
          <a:bodyPr/>
          <a:lstStyle/>
          <a:p>
            <a:pPr algn="l"/>
            <a:r>
              <a:rPr lang="en-US" sz="3200" b="1" smtClean="0">
                <a:solidFill>
                  <a:srgbClr val="0033CC"/>
                </a:solidFill>
              </a:rPr>
              <a:t>Practice </a:t>
            </a:r>
            <a:r>
              <a:rPr lang="en-US" sz="3200" b="1" dirty="0" smtClean="0">
                <a:solidFill>
                  <a:srgbClr val="0033CC"/>
                </a:solidFill>
              </a:rPr>
              <a:t>for SOL 4.15</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7803" name="Equation" r:id="rId5" imgW="114151" imgH="215619" progId="Equation.3">
                  <p:embed/>
                </p:oleObj>
              </mc:Choice>
              <mc:Fallback>
                <p:oleObj name="Equation" r:id="rId5" imgW="114151" imgH="215619" progId="Equation.3">
                  <p:embed/>
                  <p:pic>
                    <p:nvPicPr>
                      <p:cNvPr id="0" name="Picture 1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7804" name="Equation" r:id="rId7" imgW="114151" imgH="215619" progId="Equation.3">
                  <p:embed/>
                </p:oleObj>
              </mc:Choice>
              <mc:Fallback>
                <p:oleObj name="Equation" r:id="rId7" imgW="114151" imgH="215619" progId="Equation.3">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7805" name="Equation" r:id="rId8" imgW="114151" imgH="215619" progId="Equation.3">
                  <p:embed/>
                </p:oleObj>
              </mc:Choice>
              <mc:Fallback>
                <p:oleObj name="Equation" r:id="rId8" imgW="114151" imgH="215619" progId="Equation.3">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 name="TextBox 18"/>
          <p:cNvSpPr txBox="1"/>
          <p:nvPr/>
        </p:nvSpPr>
        <p:spPr>
          <a:xfrm>
            <a:off x="762000" y="1143000"/>
            <a:ext cx="7696200" cy="369332"/>
          </a:xfrm>
          <a:prstGeom prst="rect">
            <a:avLst/>
          </a:prstGeom>
          <a:noFill/>
        </p:spPr>
        <p:txBody>
          <a:bodyPr wrap="square" rtlCol="0">
            <a:spAutoFit/>
          </a:bodyPr>
          <a:lstStyle/>
          <a:p>
            <a:endParaRPr lang="en-US" dirty="0"/>
          </a:p>
        </p:txBody>
      </p:sp>
      <p:sp>
        <p:nvSpPr>
          <p:cNvPr id="20" name="Content Placeholder 12"/>
          <p:cNvSpPr txBox="1">
            <a:spLocks/>
          </p:cNvSpPr>
          <p:nvPr/>
        </p:nvSpPr>
        <p:spPr bwMode="auto">
          <a:xfrm>
            <a:off x="495300" y="1110155"/>
            <a:ext cx="8229600" cy="5029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000" b="1" dirty="0" smtClean="0">
              <a:solidFill>
                <a:srgbClr val="0070C0"/>
              </a:solidFill>
              <a:latin typeface="+mn-lt"/>
            </a:endParaRPr>
          </a:p>
          <a:p>
            <a:pPr marL="114300" marR="0" lvl="0" indent="-457200" algn="l" defTabSz="914400" rtl="0" eaLnBrk="0" fontAlgn="base" latinLnBrk="0" hangingPunct="0">
              <a:lnSpc>
                <a:spcPct val="100000"/>
              </a:lnSpc>
              <a:spcBef>
                <a:spcPts val="600"/>
              </a:spcBef>
              <a:spcAft>
                <a:spcPct val="0"/>
              </a:spcAft>
              <a:buClrTx/>
              <a:buSzTx/>
              <a:buFont typeface="+mj-lt"/>
              <a:buAutoNum type="arabicPeriod"/>
              <a:tabLst/>
              <a:defRPr/>
            </a:pPr>
            <a:r>
              <a:rPr lang="en-US" sz="2200" b="1" dirty="0" smtClean="0">
                <a:latin typeface="+mn-lt"/>
              </a:rPr>
              <a:t> This number pattern follows a rule.</a:t>
            </a:r>
          </a:p>
          <a:p>
            <a:pPr marL="114300" marR="0" lvl="0" indent="-457200" algn="l" defTabSz="914400" rtl="0" eaLnBrk="0" fontAlgn="base" latinLnBrk="0" hangingPunct="0">
              <a:lnSpc>
                <a:spcPct val="100000"/>
              </a:lnSpc>
              <a:spcBef>
                <a:spcPts val="600"/>
              </a:spcBef>
              <a:spcAft>
                <a:spcPts val="600"/>
              </a:spcAft>
              <a:buClrTx/>
              <a:buSzTx/>
              <a:tabLst/>
              <a:defRPr/>
            </a:pPr>
            <a:r>
              <a:rPr kumimoji="0" lang="en-US" sz="2200" b="1" i="0" u="none" strike="noStrike" kern="1200" cap="none" spc="0" normalizeH="0" noProof="0" dirty="0" smtClean="0">
                <a:ln>
                  <a:noFill/>
                </a:ln>
                <a:solidFill>
                  <a:srgbClr val="0070C0"/>
                </a:solidFill>
                <a:effectLst/>
                <a:uLnTx/>
                <a:uFillTx/>
                <a:latin typeface="+mn-lt"/>
                <a:ea typeface="+mn-ea"/>
                <a:cs typeface="+mn-cs"/>
              </a:rPr>
              <a:t>		         </a:t>
            </a:r>
            <a:r>
              <a:rPr kumimoji="0" lang="en-US" sz="2200" b="1" i="0" u="none" strike="noStrike" kern="1200" cap="none" spc="0" normalizeH="0" noProof="0" dirty="0" smtClean="0">
                <a:ln>
                  <a:noFill/>
                </a:ln>
                <a:effectLst/>
                <a:uLnTx/>
                <a:uFillTx/>
                <a:latin typeface="+mn-lt"/>
                <a:ea typeface="+mn-ea"/>
                <a:cs typeface="+mn-cs"/>
              </a:rPr>
              <a:t>137,   129,   121,   113,   105,    … </a:t>
            </a:r>
            <a:endParaRPr lang="en-US" sz="2400" b="1"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noProof="0" dirty="0" smtClean="0">
              <a:ln>
                <a:noFill/>
              </a:ln>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sp>
        <p:nvSpPr>
          <p:cNvPr id="44" name="Rectangle 43"/>
          <p:cNvSpPr/>
          <p:nvPr/>
        </p:nvSpPr>
        <p:spPr>
          <a:xfrm>
            <a:off x="6172200" y="4648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5" name="Rectangle 44"/>
          <p:cNvSpPr/>
          <p:nvPr/>
        </p:nvSpPr>
        <p:spPr>
          <a:xfrm>
            <a:off x="8153400" y="4648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6" name="Rectangle 45"/>
          <p:cNvSpPr/>
          <p:nvPr/>
        </p:nvSpPr>
        <p:spPr>
          <a:xfrm>
            <a:off x="4038600" y="4648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 name="TextBox 40"/>
          <p:cNvSpPr txBox="1"/>
          <p:nvPr/>
        </p:nvSpPr>
        <p:spPr>
          <a:xfrm>
            <a:off x="4032740" y="4589585"/>
            <a:ext cx="685800" cy="369332"/>
          </a:xfrm>
          <a:prstGeom prst="rect">
            <a:avLst/>
          </a:prstGeom>
          <a:solidFill>
            <a:schemeClr val="bg1"/>
          </a:solidFill>
        </p:spPr>
        <p:txBody>
          <a:bodyPr wrap="square" rtlCol="0">
            <a:spAutoFit/>
          </a:bodyPr>
          <a:lstStyle/>
          <a:p>
            <a:endParaRPr lang="en-US" dirty="0"/>
          </a:p>
        </p:txBody>
      </p:sp>
      <p:sp>
        <p:nvSpPr>
          <p:cNvPr id="48" name="Rounded Rectangle 47"/>
          <p:cNvSpPr/>
          <p:nvPr/>
        </p:nvSpPr>
        <p:spPr>
          <a:xfrm>
            <a:off x="6131175" y="4630615"/>
            <a:ext cx="762000" cy="76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ounded Rectangle 49"/>
          <p:cNvSpPr/>
          <p:nvPr/>
        </p:nvSpPr>
        <p:spPr>
          <a:xfrm>
            <a:off x="8288215" y="4630615"/>
            <a:ext cx="762000" cy="76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1752600" y="4630615"/>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aphicFrame>
        <p:nvGraphicFramePr>
          <p:cNvPr id="26" name="Table 25"/>
          <p:cNvGraphicFramePr>
            <a:graphicFrameLocks noGrp="1"/>
          </p:cNvGraphicFramePr>
          <p:nvPr/>
        </p:nvGraphicFramePr>
        <p:xfrm>
          <a:off x="1219200" y="4190994"/>
          <a:ext cx="6096000" cy="1280160"/>
        </p:xfrm>
        <a:graphic>
          <a:graphicData uri="http://schemas.openxmlformats.org/drawingml/2006/table">
            <a:tbl>
              <a:tblPr firstRow="1" bandRow="1">
                <a:tableStyleId>{5C22544A-7EE6-4342-B048-85BDC9FD1C3A}</a:tableStyleId>
              </a:tblPr>
              <a:tblGrid>
                <a:gridCol w="1645920"/>
                <a:gridCol w="792480"/>
                <a:gridCol w="731520"/>
                <a:gridCol w="731520"/>
                <a:gridCol w="731520"/>
                <a:gridCol w="731520"/>
                <a:gridCol w="731520"/>
              </a:tblGrid>
              <a:tr h="525780">
                <a:tc>
                  <a:txBody>
                    <a:bodyPr/>
                    <a:lstStyle/>
                    <a:p>
                      <a:r>
                        <a:rPr lang="en-US" b="1" dirty="0" smtClean="0">
                          <a:solidFill>
                            <a:schemeClr val="tx1"/>
                          </a:solidFill>
                        </a:rPr>
                        <a:t>Number of Packages</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000" b="1" dirty="0" smtClean="0">
                          <a:solidFill>
                            <a:schemeClr val="tx1"/>
                          </a:solidFill>
                          <a:latin typeface="+mn-lt"/>
                        </a:rPr>
                        <a:t>2</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mn-lt"/>
                        </a:rPr>
                        <a:t>4</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mn-lt"/>
                        </a:rPr>
                        <a:t>6</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mn-lt"/>
                        </a:rPr>
                        <a:t>8</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mn-lt"/>
                        </a:rPr>
                        <a:t>10</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mn-lt"/>
                        </a:rPr>
                        <a:t>12</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780">
                <a:tc>
                  <a:txBody>
                    <a:bodyPr/>
                    <a:lstStyle/>
                    <a:p>
                      <a:r>
                        <a:rPr lang="en-US" b="1" dirty="0" smtClean="0">
                          <a:solidFill>
                            <a:schemeClr val="tx1"/>
                          </a:solidFill>
                        </a:rPr>
                        <a:t>Total</a:t>
                      </a:r>
                      <a:r>
                        <a:rPr lang="en-US" b="1" baseline="0" dirty="0" smtClean="0">
                          <a:solidFill>
                            <a:schemeClr val="tx1"/>
                          </a:solidFill>
                        </a:rPr>
                        <a:t> Number of Balloons</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000" b="1" dirty="0" smtClean="0">
                          <a:solidFill>
                            <a:schemeClr val="tx1"/>
                          </a:solidFill>
                          <a:latin typeface="+mn-lt"/>
                        </a:rPr>
                        <a:t>24</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mn-lt"/>
                        </a:rPr>
                        <a:t>48</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mn-lt"/>
                        </a:rPr>
                        <a:t>72</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mn-lt"/>
                        </a:rPr>
                        <a:t>96</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mn-lt"/>
                        </a:rPr>
                        <a:t>120</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smtClean="0">
                          <a:solidFill>
                            <a:schemeClr val="tx1"/>
                          </a:solidFill>
                          <a:latin typeface="+mn-lt"/>
                        </a:rPr>
                        <a:t>?</a:t>
                      </a:r>
                      <a:endParaRPr lang="en-US" sz="2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29750"/>
    </mc:Choice>
    <mc:Fallback xmlns="">
      <p:transition spd="slow" advTm="29750"/>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39469"/>
            <a:ext cx="8839200" cy="914400"/>
          </a:xfrm>
        </p:spPr>
        <p:txBody>
          <a:bodyPr/>
          <a:lstStyle/>
          <a:p>
            <a:pPr algn="l"/>
            <a:r>
              <a:rPr lang="en-US" sz="3200" b="1" smtClean="0">
                <a:solidFill>
                  <a:srgbClr val="3E009A"/>
                </a:solidFill>
              </a:rPr>
              <a:t>Practice </a:t>
            </a:r>
            <a:r>
              <a:rPr lang="en-US" sz="3200" b="1" dirty="0" smtClean="0">
                <a:solidFill>
                  <a:srgbClr val="3E009A"/>
                </a:solidFill>
              </a:rPr>
              <a:t>for SOL 4.15</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a:xfrm>
            <a:off x="228600" y="1219200"/>
            <a:ext cx="8458200" cy="4906963"/>
          </a:xfrm>
        </p:spPr>
        <p:txBody>
          <a:bodyPr/>
          <a:lstStyle/>
          <a:p>
            <a:pPr eaLnBrk="1" hangingPunct="1">
              <a:buFont typeface="Wingdings 2" pitchFamily="18" charset="2"/>
              <a:buNone/>
            </a:pPr>
            <a:endParaRPr lang="en-US" sz="2400" b="1" dirty="0" smtClean="0">
              <a:solidFill>
                <a:srgbClr val="6600FF"/>
              </a:solidFill>
            </a:endParaRPr>
          </a:p>
          <a:p>
            <a:pPr eaLnBrk="1" hangingPunct="1">
              <a:buFont typeface="Wingdings 2" pitchFamily="18" charset="2"/>
              <a:buNone/>
            </a:pPr>
            <a:endParaRPr lang="en-US" sz="2400" b="1" dirty="0" smtClean="0"/>
          </a:p>
          <a:p>
            <a:pPr>
              <a:spcBef>
                <a:spcPts val="0"/>
              </a:spcBef>
              <a:buNone/>
            </a:pPr>
            <a:endParaRPr lang="en-US" sz="2400" dirty="0" smtClean="0">
              <a:solidFill>
                <a:srgbClr val="002060"/>
              </a:solidFill>
            </a:endParaRPr>
          </a:p>
          <a:p>
            <a:pPr>
              <a:spcBef>
                <a:spcPts val="0"/>
              </a:spcBef>
              <a:buNone/>
            </a:pPr>
            <a:endParaRPr lang="en-US" sz="2400" dirty="0">
              <a:solidFill>
                <a:srgbClr val="002060"/>
              </a:solidFill>
            </a:endParaRPr>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07" name="Rectangle 3"/>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150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0" name="Rectangle 6"/>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151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3"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0" name="TextBox 39"/>
          <p:cNvSpPr txBox="1"/>
          <p:nvPr/>
        </p:nvSpPr>
        <p:spPr>
          <a:xfrm>
            <a:off x="1219200" y="2362200"/>
            <a:ext cx="1905000" cy="646331"/>
          </a:xfrm>
          <a:prstGeom prst="rect">
            <a:avLst/>
          </a:prstGeom>
          <a:noFill/>
        </p:spPr>
        <p:txBody>
          <a:bodyPr wrap="square" rtlCol="0">
            <a:spAutoFit/>
          </a:bodyPr>
          <a:lstStyle/>
          <a:p>
            <a:endParaRPr lang="en-US" dirty="0" smtClean="0"/>
          </a:p>
          <a:p>
            <a:endParaRPr lang="en-US" dirty="0" smtClean="0"/>
          </a:p>
        </p:txBody>
      </p:sp>
      <p:grpSp>
        <p:nvGrpSpPr>
          <p:cNvPr id="70" name="Group 69"/>
          <p:cNvGrpSpPr/>
          <p:nvPr/>
        </p:nvGrpSpPr>
        <p:grpSpPr>
          <a:xfrm>
            <a:off x="1409700" y="3048000"/>
            <a:ext cx="6477000" cy="304800"/>
            <a:chOff x="990600" y="2819400"/>
            <a:chExt cx="6477000" cy="304800"/>
          </a:xfrm>
        </p:grpSpPr>
        <p:cxnSp>
          <p:nvCxnSpPr>
            <p:cNvPr id="36" name="Straight Connector 35"/>
            <p:cNvCxnSpPr/>
            <p:nvPr/>
          </p:nvCxnSpPr>
          <p:spPr>
            <a:xfrm>
              <a:off x="9906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6002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9812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1676400" y="2819400"/>
              <a:ext cx="228600"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5908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9718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3528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9624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3434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7244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1054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0866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9436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3048000" y="2819400"/>
              <a:ext cx="228600"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667000" y="2819400"/>
              <a:ext cx="228600"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4038600" y="2819400"/>
              <a:ext cx="228600"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4419600" y="2819400"/>
              <a:ext cx="228600"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4800600" y="2819400"/>
              <a:ext cx="228600"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3246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056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6019800" y="2819400"/>
              <a:ext cx="228600"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6400800" y="2819400"/>
              <a:ext cx="228600"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6781800" y="2819400"/>
              <a:ext cx="228600"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7162800" y="2819400"/>
              <a:ext cx="228600"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467600" y="2819400"/>
              <a:ext cx="0" cy="30480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sp>
        <p:nvSpPr>
          <p:cNvPr id="68" name="TextBox 67"/>
          <p:cNvSpPr txBox="1"/>
          <p:nvPr/>
        </p:nvSpPr>
        <p:spPr>
          <a:xfrm>
            <a:off x="647700" y="2133600"/>
            <a:ext cx="7848600" cy="4139595"/>
          </a:xfrm>
          <a:prstGeom prst="rect">
            <a:avLst/>
          </a:prstGeom>
          <a:noFill/>
        </p:spPr>
        <p:txBody>
          <a:bodyPr wrap="square" rtlCol="0">
            <a:spAutoFit/>
          </a:bodyPr>
          <a:lstStyle/>
          <a:p>
            <a:pPr marL="457200" indent="-457200">
              <a:buAutoNum type="arabicParenR"/>
            </a:pPr>
            <a:r>
              <a:rPr lang="en-US" sz="2000" b="1" dirty="0" smtClean="0"/>
              <a:t>Yao used toothpicks to create a pattern. The first five steps</a:t>
            </a:r>
          </a:p>
          <a:p>
            <a:r>
              <a:rPr lang="en-US" sz="2000" b="1" dirty="0"/>
              <a:t> </a:t>
            </a:r>
            <a:r>
              <a:rPr lang="en-US" sz="2000" b="1" dirty="0" smtClean="0"/>
              <a:t>      of his pattern are shown.</a:t>
            </a:r>
          </a:p>
          <a:p>
            <a:r>
              <a:rPr lang="en-US" sz="2000" b="1" dirty="0" smtClean="0"/>
              <a:t>	</a:t>
            </a:r>
          </a:p>
          <a:p>
            <a:endParaRPr lang="en-US" sz="2000" b="1" dirty="0" smtClean="0"/>
          </a:p>
          <a:p>
            <a:endParaRPr lang="en-US" sz="1000" b="1" dirty="0" smtClean="0"/>
          </a:p>
          <a:p>
            <a:r>
              <a:rPr lang="en-US" sz="1300" b="1" dirty="0" smtClean="0"/>
              <a:t>           Step 1      Step 2               Step 3                       Step 4                                    Step 5</a:t>
            </a:r>
          </a:p>
          <a:p>
            <a:endParaRPr lang="en-US" sz="2000" b="1" dirty="0" smtClean="0"/>
          </a:p>
          <a:p>
            <a:endParaRPr lang="en-US" sz="2000" b="1" dirty="0" smtClean="0"/>
          </a:p>
          <a:p>
            <a:r>
              <a:rPr lang="en-US" sz="2000" b="1" dirty="0" smtClean="0"/>
              <a:t>       Yao will continue using toothpicks to extend his pattern.</a:t>
            </a:r>
          </a:p>
          <a:p>
            <a:endParaRPr lang="en-US" sz="2000" b="1" dirty="0" smtClean="0"/>
          </a:p>
          <a:p>
            <a:pPr marL="457200" indent="-457200">
              <a:buAutoNum type="alphaLcParenR"/>
            </a:pPr>
            <a:r>
              <a:rPr lang="en-US" sz="2000" b="1" dirty="0" smtClean="0"/>
              <a:t>How many toothpicks will Yao use for the next step of his  </a:t>
            </a:r>
          </a:p>
          <a:p>
            <a:r>
              <a:rPr lang="en-US" sz="2000" b="1" dirty="0"/>
              <a:t> </a:t>
            </a:r>
            <a:r>
              <a:rPr lang="en-US" sz="2000" b="1" dirty="0" smtClean="0"/>
              <a:t>      pattern?</a:t>
            </a:r>
          </a:p>
          <a:p>
            <a:endParaRPr lang="en-US" sz="2000" b="1" dirty="0" smtClean="0"/>
          </a:p>
          <a:p>
            <a:r>
              <a:rPr lang="en-US" sz="2000" b="1" dirty="0" smtClean="0"/>
              <a:t>b)  How many will he use for step 8?</a:t>
            </a:r>
            <a:endParaRPr lang="en-US" sz="2000" b="1" dirty="0"/>
          </a:p>
        </p:txBody>
      </p:sp>
    </p:spTree>
    <p:custDataLst>
      <p:tags r:id="rId1"/>
    </p:custDataLst>
    <p:extLst>
      <p:ext uri="{BB962C8B-B14F-4D97-AF65-F5344CB8AC3E}">
        <p14:creationId xmlns:p14="http://schemas.microsoft.com/office/powerpoint/2010/main" val="1019816609"/>
      </p:ext>
    </p:extLst>
  </p:cSld>
  <p:clrMapOvr>
    <a:masterClrMapping/>
  </p:clrMapOvr>
  <mc:AlternateContent xmlns:mc="http://schemas.openxmlformats.org/markup-compatibility/2006" xmlns:p14="http://schemas.microsoft.com/office/powerpoint/2010/main">
    <mc:Choice Requires="p14">
      <p:transition spd="slow" p14:dur="2000" advTm="21659"/>
    </mc:Choice>
    <mc:Fallback xmlns="">
      <p:transition spd="slow" advTm="21659"/>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6838"/>
            <a:ext cx="8839200" cy="914400"/>
          </a:xfrm>
        </p:spPr>
        <p:txBody>
          <a:bodyPr/>
          <a:lstStyle/>
          <a:p>
            <a:pPr algn="l"/>
            <a:r>
              <a:rPr lang="en-US" sz="3200" b="1" smtClean="0">
                <a:solidFill>
                  <a:srgbClr val="3E009A"/>
                </a:solidFill>
              </a:rPr>
              <a:t>Practice </a:t>
            </a:r>
            <a:r>
              <a:rPr lang="en-US" sz="3200" b="1" dirty="0" smtClean="0">
                <a:solidFill>
                  <a:srgbClr val="3E009A"/>
                </a:solidFill>
              </a:rPr>
              <a:t>for SOL 4.15</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a:xfrm>
            <a:off x="457200" y="1206350"/>
            <a:ext cx="8458200" cy="4906963"/>
          </a:xfrm>
        </p:spPr>
        <p:txBody>
          <a:bodyPr/>
          <a:lstStyle/>
          <a:p>
            <a:pPr marL="0" indent="0">
              <a:buNone/>
            </a:pPr>
            <a:r>
              <a:rPr lang="en-US" sz="2400" b="1" dirty="0" smtClean="0"/>
              <a:t>2)  Look </a:t>
            </a:r>
            <a:r>
              <a:rPr lang="en-US" sz="2400" b="1" dirty="0"/>
              <a:t>at this number pattern.</a:t>
            </a:r>
          </a:p>
          <a:p>
            <a:endParaRPr lang="en-US" sz="2400" b="1" dirty="0"/>
          </a:p>
          <a:p>
            <a:pPr marL="0" indent="0">
              <a:buNone/>
            </a:pPr>
            <a:r>
              <a:rPr lang="en-US" sz="2400" b="1" dirty="0"/>
              <a:t>    </a:t>
            </a:r>
            <a:r>
              <a:rPr lang="en-US" sz="2400" b="1" dirty="0" smtClean="0"/>
              <a:t>           </a:t>
            </a:r>
            <a:r>
              <a:rPr lang="en-US" sz="2400" b="1" dirty="0"/>
              <a:t>208,  183,  158,  133, ___</a:t>
            </a:r>
          </a:p>
          <a:p>
            <a:endParaRPr lang="en-US" sz="2400" b="1" dirty="0"/>
          </a:p>
          <a:p>
            <a:pPr marL="457200" indent="-457200">
              <a:buAutoNum type="alphaLcParenR"/>
            </a:pPr>
            <a:r>
              <a:rPr lang="en-US" sz="2400" b="1" dirty="0" smtClean="0"/>
              <a:t>If </a:t>
            </a:r>
            <a:r>
              <a:rPr lang="en-US" sz="2400" b="1" dirty="0"/>
              <a:t>the pattern continues in the same way, what will be the </a:t>
            </a:r>
            <a:endParaRPr lang="en-US" sz="2400" b="1" dirty="0" smtClean="0"/>
          </a:p>
          <a:p>
            <a:pPr marL="0" indent="0">
              <a:buNone/>
            </a:pPr>
            <a:r>
              <a:rPr lang="en-US" sz="2400" b="1" dirty="0"/>
              <a:t> </a:t>
            </a:r>
            <a:r>
              <a:rPr lang="en-US" sz="2400" b="1" dirty="0" smtClean="0"/>
              <a:t>      next </a:t>
            </a:r>
            <a:r>
              <a:rPr lang="en-US" sz="2400" b="1" dirty="0"/>
              <a:t>number?</a:t>
            </a:r>
          </a:p>
          <a:p>
            <a:endParaRPr lang="en-US" sz="2400" b="1" dirty="0"/>
          </a:p>
          <a:p>
            <a:pPr marL="0" indent="0">
              <a:buNone/>
            </a:pPr>
            <a:r>
              <a:rPr lang="en-US" sz="2400" b="1" dirty="0" smtClean="0"/>
              <a:t>b)  What </a:t>
            </a:r>
            <a:r>
              <a:rPr lang="en-US" sz="2400" b="1" dirty="0"/>
              <a:t>will be the seventh number in the pattern? </a:t>
            </a:r>
          </a:p>
          <a:p>
            <a:pPr>
              <a:spcBef>
                <a:spcPts val="0"/>
              </a:spcBef>
              <a:buNone/>
            </a:pPr>
            <a:endParaRPr lang="en-US" sz="2400" dirty="0">
              <a:solidFill>
                <a:srgbClr val="002060"/>
              </a:solidFill>
            </a:endParaRPr>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07" name="Rectangle 3"/>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150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0" name="Rectangle 6"/>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151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3"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2" name="TextBox 31"/>
          <p:cNvSpPr txBox="1"/>
          <p:nvPr/>
        </p:nvSpPr>
        <p:spPr>
          <a:xfrm>
            <a:off x="1143000" y="1946701"/>
            <a:ext cx="7467600" cy="830997"/>
          </a:xfrm>
          <a:prstGeom prst="rect">
            <a:avLst/>
          </a:prstGeom>
          <a:noFill/>
        </p:spPr>
        <p:txBody>
          <a:bodyPr wrap="square" rtlCol="0">
            <a:spAutoFit/>
          </a:bodyPr>
          <a:lstStyle/>
          <a:p>
            <a:endParaRPr lang="en-US" sz="2400" b="1" dirty="0" smtClean="0"/>
          </a:p>
          <a:p>
            <a:endParaRPr lang="en-US" sz="2400" b="1" dirty="0"/>
          </a:p>
        </p:txBody>
      </p:sp>
    </p:spTree>
    <p:custDataLst>
      <p:tags r:id="rId1"/>
    </p:custDataLst>
    <p:extLst>
      <p:ext uri="{BB962C8B-B14F-4D97-AF65-F5344CB8AC3E}">
        <p14:creationId xmlns:p14="http://schemas.microsoft.com/office/powerpoint/2010/main" val="1277247448"/>
      </p:ext>
    </p:extLst>
  </p:cSld>
  <p:clrMapOvr>
    <a:masterClrMapping/>
  </p:clrMapOvr>
  <mc:AlternateContent xmlns:mc="http://schemas.openxmlformats.org/markup-compatibility/2006" xmlns:p14="http://schemas.microsoft.com/office/powerpoint/2010/main">
    <mc:Choice Requires="p14">
      <p:transition spd="slow" p14:dur="2000" advTm="15096"/>
    </mc:Choice>
    <mc:Fallback xmlns="">
      <p:transition spd="slow" advTm="15096"/>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0" y="0"/>
            <a:ext cx="8229600" cy="1143000"/>
          </a:xfrm>
        </p:spPr>
        <p:txBody>
          <a:bodyPr/>
          <a:lstStyle/>
          <a:p>
            <a:pPr algn="l"/>
            <a:r>
              <a:rPr lang="en-US" sz="3200" b="1" dirty="0" smtClean="0">
                <a:solidFill>
                  <a:schemeClr val="tx1"/>
                </a:solidFill>
              </a:rPr>
              <a:t>Practice </a:t>
            </a:r>
            <a:r>
              <a:rPr lang="en-US" sz="3200" b="1" dirty="0" smtClean="0">
                <a:solidFill>
                  <a:schemeClr val="tx1"/>
                </a:solidFill>
              </a:rPr>
              <a:t>for SOL 4.15</a:t>
            </a:r>
            <a:endParaRPr lang="en-US" sz="3200" b="1" dirty="0">
              <a:solidFill>
                <a:schemeClr val="tx1"/>
              </a:solidFill>
            </a:endParaRPr>
          </a:p>
        </p:txBody>
      </p:sp>
      <p:sp>
        <p:nvSpPr>
          <p:cNvPr id="6" name="Content Placeholder 2"/>
          <p:cNvSpPr>
            <a:spLocks noGrp="1"/>
          </p:cNvSpPr>
          <p:nvPr>
            <p:ph idx="1"/>
          </p:nvPr>
        </p:nvSpPr>
        <p:spPr>
          <a:xfrm>
            <a:off x="457200" y="1143000"/>
            <a:ext cx="8686800" cy="4525963"/>
          </a:xfrm>
        </p:spPr>
        <p:txBody>
          <a:bodyPr/>
          <a:lstStyle/>
          <a:p>
            <a:pPr marL="0" indent="0">
              <a:buNone/>
            </a:pPr>
            <a:r>
              <a:rPr lang="en-US" sz="2400" b="1" dirty="0" smtClean="0">
                <a:solidFill>
                  <a:schemeClr val="tx1"/>
                </a:solidFill>
              </a:rPr>
              <a:t>Each </a:t>
            </a:r>
            <a:r>
              <a:rPr lang="en-US" sz="2400" b="1" dirty="0">
                <a:solidFill>
                  <a:schemeClr val="tx1"/>
                </a:solidFill>
              </a:rPr>
              <a:t>box of crayons has the same number of </a:t>
            </a:r>
            <a:r>
              <a:rPr lang="en-US" sz="2400" b="1" dirty="0" smtClean="0">
                <a:solidFill>
                  <a:schemeClr val="tx1"/>
                </a:solidFill>
              </a:rPr>
              <a:t>crayons.  This table shows the total number of crayons in different numbers of boxes.</a:t>
            </a:r>
            <a:br>
              <a:rPr lang="en-US" sz="2400" b="1" dirty="0" smtClean="0">
                <a:solidFill>
                  <a:schemeClr val="tx1"/>
                </a:solidFill>
              </a:rPr>
            </a:b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spcBef>
                <a:spcPts val="0"/>
              </a:spcBef>
              <a:buNone/>
            </a:pPr>
            <a:r>
              <a:rPr lang="en-US" sz="2400" b="1" dirty="0" smtClean="0">
                <a:solidFill>
                  <a:schemeClr val="tx1"/>
                </a:solidFill>
              </a:rPr>
              <a:t>Based on the table, what would be the total number of crayons in</a:t>
            </a:r>
            <a:r>
              <a:rPr lang="en-US" sz="2400" b="1" dirty="0" smtClean="0">
                <a:solidFill>
                  <a:schemeClr val="tx1"/>
                </a:solidFill>
                <a:latin typeface="Cambria Math" pitchFamily="18" charset="0"/>
                <a:ea typeface="Cambria Math" pitchFamily="18" charset="0"/>
              </a:rPr>
              <a:t> 10 </a:t>
            </a:r>
            <a:r>
              <a:rPr lang="en-US" sz="2400" b="1" dirty="0" smtClean="0">
                <a:solidFill>
                  <a:schemeClr val="tx1"/>
                </a:solidFill>
              </a:rPr>
              <a:t>boxes?</a:t>
            </a:r>
          </a:p>
          <a:p>
            <a:pPr marL="0" indent="0">
              <a:buNone/>
            </a:pPr>
            <a:r>
              <a:rPr lang="en-US" sz="2400" b="1" dirty="0" smtClean="0">
                <a:solidFill>
                  <a:schemeClr val="tx1"/>
                </a:solidFill>
              </a:rPr>
              <a:t>  A   </a:t>
            </a:r>
            <a:r>
              <a:rPr lang="en-US" sz="2400" b="1" dirty="0" smtClean="0">
                <a:solidFill>
                  <a:schemeClr val="tx1"/>
                </a:solidFill>
                <a:latin typeface="Cambria Math" pitchFamily="18" charset="0"/>
                <a:ea typeface="Cambria Math" pitchFamily="18" charset="0"/>
              </a:rPr>
              <a:t>288	</a:t>
            </a:r>
            <a:r>
              <a:rPr lang="en-US" sz="2400" b="1" dirty="0" smtClean="0">
                <a:solidFill>
                  <a:schemeClr val="tx1"/>
                </a:solidFill>
              </a:rPr>
              <a:t>B     </a:t>
            </a:r>
            <a:r>
              <a:rPr lang="en-US" sz="2400" b="1" dirty="0" smtClean="0">
                <a:solidFill>
                  <a:schemeClr val="tx1"/>
                </a:solidFill>
                <a:latin typeface="Cambria Math" pitchFamily="18" charset="0"/>
                <a:ea typeface="Cambria Math" pitchFamily="18" charset="0"/>
              </a:rPr>
              <a:t>240</a:t>
            </a:r>
            <a:r>
              <a:rPr lang="en-US" sz="2400" b="1" dirty="0" smtClean="0">
                <a:solidFill>
                  <a:schemeClr val="tx1"/>
                </a:solidFill>
              </a:rPr>
              <a:t>		C     </a:t>
            </a:r>
            <a:r>
              <a:rPr lang="en-US" sz="2400" b="1" dirty="0" smtClean="0">
                <a:solidFill>
                  <a:schemeClr val="tx1"/>
                </a:solidFill>
                <a:latin typeface="Cambria Math" pitchFamily="18" charset="0"/>
                <a:ea typeface="Cambria Math" pitchFamily="18" charset="0"/>
              </a:rPr>
              <a:t>244	</a:t>
            </a:r>
            <a:r>
              <a:rPr lang="en-US" sz="2400" b="1" dirty="0" smtClean="0">
                <a:solidFill>
                  <a:schemeClr val="tx1"/>
                </a:solidFill>
              </a:rPr>
              <a:t>	D    </a:t>
            </a:r>
            <a:r>
              <a:rPr lang="en-US" sz="2400" b="1" dirty="0" smtClean="0">
                <a:solidFill>
                  <a:schemeClr val="tx1"/>
                </a:solidFill>
                <a:latin typeface="Cambria Math" pitchFamily="18" charset="0"/>
                <a:ea typeface="Cambria Math" pitchFamily="18" charset="0"/>
              </a:rPr>
              <a:t> 360</a:t>
            </a:r>
          </a:p>
          <a:p>
            <a:pPr marL="0" indent="0" algn="ctr">
              <a:buNone/>
            </a:pPr>
            <a:endParaRPr lang="en-US" sz="2400" dirty="0" smtClean="0">
              <a:solidFill>
                <a:schemeClr val="tx1"/>
              </a:solidFill>
            </a:endParaRPr>
          </a:p>
          <a:p>
            <a:pPr>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96636474"/>
              </p:ext>
            </p:extLst>
          </p:nvPr>
        </p:nvGraphicFramePr>
        <p:xfrm>
          <a:off x="1371600" y="2133441"/>
          <a:ext cx="6096000" cy="259588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algn="ctr"/>
                      <a:r>
                        <a:rPr lang="en-US" sz="1800" b="1" dirty="0" smtClean="0">
                          <a:solidFill>
                            <a:schemeClr val="tx1"/>
                          </a:solidFill>
                        </a:rPr>
                        <a:t>Crayons</a:t>
                      </a:r>
                      <a:endParaRPr 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dirty="0" smtClean="0">
                          <a:solidFill>
                            <a:schemeClr val="tx1"/>
                          </a:solidFill>
                        </a:rPr>
                        <a:t>Number</a:t>
                      </a:r>
                      <a:r>
                        <a:rPr lang="en-US" sz="1800" b="1" baseline="0" dirty="0" smtClean="0">
                          <a:solidFill>
                            <a:schemeClr val="tx1"/>
                          </a:solidFill>
                        </a:rPr>
                        <a:t> of Boxes</a:t>
                      </a:r>
                      <a:endParaRPr 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1800" b="1" dirty="0" smtClean="0">
                          <a:solidFill>
                            <a:schemeClr val="tx1"/>
                          </a:solidFill>
                        </a:rPr>
                        <a:t>Total</a:t>
                      </a:r>
                      <a:r>
                        <a:rPr lang="en-US" sz="1800" b="1" baseline="0" dirty="0" smtClean="0">
                          <a:solidFill>
                            <a:schemeClr val="tx1"/>
                          </a:solidFill>
                        </a:rPr>
                        <a:t> Number of Crayons</a:t>
                      </a:r>
                      <a:endParaRPr 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70840">
                <a:tc>
                  <a:txBody>
                    <a:bodyPr/>
                    <a:lstStyle/>
                    <a:p>
                      <a:pPr algn="ctr"/>
                      <a:r>
                        <a:rPr lang="en-US" sz="1800" b="1" dirty="0" smtClean="0">
                          <a:solidFill>
                            <a:schemeClr val="tx1"/>
                          </a:solidFill>
                          <a:latin typeface="Cambria Math" pitchFamily="18" charset="0"/>
                          <a:ea typeface="Cambria Math" pitchFamily="18" charset="0"/>
                        </a:rPr>
                        <a:t>2</a:t>
                      </a:r>
                      <a:endParaRPr lang="en-US" sz="1800" b="1"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tx1"/>
                          </a:solidFill>
                          <a:latin typeface="Cambria Math" pitchFamily="18" charset="0"/>
                          <a:ea typeface="Cambria Math" pitchFamily="18" charset="0"/>
                        </a:rPr>
                        <a:t>48</a:t>
                      </a:r>
                      <a:endParaRPr lang="en-US" sz="1800" b="1"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dirty="0" smtClean="0">
                          <a:solidFill>
                            <a:schemeClr val="tx1"/>
                          </a:solidFill>
                          <a:latin typeface="Cambria Math" pitchFamily="18" charset="0"/>
                          <a:ea typeface="Cambria Math" pitchFamily="18" charset="0"/>
                        </a:rPr>
                        <a:t>4</a:t>
                      </a:r>
                      <a:endParaRPr lang="en-US" sz="1800" b="1"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tx1"/>
                          </a:solidFill>
                          <a:latin typeface="Cambria Math" pitchFamily="18" charset="0"/>
                          <a:ea typeface="Cambria Math" pitchFamily="18" charset="0"/>
                        </a:rPr>
                        <a:t>96</a:t>
                      </a:r>
                      <a:endParaRPr lang="en-US" sz="1800" b="1"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dirty="0" smtClean="0">
                          <a:solidFill>
                            <a:schemeClr val="tx1"/>
                          </a:solidFill>
                          <a:latin typeface="Cambria Math" pitchFamily="18" charset="0"/>
                          <a:ea typeface="Cambria Math" pitchFamily="18" charset="0"/>
                        </a:rPr>
                        <a:t>6</a:t>
                      </a:r>
                      <a:endParaRPr lang="en-US" sz="1800" b="1"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tx1"/>
                          </a:solidFill>
                          <a:latin typeface="Cambria Math" pitchFamily="18" charset="0"/>
                          <a:ea typeface="Cambria Math" pitchFamily="18" charset="0"/>
                        </a:rPr>
                        <a:t>144</a:t>
                      </a:r>
                      <a:endParaRPr lang="en-US" sz="1800" b="1"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dirty="0" smtClean="0">
                          <a:solidFill>
                            <a:schemeClr val="tx1"/>
                          </a:solidFill>
                          <a:latin typeface="Cambria Math" pitchFamily="18" charset="0"/>
                          <a:ea typeface="Cambria Math" pitchFamily="18" charset="0"/>
                        </a:rPr>
                        <a:t>9</a:t>
                      </a:r>
                      <a:endParaRPr lang="en-US" sz="1800" b="1"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tx1"/>
                          </a:solidFill>
                          <a:latin typeface="Cambria Math" pitchFamily="18" charset="0"/>
                          <a:ea typeface="Cambria Math" pitchFamily="18" charset="0"/>
                        </a:rPr>
                        <a:t>216</a:t>
                      </a:r>
                      <a:endParaRPr lang="en-US" sz="1800" b="1"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dirty="0" smtClean="0">
                          <a:solidFill>
                            <a:schemeClr val="tx1"/>
                          </a:solidFill>
                          <a:latin typeface="Cambria Math" pitchFamily="18" charset="0"/>
                          <a:ea typeface="Cambria Math" pitchFamily="18" charset="0"/>
                        </a:rPr>
                        <a:t>10</a:t>
                      </a:r>
                      <a:endParaRPr lang="en-US" sz="1800" b="1" dirty="0">
                        <a:solidFill>
                          <a:schemeClr val="tx1"/>
                        </a:solidFill>
                        <a:latin typeface="Cambria Math" pitchFamily="18" charset="0"/>
                        <a:ea typeface="Cambria Math"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tx1"/>
                          </a:solidFill>
                        </a:rPr>
                        <a:t>?</a:t>
                      </a:r>
                      <a:endParaRPr 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1"/>
    </p:custDataLst>
    <p:extLst>
      <p:ext uri="{BB962C8B-B14F-4D97-AF65-F5344CB8AC3E}">
        <p14:creationId xmlns:p14="http://schemas.microsoft.com/office/powerpoint/2010/main" val="1377068080"/>
      </p:ext>
    </p:extLst>
  </p:cSld>
  <p:clrMapOvr>
    <a:masterClrMapping/>
  </p:clrMapOvr>
  <mc:AlternateContent xmlns:mc="http://schemas.openxmlformats.org/markup-compatibility/2006" xmlns:p14="http://schemas.microsoft.com/office/powerpoint/2010/main">
    <mc:Choice Requires="p14">
      <p:transition spd="slow" p14:dur="2000" advTm="74398"/>
    </mc:Choice>
    <mc:Fallback xmlns="">
      <p:transition spd="slow" advTm="74398"/>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0" y="38100"/>
            <a:ext cx="8229600" cy="1143000"/>
          </a:xfrm>
        </p:spPr>
        <p:txBody>
          <a:bodyPr/>
          <a:lstStyle/>
          <a:p>
            <a:pPr algn="l"/>
            <a:r>
              <a:rPr lang="en-US" sz="3200" b="1" dirty="0" smtClean="0">
                <a:solidFill>
                  <a:schemeClr val="tx1"/>
                </a:solidFill>
              </a:rPr>
              <a:t>Practice </a:t>
            </a:r>
            <a:r>
              <a:rPr lang="en-US" sz="3200" b="1" dirty="0" smtClean="0">
                <a:solidFill>
                  <a:schemeClr val="tx1"/>
                </a:solidFill>
              </a:rPr>
              <a:t>for SOL 4.15</a:t>
            </a:r>
            <a:endParaRPr lang="en-US" sz="3200" b="1" dirty="0">
              <a:solidFill>
                <a:schemeClr val="tx1"/>
              </a:solidFill>
            </a:endParaRPr>
          </a:p>
        </p:txBody>
      </p:sp>
      <p:sp>
        <p:nvSpPr>
          <p:cNvPr id="6" name="Content Placeholder 2"/>
          <p:cNvSpPr>
            <a:spLocks noGrp="1"/>
          </p:cNvSpPr>
          <p:nvPr>
            <p:ph idx="1"/>
          </p:nvPr>
        </p:nvSpPr>
        <p:spPr>
          <a:xfrm>
            <a:off x="457200" y="1143000"/>
            <a:ext cx="8229600" cy="4525963"/>
          </a:xfrm>
        </p:spPr>
        <p:txBody>
          <a:bodyPr/>
          <a:lstStyle/>
          <a:p>
            <a:pPr marL="0" indent="0">
              <a:buNone/>
            </a:pPr>
            <a:endParaRPr lang="en-US" sz="1000" dirty="0" smtClean="0">
              <a:solidFill>
                <a:schemeClr val="tx1"/>
              </a:solidFill>
            </a:endParaRPr>
          </a:p>
          <a:p>
            <a:pPr marL="0" indent="0">
              <a:buNone/>
            </a:pPr>
            <a:endParaRPr lang="en-US" sz="1000" dirty="0"/>
          </a:p>
          <a:p>
            <a:pPr marL="0" indent="0">
              <a:buNone/>
            </a:pPr>
            <a:endParaRPr lang="en-US" sz="1000" dirty="0" smtClean="0">
              <a:solidFill>
                <a:schemeClr val="tx1"/>
              </a:solidFill>
            </a:endParaRPr>
          </a:p>
          <a:p>
            <a:pPr marL="0" indent="0">
              <a:buNone/>
            </a:pPr>
            <a:r>
              <a:rPr lang="en-US" sz="2400" b="1" dirty="0" smtClean="0">
                <a:solidFill>
                  <a:schemeClr val="tx1"/>
                </a:solidFill>
              </a:rPr>
              <a:t>The first four figures are the core of this pattern.</a:t>
            </a: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r>
              <a:rPr lang="en-US" sz="2400" b="1" dirty="0" smtClean="0">
                <a:solidFill>
                  <a:schemeClr val="tx1"/>
                </a:solidFill>
              </a:rPr>
              <a:t>The 18</a:t>
            </a:r>
            <a:r>
              <a:rPr lang="en-US" sz="2400" b="1" baseline="30000" dirty="0" smtClean="0">
                <a:solidFill>
                  <a:schemeClr val="tx1"/>
                </a:solidFill>
              </a:rPr>
              <a:t>th</a:t>
            </a:r>
            <a:r>
              <a:rPr lang="en-US" sz="2400" b="1" dirty="0" smtClean="0">
                <a:solidFill>
                  <a:schemeClr val="tx1"/>
                </a:solidFill>
              </a:rPr>
              <a:t> figure in this pattern will be a --  </a:t>
            </a:r>
          </a:p>
          <a:p>
            <a:pPr marL="0" indent="0">
              <a:spcBef>
                <a:spcPts val="0"/>
              </a:spcBef>
              <a:buNone/>
            </a:pPr>
            <a:endParaRPr lang="en-US" sz="2400" b="1" dirty="0" smtClean="0">
              <a:solidFill>
                <a:schemeClr val="tx1"/>
              </a:solidFill>
            </a:endParaRPr>
          </a:p>
          <a:p>
            <a:pPr marL="0" indent="0">
              <a:spcBef>
                <a:spcPts val="0"/>
              </a:spcBef>
              <a:spcAft>
                <a:spcPts val="1800"/>
              </a:spcAft>
              <a:buNone/>
            </a:pPr>
            <a:r>
              <a:rPr lang="en-US" sz="2400" b="1" dirty="0" smtClean="0">
                <a:solidFill>
                  <a:schemeClr val="tx1"/>
                </a:solidFill>
              </a:rPr>
              <a:t>A</a:t>
            </a:r>
          </a:p>
          <a:p>
            <a:pPr marL="0" indent="0">
              <a:spcBef>
                <a:spcPts val="0"/>
              </a:spcBef>
              <a:spcAft>
                <a:spcPts val="1800"/>
              </a:spcAft>
              <a:buNone/>
            </a:pPr>
            <a:r>
              <a:rPr lang="en-US" sz="2400" b="1" dirty="0" smtClean="0">
                <a:solidFill>
                  <a:schemeClr val="tx1"/>
                </a:solidFill>
              </a:rPr>
              <a:t>B</a:t>
            </a:r>
          </a:p>
          <a:p>
            <a:pPr marL="0" indent="0">
              <a:spcBef>
                <a:spcPts val="0"/>
              </a:spcBef>
              <a:spcAft>
                <a:spcPts val="1800"/>
              </a:spcAft>
              <a:buNone/>
            </a:pPr>
            <a:r>
              <a:rPr lang="en-US" sz="2400" b="1" dirty="0" smtClean="0">
                <a:solidFill>
                  <a:schemeClr val="tx1"/>
                </a:solidFill>
              </a:rPr>
              <a:t>C</a:t>
            </a:r>
          </a:p>
          <a:p>
            <a:pPr marL="0" indent="0">
              <a:spcBef>
                <a:spcPts val="0"/>
              </a:spcBef>
              <a:spcAft>
                <a:spcPts val="1800"/>
              </a:spcAft>
              <a:buNone/>
            </a:pPr>
            <a:r>
              <a:rPr lang="en-US" sz="2400" b="1" dirty="0" smtClean="0">
                <a:solidFill>
                  <a:schemeClr val="tx1"/>
                </a:solidFill>
              </a:rPr>
              <a:t>D</a:t>
            </a:r>
          </a:p>
          <a:p>
            <a:pPr>
              <a:buNone/>
            </a:pPr>
            <a:endParaRPr lang="en-US" dirty="0"/>
          </a:p>
        </p:txBody>
      </p:sp>
      <p:sp>
        <p:nvSpPr>
          <p:cNvPr id="8" name="Oval 7"/>
          <p:cNvSpPr/>
          <p:nvPr/>
        </p:nvSpPr>
        <p:spPr>
          <a:xfrm>
            <a:off x="990600" y="4267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5-Point Star 9"/>
          <p:cNvSpPr/>
          <p:nvPr/>
        </p:nvSpPr>
        <p:spPr>
          <a:xfrm>
            <a:off x="914400" y="4800600"/>
            <a:ext cx="381000" cy="381000"/>
          </a:xfrm>
          <a:prstGeom prst="star5">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p:cNvSpPr/>
          <p:nvPr/>
        </p:nvSpPr>
        <p:spPr>
          <a:xfrm>
            <a:off x="928914" y="5392056"/>
            <a:ext cx="381000" cy="381000"/>
          </a:xfrm>
          <a:prstGeom prs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p:cNvSpPr/>
          <p:nvPr/>
        </p:nvSpPr>
        <p:spPr>
          <a:xfrm flipV="1">
            <a:off x="899886" y="6052458"/>
            <a:ext cx="381000" cy="381000"/>
          </a:xfrm>
          <a:prstGeom prs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p:cNvGrpSpPr/>
          <p:nvPr/>
        </p:nvGrpSpPr>
        <p:grpSpPr>
          <a:xfrm>
            <a:off x="685800" y="2743200"/>
            <a:ext cx="7162800" cy="442686"/>
            <a:chOff x="685800" y="2224314"/>
            <a:chExt cx="7162800" cy="442686"/>
          </a:xfrm>
        </p:grpSpPr>
        <p:sp>
          <p:nvSpPr>
            <p:cNvPr id="7" name="Oval 6"/>
            <p:cNvSpPr/>
            <p:nvPr/>
          </p:nvSpPr>
          <p:spPr>
            <a:xfrm>
              <a:off x="685800" y="2286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5-Point Star 8"/>
            <p:cNvSpPr/>
            <p:nvPr/>
          </p:nvSpPr>
          <p:spPr>
            <a:xfrm>
              <a:off x="1143000" y="2227944"/>
              <a:ext cx="381000" cy="381000"/>
            </a:xfrm>
            <a:prstGeom prst="star5">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p:cNvSpPr/>
            <p:nvPr/>
          </p:nvSpPr>
          <p:spPr>
            <a:xfrm>
              <a:off x="1647372" y="2256972"/>
              <a:ext cx="381000" cy="381000"/>
            </a:xfrm>
            <a:prstGeom prs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p:cNvSpPr/>
            <p:nvPr/>
          </p:nvSpPr>
          <p:spPr>
            <a:xfrm flipV="1">
              <a:off x="2209800" y="2256972"/>
              <a:ext cx="381000" cy="381000"/>
            </a:xfrm>
            <a:prstGeom prs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2819400" y="2286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p:cNvSpPr/>
            <p:nvPr/>
          </p:nvSpPr>
          <p:spPr>
            <a:xfrm>
              <a:off x="3276600" y="2224314"/>
              <a:ext cx="381000" cy="381000"/>
            </a:xfrm>
            <a:prstGeom prst="star5">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Isosceles Triangle 16"/>
            <p:cNvSpPr/>
            <p:nvPr/>
          </p:nvSpPr>
          <p:spPr>
            <a:xfrm>
              <a:off x="3795486" y="2271486"/>
              <a:ext cx="381000" cy="381000"/>
            </a:xfrm>
            <a:prstGeom prs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Isosceles Triangle 17"/>
            <p:cNvSpPr/>
            <p:nvPr/>
          </p:nvSpPr>
          <p:spPr>
            <a:xfrm flipV="1">
              <a:off x="4343400" y="2256972"/>
              <a:ext cx="381000" cy="381000"/>
            </a:xfrm>
            <a:prstGeom prs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4953000" y="2286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5-Point Star 19"/>
            <p:cNvSpPr/>
            <p:nvPr/>
          </p:nvSpPr>
          <p:spPr>
            <a:xfrm>
              <a:off x="5410200" y="2238828"/>
              <a:ext cx="381000" cy="381000"/>
            </a:xfrm>
            <a:prstGeom prst="star5">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Isosceles Triangle 20"/>
            <p:cNvSpPr/>
            <p:nvPr/>
          </p:nvSpPr>
          <p:spPr>
            <a:xfrm>
              <a:off x="5867400" y="2286000"/>
              <a:ext cx="381000" cy="381000"/>
            </a:xfrm>
            <a:prstGeom prs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Isosceles Triangle 21"/>
            <p:cNvSpPr/>
            <p:nvPr/>
          </p:nvSpPr>
          <p:spPr>
            <a:xfrm flipV="1">
              <a:off x="6400800" y="2256972"/>
              <a:ext cx="381000" cy="381000"/>
            </a:xfrm>
            <a:prstGeom prs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6995886" y="2286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5-Point Star 23"/>
            <p:cNvSpPr/>
            <p:nvPr/>
          </p:nvSpPr>
          <p:spPr>
            <a:xfrm>
              <a:off x="7467600" y="2224314"/>
              <a:ext cx="381000" cy="381000"/>
            </a:xfrm>
            <a:prstGeom prst="star5">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p:cNvSpPr txBox="1"/>
          <p:nvPr/>
        </p:nvSpPr>
        <p:spPr>
          <a:xfrm>
            <a:off x="7924800" y="2819400"/>
            <a:ext cx="990600" cy="461665"/>
          </a:xfrm>
          <a:prstGeom prst="rect">
            <a:avLst/>
          </a:prstGeom>
          <a:noFill/>
        </p:spPr>
        <p:txBody>
          <a:bodyPr wrap="square" rtlCol="0">
            <a:spAutoFit/>
          </a:bodyPr>
          <a:lstStyle/>
          <a:p>
            <a:r>
              <a:rPr lang="en-US" sz="2400" b="1" dirty="0" smtClean="0">
                <a:latin typeface="+mn-lt"/>
              </a:rPr>
              <a:t>. . .</a:t>
            </a:r>
          </a:p>
        </p:txBody>
      </p:sp>
    </p:spTree>
    <p:custDataLst>
      <p:tags r:id="rId1"/>
    </p:custDataLst>
    <p:extLst>
      <p:ext uri="{BB962C8B-B14F-4D97-AF65-F5344CB8AC3E}">
        <p14:creationId xmlns:p14="http://schemas.microsoft.com/office/powerpoint/2010/main" val="697544087"/>
      </p:ext>
    </p:extLst>
  </p:cSld>
  <p:clrMapOvr>
    <a:masterClrMapping/>
  </p:clrMapOvr>
  <mc:AlternateContent xmlns:mc="http://schemas.openxmlformats.org/markup-compatibility/2006" xmlns:p14="http://schemas.microsoft.com/office/powerpoint/2010/main">
    <mc:Choice Requires="p14">
      <p:transition spd="slow" p14:dur="2000" advTm="25246"/>
    </mc:Choice>
    <mc:Fallback xmlns="">
      <p:transition spd="slow" advTm="25246"/>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ounded Rectangle 50"/>
          <p:cNvSpPr/>
          <p:nvPr/>
        </p:nvSpPr>
        <p:spPr>
          <a:xfrm>
            <a:off x="1793630" y="4613030"/>
            <a:ext cx="762000" cy="76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12"/>
          <p:cNvSpPr>
            <a:spLocks noGrp="1"/>
          </p:cNvSpPr>
          <p:nvPr>
            <p:ph idx="1"/>
          </p:nvPr>
        </p:nvSpPr>
        <p:spPr>
          <a:xfrm>
            <a:off x="533400" y="1066800"/>
            <a:ext cx="8229600" cy="5257800"/>
          </a:xfrm>
        </p:spPr>
        <p:txBody>
          <a:bodyPr/>
          <a:lstStyle/>
          <a:p>
            <a:pPr>
              <a:spcBef>
                <a:spcPts val="0"/>
              </a:spcBef>
              <a:buNone/>
            </a:pPr>
            <a:endParaRPr lang="en-US" sz="2400" b="1" dirty="0" smtClean="0"/>
          </a:p>
          <a:p>
            <a:pPr>
              <a:spcBef>
                <a:spcPts val="0"/>
              </a:spcBef>
              <a:buNone/>
            </a:pPr>
            <a:endParaRPr lang="en-US" sz="2200" b="1" dirty="0" smtClean="0"/>
          </a:p>
          <a:p>
            <a:pPr marL="457200" indent="-457200">
              <a:spcBef>
                <a:spcPts val="0"/>
              </a:spcBef>
              <a:buNone/>
            </a:pPr>
            <a:endParaRPr lang="en-US" sz="2200" b="1" dirty="0" smtClean="0"/>
          </a:p>
          <a:p>
            <a:pPr marL="457200" indent="-457200">
              <a:spcBef>
                <a:spcPts val="0"/>
              </a:spcBef>
              <a:buAutoNum type="arabicParenR" startAt="2"/>
            </a:pPr>
            <a:endParaRPr lang="en-US" sz="2200" b="1" dirty="0" smtClean="0"/>
          </a:p>
          <a:p>
            <a:pPr>
              <a:spcBef>
                <a:spcPts val="0"/>
              </a:spcBef>
              <a:buNone/>
            </a:pPr>
            <a:endParaRPr lang="en-US" sz="2400" b="1" dirty="0" smtClean="0">
              <a:solidFill>
                <a:srgbClr val="0070C0"/>
              </a:solidFill>
            </a:endParaRPr>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0" y="0"/>
            <a:ext cx="8839200" cy="1143000"/>
          </a:xfrm>
        </p:spPr>
        <p:txBody>
          <a:bodyPr/>
          <a:lstStyle/>
          <a:p>
            <a:pPr algn="l"/>
            <a:r>
              <a:rPr lang="en-US" sz="3200" b="1" smtClean="0">
                <a:solidFill>
                  <a:srgbClr val="0033CC"/>
                </a:solidFill>
              </a:rPr>
              <a:t>Practice </a:t>
            </a:r>
            <a:r>
              <a:rPr lang="en-US" sz="3200" b="1" dirty="0" smtClean="0">
                <a:solidFill>
                  <a:srgbClr val="0033CC"/>
                </a:solidFill>
              </a:rPr>
              <a:t>for SOL 4.15</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74232" name="Equation" r:id="rId5" imgW="114151" imgH="215619" progId="Equation.3">
                  <p:embed/>
                </p:oleObj>
              </mc:Choice>
              <mc:Fallback>
                <p:oleObj name="Equation" r:id="rId5" imgW="114151" imgH="215619" progId="Equation.3">
                  <p:embed/>
                  <p:pic>
                    <p:nvPicPr>
                      <p:cNvPr id="0" name="Picture 9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74233" name="Equation" r:id="rId7" imgW="114151" imgH="215619" progId="Equation.3">
                  <p:embed/>
                </p:oleObj>
              </mc:Choice>
              <mc:Fallback>
                <p:oleObj name="Equation" r:id="rId7" imgW="114151" imgH="215619" progId="Equation.3">
                  <p:embed/>
                  <p:pic>
                    <p:nvPicPr>
                      <p:cNvPr id="0" name="Picture 9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74234" name="Equation" r:id="rId8" imgW="114151" imgH="215619" progId="Equation.3">
                  <p:embed/>
                </p:oleObj>
              </mc:Choice>
              <mc:Fallback>
                <p:oleObj name="Equation" r:id="rId8" imgW="114151" imgH="215619" progId="Equation.3">
                  <p:embed/>
                  <p:pic>
                    <p:nvPicPr>
                      <p:cNvPr id="0" name="Picture 1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 name="Rectangle 7"/>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 name="TextBox 18"/>
          <p:cNvSpPr txBox="1"/>
          <p:nvPr/>
        </p:nvSpPr>
        <p:spPr>
          <a:xfrm>
            <a:off x="762000" y="1143000"/>
            <a:ext cx="7696200" cy="369332"/>
          </a:xfrm>
          <a:prstGeom prst="rect">
            <a:avLst/>
          </a:prstGeom>
          <a:noFill/>
        </p:spPr>
        <p:txBody>
          <a:bodyPr wrap="square" rtlCol="0">
            <a:spAutoFit/>
          </a:bodyPr>
          <a:lstStyle/>
          <a:p>
            <a:endParaRPr lang="en-US" dirty="0"/>
          </a:p>
        </p:txBody>
      </p:sp>
      <p:sp>
        <p:nvSpPr>
          <p:cNvPr id="20" name="Content Placeholder 12"/>
          <p:cNvSpPr txBox="1">
            <a:spLocks/>
          </p:cNvSpPr>
          <p:nvPr/>
        </p:nvSpPr>
        <p:spPr bwMode="auto">
          <a:xfrm>
            <a:off x="457200" y="1066800"/>
            <a:ext cx="8229600" cy="5029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2400" b="1" i="0" u="none" strike="noStrike" kern="1200" cap="none" spc="0" normalizeH="0" noProof="0" dirty="0" smtClean="0">
                <a:ln>
                  <a:noFill/>
                </a:ln>
                <a:effectLst/>
                <a:uLnTx/>
                <a:uFillTx/>
                <a:latin typeface="+mn-lt"/>
                <a:ea typeface="+mn-ea"/>
                <a:cs typeface="+mn-cs"/>
              </a:rPr>
              <a:t>Johanna is using a pattern to make figures from paper triangles like this one:</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8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400" b="1" dirty="0" smtClean="0">
                <a:latin typeface="+mn-lt"/>
              </a:rPr>
              <a:t>She has made four figures using this pattern, as shown.</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8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800" b="1" i="0" u="none" strike="noStrike" kern="1200" cap="none" spc="0" normalizeH="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800" b="1" noProof="0" dirty="0" smtClean="0">
                <a:latin typeface="+mn-lt"/>
              </a:rPr>
              <a:t>  </a:t>
            </a:r>
            <a:r>
              <a:rPr kumimoji="0" lang="en-US" sz="1400" b="1" i="0" u="none" strike="noStrike" kern="1200" cap="none" spc="0" normalizeH="0" noProof="0" dirty="0" smtClean="0">
                <a:ln>
                  <a:noFill/>
                </a:ln>
                <a:effectLst/>
                <a:uLnTx/>
                <a:uFillTx/>
                <a:latin typeface="+mn-lt"/>
                <a:ea typeface="+mn-ea"/>
                <a:cs typeface="+mn-cs"/>
              </a:rPr>
              <a:t>Figure 1</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1400" b="1" i="0" u="none" strike="noStrike" kern="1200" cap="none" spc="0" normalizeH="0" noProof="0" dirty="0" smtClean="0">
                <a:ln>
                  <a:noFill/>
                </a:ln>
                <a:effectLst/>
                <a:uLnTx/>
                <a:uFillTx/>
                <a:latin typeface="+mn-lt"/>
                <a:ea typeface="+mn-ea"/>
                <a:cs typeface="+mn-cs"/>
              </a:rPr>
              <a:t>                           </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1400" b="1" dirty="0" smtClean="0">
                <a:latin typeface="+mn-lt"/>
              </a:rPr>
              <a:t>                               </a:t>
            </a:r>
            <a:r>
              <a:rPr kumimoji="0" lang="en-US" sz="1400" b="1" i="0" u="none" strike="noStrike" kern="1200" cap="none" spc="0" normalizeH="0" noProof="0" dirty="0" smtClean="0">
                <a:ln>
                  <a:noFill/>
                </a:ln>
                <a:effectLst/>
                <a:uLnTx/>
                <a:uFillTx/>
                <a:latin typeface="+mn-lt"/>
                <a:ea typeface="+mn-ea"/>
                <a:cs typeface="+mn-cs"/>
              </a:rPr>
              <a:t>Figure 2</a:t>
            </a:r>
            <a:r>
              <a:rPr kumimoji="0" lang="en-US" sz="2400" b="1" i="0" u="none" strike="noStrike" kern="1200" cap="none" spc="0" normalizeH="0" noProof="0" dirty="0" smtClean="0">
                <a:ln>
                  <a:noFill/>
                </a:ln>
                <a:effectLst/>
                <a:uLnTx/>
                <a:uFillTx/>
                <a:latin typeface="+mn-lt"/>
                <a:ea typeface="+mn-ea"/>
                <a:cs typeface="+mn-cs"/>
              </a:rPr>
              <a:t>  </a:t>
            </a:r>
            <a:endParaRPr lang="en-US" sz="1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1400" b="1" dirty="0" smtClean="0">
                <a:latin typeface="+mn-lt"/>
              </a:rPr>
              <a:t>                                                                Figure 3</a:t>
            </a:r>
            <a:r>
              <a:rPr kumimoji="0" lang="en-US" sz="1400" b="1" i="0" u="none" strike="noStrike" kern="1200" cap="none" spc="0" normalizeH="0" noProof="0" dirty="0" smtClean="0">
                <a:ln>
                  <a:noFill/>
                </a:ln>
                <a:effectLst/>
                <a:uLnTx/>
                <a:uFillTx/>
                <a:latin typeface="+mn-lt"/>
                <a:ea typeface="+mn-ea"/>
                <a:cs typeface="+mn-cs"/>
              </a:rPr>
              <a:t> </a:t>
            </a: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1400" b="1" dirty="0" smtClean="0">
                <a:latin typeface="+mn-lt"/>
              </a:rPr>
              <a:t>                                                                                   </a:t>
            </a:r>
            <a:r>
              <a:rPr kumimoji="0" lang="en-US" sz="1400" b="1" i="0" u="none" strike="noStrike" kern="1200" cap="none" spc="0" normalizeH="0" noProof="0" dirty="0" smtClean="0">
                <a:ln>
                  <a:noFill/>
                </a:ln>
                <a:effectLst/>
                <a:uLnTx/>
                <a:uFillTx/>
                <a:latin typeface="+mn-lt"/>
                <a:ea typeface="+mn-ea"/>
                <a:cs typeface="+mn-cs"/>
              </a:rPr>
              <a:t>                         </a:t>
            </a:r>
            <a:endParaRPr kumimoji="0" lang="en-US" sz="800" b="1" i="0" u="none" strike="noStrike" kern="1200" cap="none" spc="0" normalizeH="0" noProof="0" dirty="0" smtClean="0">
              <a:ln>
                <a:noFill/>
              </a:ln>
              <a:effectLst/>
              <a:uLnTx/>
              <a:uFillTx/>
              <a:latin typeface="+mn-lt"/>
              <a:ea typeface="+mn-ea"/>
              <a:cs typeface="+mn-cs"/>
            </a:endParaRPr>
          </a:p>
          <a:p>
            <a:pPr lvl="0" indent="-342900" eaLnBrk="0" hangingPunct="0">
              <a:spcBef>
                <a:spcPts val="0"/>
              </a:spcBef>
              <a:defRPr/>
            </a:pPr>
            <a:r>
              <a:rPr lang="en-US" sz="800" b="1" dirty="0" smtClean="0">
                <a:latin typeface="+mn-lt"/>
              </a:rPr>
              <a:t>                                                                                                                                                                                                      </a:t>
            </a:r>
            <a:r>
              <a:rPr kumimoji="0" lang="en-US" sz="1400" b="1" i="0" u="none" strike="noStrike" kern="1200" cap="none" spc="0" normalizeH="0" noProof="0" dirty="0" smtClean="0">
                <a:ln>
                  <a:noFill/>
                </a:ln>
                <a:effectLst/>
                <a:uLnTx/>
                <a:uFillTx/>
                <a:latin typeface="+mn-lt"/>
                <a:ea typeface="+mn-ea"/>
                <a:cs typeface="+mn-cs"/>
              </a:rPr>
              <a:t>Figure 4 </a:t>
            </a:r>
          </a:p>
          <a:p>
            <a:pPr lvl="0" indent="-342900" eaLnBrk="0" hangingPunct="0">
              <a:spcBef>
                <a:spcPts val="0"/>
              </a:spcBef>
              <a:defRPr/>
            </a:pPr>
            <a:r>
              <a:rPr lang="en-US" sz="1400" b="1" dirty="0" smtClean="0">
                <a:latin typeface="+mn-lt"/>
              </a:rPr>
              <a:t>                                                                                                                                                                 </a:t>
            </a:r>
          </a:p>
          <a:p>
            <a:pPr lvl="0" indent="-342900" eaLnBrk="0" hangingPunct="0">
              <a:spcBef>
                <a:spcPts val="0"/>
              </a:spcBef>
              <a:defRPr/>
            </a:pPr>
            <a:r>
              <a:rPr lang="en-US" sz="1400" b="1" dirty="0" smtClean="0">
                <a:latin typeface="+mn-lt"/>
              </a:rPr>
              <a:t>							 Figure 5</a:t>
            </a:r>
            <a:r>
              <a:rPr lang="en-US" sz="1400" b="1" dirty="0" smtClean="0"/>
              <a:t> </a:t>
            </a:r>
            <a:endParaRPr lang="en-US" sz="1400" b="1"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800" b="1" noProof="0" dirty="0" smtClean="0">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r>
              <a:rPr lang="en-US" sz="2400" b="1" noProof="0" dirty="0" smtClean="0">
                <a:latin typeface="+mn-lt"/>
              </a:rPr>
              <a:t>Exactly how many paper triangles will Johanna need to make the sixth figure in this pattern?</a:t>
            </a:r>
            <a:endParaRPr kumimoji="0" lang="en-US" sz="2400" b="1" i="0" u="none" strike="noStrike" kern="1200" cap="none" spc="0" normalizeH="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1400" b="1" i="0" u="none" strike="noStrike" kern="1200" cap="none" spc="0" normalizeH="0" noProof="0" dirty="0" smtClean="0">
              <a:ln>
                <a:noFill/>
              </a:ln>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2400" b="1" dirty="0" smtClean="0">
              <a:solidFill>
                <a:srgbClr val="0070C0"/>
              </a:solidFill>
              <a:latin typeface="+mn-lt"/>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noProof="0" dirty="0" smtClean="0">
              <a:ln>
                <a:noFill/>
              </a:ln>
              <a:solidFill>
                <a:srgbClr val="0070C0"/>
              </a:solidFill>
              <a:effectLst/>
              <a:uLnTx/>
              <a:uFillTx/>
              <a:latin typeface="+mn-lt"/>
              <a:ea typeface="+mn-ea"/>
              <a:cs typeface="+mn-cs"/>
            </a:endParaRPr>
          </a:p>
          <a:p>
            <a:pPr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noProof="0" dirty="0" smtClean="0">
              <a:ln>
                <a:noFill/>
              </a:ln>
              <a:solidFill>
                <a:srgbClr val="0070C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lang="en-US" sz="1000" b="1" noProof="0" dirty="0" smtClean="0">
              <a:solidFill>
                <a:srgbClr val="0070C0"/>
              </a:solidFill>
              <a:latin typeface="+mn-lt"/>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noProof="0" dirty="0" smtClean="0">
              <a:ln>
                <a:noFill/>
              </a:ln>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Arial" charset="0"/>
              <a:buNone/>
              <a:tabLst/>
              <a:defRPr/>
            </a:pPr>
            <a:endParaRPr kumimoji="0" lang="en-US" sz="2400" b="1" i="0" u="none" strike="noStrike" kern="1200" cap="none" spc="0" normalizeH="0" baseline="0" noProof="0" dirty="0" smtClean="0">
              <a:ln>
                <a:noFill/>
              </a:ln>
              <a:solidFill>
                <a:srgbClr val="6600FF"/>
              </a:solidFill>
              <a:effectLst/>
              <a:uLnTx/>
              <a:uFillTx/>
              <a:latin typeface="+mj-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2060"/>
              </a:solidFill>
              <a:effectLst/>
              <a:uLnTx/>
              <a:uFillTx/>
              <a:latin typeface="+mj-lt"/>
              <a:ea typeface="+mn-ea"/>
              <a:cs typeface="+mn-cs"/>
            </a:endParaRPr>
          </a:p>
        </p:txBody>
      </p:sp>
      <p:sp>
        <p:nvSpPr>
          <p:cNvPr id="44" name="Rectangle 43"/>
          <p:cNvSpPr/>
          <p:nvPr/>
        </p:nvSpPr>
        <p:spPr>
          <a:xfrm>
            <a:off x="6172200" y="4648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5" name="Rectangle 44"/>
          <p:cNvSpPr/>
          <p:nvPr/>
        </p:nvSpPr>
        <p:spPr>
          <a:xfrm>
            <a:off x="8153400" y="4648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6" name="Rectangle 45"/>
          <p:cNvSpPr/>
          <p:nvPr/>
        </p:nvSpPr>
        <p:spPr>
          <a:xfrm>
            <a:off x="4038600" y="4648200"/>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 name="TextBox 40"/>
          <p:cNvSpPr txBox="1"/>
          <p:nvPr/>
        </p:nvSpPr>
        <p:spPr>
          <a:xfrm>
            <a:off x="4032740" y="4589585"/>
            <a:ext cx="685800" cy="369332"/>
          </a:xfrm>
          <a:prstGeom prst="rect">
            <a:avLst/>
          </a:prstGeom>
          <a:solidFill>
            <a:schemeClr val="bg1"/>
          </a:solidFill>
        </p:spPr>
        <p:txBody>
          <a:bodyPr wrap="square" rtlCol="0">
            <a:spAutoFit/>
          </a:bodyPr>
          <a:lstStyle/>
          <a:p>
            <a:endParaRPr lang="en-US" dirty="0"/>
          </a:p>
        </p:txBody>
      </p:sp>
      <p:sp>
        <p:nvSpPr>
          <p:cNvPr id="48" name="Rounded Rectangle 47"/>
          <p:cNvSpPr/>
          <p:nvPr/>
        </p:nvSpPr>
        <p:spPr>
          <a:xfrm>
            <a:off x="6131175" y="4630615"/>
            <a:ext cx="762000" cy="76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ounded Rectangle 49"/>
          <p:cNvSpPr/>
          <p:nvPr/>
        </p:nvSpPr>
        <p:spPr>
          <a:xfrm>
            <a:off x="8288215" y="4630615"/>
            <a:ext cx="762000" cy="76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1752600" y="4630615"/>
            <a:ext cx="762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9" name="Right Triangle 48"/>
          <p:cNvSpPr/>
          <p:nvPr/>
        </p:nvSpPr>
        <p:spPr>
          <a:xfrm>
            <a:off x="2209800" y="22098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ight Triangle 60"/>
          <p:cNvSpPr/>
          <p:nvPr/>
        </p:nvSpPr>
        <p:spPr>
          <a:xfrm>
            <a:off x="6858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1" name="Group 90"/>
          <p:cNvGrpSpPr/>
          <p:nvPr/>
        </p:nvGrpSpPr>
        <p:grpSpPr>
          <a:xfrm>
            <a:off x="1752600" y="3276600"/>
            <a:ext cx="609600" cy="762000"/>
            <a:chOff x="1600200" y="2819400"/>
            <a:chExt cx="609600" cy="762000"/>
          </a:xfrm>
        </p:grpSpPr>
        <p:sp>
          <p:nvSpPr>
            <p:cNvPr id="62" name="Right Triangle 61"/>
            <p:cNvSpPr/>
            <p:nvPr/>
          </p:nvSpPr>
          <p:spPr>
            <a:xfrm>
              <a:off x="1600200" y="2819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ight Triangle 62"/>
            <p:cNvSpPr/>
            <p:nvPr/>
          </p:nvSpPr>
          <p:spPr>
            <a:xfrm>
              <a:off x="1905000" y="2819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ight Triangle 63"/>
            <p:cNvSpPr/>
            <p:nvPr/>
          </p:nvSpPr>
          <p:spPr>
            <a:xfrm>
              <a:off x="16002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p:cNvSpPr/>
            <p:nvPr/>
          </p:nvSpPr>
          <p:spPr>
            <a:xfrm>
              <a:off x="19050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3" name="Group 92"/>
          <p:cNvGrpSpPr/>
          <p:nvPr/>
        </p:nvGrpSpPr>
        <p:grpSpPr>
          <a:xfrm>
            <a:off x="3048000" y="3200400"/>
            <a:ext cx="914400" cy="1143000"/>
            <a:chOff x="2819400" y="2819400"/>
            <a:chExt cx="914400" cy="1143000"/>
          </a:xfrm>
        </p:grpSpPr>
        <p:sp>
          <p:nvSpPr>
            <p:cNvPr id="66" name="Right Triangle 65"/>
            <p:cNvSpPr/>
            <p:nvPr/>
          </p:nvSpPr>
          <p:spPr>
            <a:xfrm>
              <a:off x="2819400" y="2819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ight Triangle 66"/>
            <p:cNvSpPr/>
            <p:nvPr/>
          </p:nvSpPr>
          <p:spPr>
            <a:xfrm>
              <a:off x="28194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ight Triangle 67"/>
            <p:cNvSpPr/>
            <p:nvPr/>
          </p:nvSpPr>
          <p:spPr>
            <a:xfrm>
              <a:off x="3124200" y="2819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ight Triangle 68"/>
            <p:cNvSpPr/>
            <p:nvPr/>
          </p:nvSpPr>
          <p:spPr>
            <a:xfrm>
              <a:off x="3429000" y="2819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ight Triangle 69"/>
            <p:cNvSpPr/>
            <p:nvPr/>
          </p:nvSpPr>
          <p:spPr>
            <a:xfrm>
              <a:off x="31242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ight Triangle 70"/>
            <p:cNvSpPr/>
            <p:nvPr/>
          </p:nvSpPr>
          <p:spPr>
            <a:xfrm>
              <a:off x="34290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p:cNvSpPr/>
            <p:nvPr/>
          </p:nvSpPr>
          <p:spPr>
            <a:xfrm>
              <a:off x="34290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ight Triangle 72"/>
            <p:cNvSpPr/>
            <p:nvPr/>
          </p:nvSpPr>
          <p:spPr>
            <a:xfrm>
              <a:off x="31242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ight Triangle 73"/>
            <p:cNvSpPr/>
            <p:nvPr/>
          </p:nvSpPr>
          <p:spPr>
            <a:xfrm>
              <a:off x="28194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4" name="Group 93"/>
          <p:cNvGrpSpPr/>
          <p:nvPr/>
        </p:nvGrpSpPr>
        <p:grpSpPr>
          <a:xfrm>
            <a:off x="4648200" y="3200400"/>
            <a:ext cx="1219200" cy="1524000"/>
            <a:chOff x="4419600" y="2819400"/>
            <a:chExt cx="1219200" cy="1524000"/>
          </a:xfrm>
        </p:grpSpPr>
        <p:sp>
          <p:nvSpPr>
            <p:cNvPr id="75" name="Right Triangle 74"/>
            <p:cNvSpPr/>
            <p:nvPr/>
          </p:nvSpPr>
          <p:spPr>
            <a:xfrm>
              <a:off x="4419600" y="2819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ight Triangle 75"/>
            <p:cNvSpPr/>
            <p:nvPr/>
          </p:nvSpPr>
          <p:spPr>
            <a:xfrm>
              <a:off x="4724400" y="2819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ight Triangle 76"/>
            <p:cNvSpPr/>
            <p:nvPr/>
          </p:nvSpPr>
          <p:spPr>
            <a:xfrm>
              <a:off x="5029200" y="2819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ight Triangle 77"/>
            <p:cNvSpPr/>
            <p:nvPr/>
          </p:nvSpPr>
          <p:spPr>
            <a:xfrm>
              <a:off x="47244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p:cNvSpPr/>
            <p:nvPr/>
          </p:nvSpPr>
          <p:spPr>
            <a:xfrm>
              <a:off x="47244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ight Triangle 79"/>
            <p:cNvSpPr/>
            <p:nvPr/>
          </p:nvSpPr>
          <p:spPr>
            <a:xfrm>
              <a:off x="4724400" y="3962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ight Triangle 80"/>
            <p:cNvSpPr/>
            <p:nvPr/>
          </p:nvSpPr>
          <p:spPr>
            <a:xfrm>
              <a:off x="50292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ight Triangle 81"/>
            <p:cNvSpPr/>
            <p:nvPr/>
          </p:nvSpPr>
          <p:spPr>
            <a:xfrm>
              <a:off x="50292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ight Triangle 82"/>
            <p:cNvSpPr/>
            <p:nvPr/>
          </p:nvSpPr>
          <p:spPr>
            <a:xfrm>
              <a:off x="5029200" y="3962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ight Triangle 83"/>
            <p:cNvSpPr/>
            <p:nvPr/>
          </p:nvSpPr>
          <p:spPr>
            <a:xfrm>
              <a:off x="4419600" y="3962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ight Triangle 84"/>
            <p:cNvSpPr/>
            <p:nvPr/>
          </p:nvSpPr>
          <p:spPr>
            <a:xfrm>
              <a:off x="44196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ight Triangle 85"/>
            <p:cNvSpPr/>
            <p:nvPr/>
          </p:nvSpPr>
          <p:spPr>
            <a:xfrm>
              <a:off x="44196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ight Triangle 86"/>
            <p:cNvSpPr/>
            <p:nvPr/>
          </p:nvSpPr>
          <p:spPr>
            <a:xfrm>
              <a:off x="5334000" y="2819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ight Triangle 87"/>
            <p:cNvSpPr/>
            <p:nvPr/>
          </p:nvSpPr>
          <p:spPr>
            <a:xfrm>
              <a:off x="53340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ight Triangle 88"/>
            <p:cNvSpPr/>
            <p:nvPr/>
          </p:nvSpPr>
          <p:spPr>
            <a:xfrm>
              <a:off x="53340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ight Triangle 89"/>
            <p:cNvSpPr/>
            <p:nvPr/>
          </p:nvSpPr>
          <p:spPr>
            <a:xfrm>
              <a:off x="5334000" y="3962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0" name="Group 119"/>
          <p:cNvGrpSpPr/>
          <p:nvPr/>
        </p:nvGrpSpPr>
        <p:grpSpPr>
          <a:xfrm>
            <a:off x="6629400" y="3200400"/>
            <a:ext cx="1524000" cy="1905000"/>
            <a:chOff x="6629400" y="3200400"/>
            <a:chExt cx="1524000" cy="1905000"/>
          </a:xfrm>
        </p:grpSpPr>
        <p:sp>
          <p:nvSpPr>
            <p:cNvPr id="95" name="Right Triangle 94"/>
            <p:cNvSpPr/>
            <p:nvPr/>
          </p:nvSpPr>
          <p:spPr>
            <a:xfrm>
              <a:off x="66294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ight Triangle 95"/>
            <p:cNvSpPr/>
            <p:nvPr/>
          </p:nvSpPr>
          <p:spPr>
            <a:xfrm>
              <a:off x="69342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ight Triangle 96"/>
            <p:cNvSpPr/>
            <p:nvPr/>
          </p:nvSpPr>
          <p:spPr>
            <a:xfrm>
              <a:off x="72390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ight Triangle 97"/>
            <p:cNvSpPr/>
            <p:nvPr/>
          </p:nvSpPr>
          <p:spPr>
            <a:xfrm>
              <a:off x="75438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ight Triangle 98"/>
            <p:cNvSpPr/>
            <p:nvPr/>
          </p:nvSpPr>
          <p:spPr>
            <a:xfrm>
              <a:off x="7848600" y="3200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ight Triangle 99"/>
            <p:cNvSpPr/>
            <p:nvPr/>
          </p:nvSpPr>
          <p:spPr>
            <a:xfrm>
              <a:off x="66294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ight Triangle 100"/>
            <p:cNvSpPr/>
            <p:nvPr/>
          </p:nvSpPr>
          <p:spPr>
            <a:xfrm>
              <a:off x="6629400" y="3962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ight Triangle 101"/>
            <p:cNvSpPr/>
            <p:nvPr/>
          </p:nvSpPr>
          <p:spPr>
            <a:xfrm>
              <a:off x="6629400" y="4343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ight Triangle 102"/>
            <p:cNvSpPr/>
            <p:nvPr/>
          </p:nvSpPr>
          <p:spPr>
            <a:xfrm>
              <a:off x="6629400" y="4724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ight Triangle 103"/>
            <p:cNvSpPr/>
            <p:nvPr/>
          </p:nvSpPr>
          <p:spPr>
            <a:xfrm>
              <a:off x="6934200" y="4724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ight Triangle 104"/>
            <p:cNvSpPr/>
            <p:nvPr/>
          </p:nvSpPr>
          <p:spPr>
            <a:xfrm>
              <a:off x="7239000" y="4724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ight Triangle 105"/>
            <p:cNvSpPr/>
            <p:nvPr/>
          </p:nvSpPr>
          <p:spPr>
            <a:xfrm>
              <a:off x="7543800" y="4724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ight Triangle 106"/>
            <p:cNvSpPr/>
            <p:nvPr/>
          </p:nvSpPr>
          <p:spPr>
            <a:xfrm>
              <a:off x="7848600" y="4724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ight Triangle 107"/>
            <p:cNvSpPr/>
            <p:nvPr/>
          </p:nvSpPr>
          <p:spPr>
            <a:xfrm>
              <a:off x="7848600" y="4343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ight Triangle 108"/>
            <p:cNvSpPr/>
            <p:nvPr/>
          </p:nvSpPr>
          <p:spPr>
            <a:xfrm>
              <a:off x="7848600" y="3962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ight Triangle 109"/>
            <p:cNvSpPr/>
            <p:nvPr/>
          </p:nvSpPr>
          <p:spPr>
            <a:xfrm>
              <a:off x="78486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ight Triangle 110"/>
            <p:cNvSpPr/>
            <p:nvPr/>
          </p:nvSpPr>
          <p:spPr>
            <a:xfrm>
              <a:off x="75438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ight Triangle 111"/>
            <p:cNvSpPr/>
            <p:nvPr/>
          </p:nvSpPr>
          <p:spPr>
            <a:xfrm>
              <a:off x="7543800" y="3962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ight Triangle 112"/>
            <p:cNvSpPr/>
            <p:nvPr/>
          </p:nvSpPr>
          <p:spPr>
            <a:xfrm>
              <a:off x="7543800" y="4343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ight Triangle 113"/>
            <p:cNvSpPr/>
            <p:nvPr/>
          </p:nvSpPr>
          <p:spPr>
            <a:xfrm>
              <a:off x="7239000" y="4343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ight Triangle 114"/>
            <p:cNvSpPr/>
            <p:nvPr/>
          </p:nvSpPr>
          <p:spPr>
            <a:xfrm>
              <a:off x="7239000" y="3962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ight Triangle 115"/>
            <p:cNvSpPr/>
            <p:nvPr/>
          </p:nvSpPr>
          <p:spPr>
            <a:xfrm>
              <a:off x="72390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ight Triangle 116"/>
            <p:cNvSpPr/>
            <p:nvPr/>
          </p:nvSpPr>
          <p:spPr>
            <a:xfrm>
              <a:off x="6934200" y="3581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ight Triangle 117"/>
            <p:cNvSpPr/>
            <p:nvPr/>
          </p:nvSpPr>
          <p:spPr>
            <a:xfrm>
              <a:off x="6934200" y="3962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ight Triangle 118"/>
            <p:cNvSpPr/>
            <p:nvPr/>
          </p:nvSpPr>
          <p:spPr>
            <a:xfrm>
              <a:off x="6934200" y="4343400"/>
              <a:ext cx="304800" cy="381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advTm="36340"/>
    </mc:Choice>
    <mc:Fallback xmlns="">
      <p:transition spd="slow" advTm="36340"/>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57150"/>
            <a:ext cx="8839200" cy="1143000"/>
          </a:xfrm>
        </p:spPr>
        <p:txBody>
          <a:bodyPr/>
          <a:lstStyle/>
          <a:p>
            <a:pPr algn="l"/>
            <a:r>
              <a:rPr lang="en-US" sz="3200" b="1" smtClean="0">
                <a:solidFill>
                  <a:srgbClr val="3E009A"/>
                </a:solidFill>
              </a:rPr>
              <a:t>Practice </a:t>
            </a:r>
            <a:r>
              <a:rPr lang="en-US" sz="3200" b="1" dirty="0" smtClean="0">
                <a:solidFill>
                  <a:srgbClr val="3E009A"/>
                </a:solidFill>
              </a:rPr>
              <a:t>for SOL 4.16</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a:xfrm>
            <a:off x="457200" y="1524000"/>
            <a:ext cx="8229600" cy="4525963"/>
          </a:xfrm>
        </p:spPr>
        <p:txBody>
          <a:bodyPr/>
          <a:lstStyle/>
          <a:p>
            <a:pPr>
              <a:spcBef>
                <a:spcPts val="0"/>
              </a:spcBef>
              <a:buNone/>
            </a:pPr>
            <a:endParaRPr lang="en-US" sz="2400" dirty="0" smtClean="0">
              <a:solidFill>
                <a:srgbClr val="002060"/>
              </a:solidFill>
            </a:endParaRPr>
          </a:p>
          <a:p>
            <a:pPr>
              <a:spcBef>
                <a:spcPts val="0"/>
              </a:spcBef>
              <a:buNone/>
            </a:pPr>
            <a:endParaRPr lang="en-US" sz="2400" dirty="0">
              <a:solidFill>
                <a:srgbClr val="002060"/>
              </a:solidFill>
            </a:endParaRPr>
          </a:p>
        </p:txBody>
      </p:sp>
      <p:sp>
        <p:nvSpPr>
          <p:cNvPr id="57" name="TextBox 56"/>
          <p:cNvSpPr txBox="1"/>
          <p:nvPr/>
        </p:nvSpPr>
        <p:spPr>
          <a:xfrm>
            <a:off x="228600" y="467341"/>
            <a:ext cx="8610600" cy="5324535"/>
          </a:xfrm>
          <a:prstGeom prst="rect">
            <a:avLst/>
          </a:prstGeom>
          <a:noFill/>
        </p:spPr>
        <p:txBody>
          <a:bodyPr wrap="square" rtlCol="0">
            <a:spAutoFit/>
          </a:bodyPr>
          <a:lstStyle/>
          <a:p>
            <a:endParaRPr lang="en-US" sz="2000" b="1" dirty="0" smtClean="0"/>
          </a:p>
          <a:p>
            <a:endParaRPr lang="en-US" sz="2000" b="1" dirty="0" smtClean="0"/>
          </a:p>
          <a:p>
            <a:endParaRPr lang="en-US" sz="2000" b="1" dirty="0" smtClean="0"/>
          </a:p>
          <a:p>
            <a:endParaRPr lang="en-US" sz="2000" b="1" dirty="0" smtClean="0"/>
          </a:p>
          <a:p>
            <a:pPr marL="457200" indent="-457200">
              <a:buAutoNum type="arabicParenR"/>
            </a:pPr>
            <a:r>
              <a:rPr lang="en-US" sz="2000" b="1" dirty="0" smtClean="0"/>
              <a:t>Select each equation that shows the use of the associative </a:t>
            </a:r>
          </a:p>
          <a:p>
            <a:r>
              <a:rPr lang="en-US" sz="2000" b="1" dirty="0"/>
              <a:t> </a:t>
            </a:r>
            <a:r>
              <a:rPr lang="en-US" sz="2000" b="1" dirty="0" smtClean="0"/>
              <a:t>      property of multiplication. </a:t>
            </a:r>
          </a:p>
          <a:p>
            <a:endParaRPr lang="en-US" sz="2000" b="1" dirty="0" smtClean="0"/>
          </a:p>
          <a:p>
            <a:r>
              <a:rPr lang="en-US" sz="2000" b="1" dirty="0" smtClean="0"/>
              <a:t>14 x 8 = 8 x 14		            (14 + 12) x 25 = (14 x 25) + (12 x 25)</a:t>
            </a:r>
          </a:p>
          <a:p>
            <a:endParaRPr lang="en-US" sz="2000" b="1" dirty="0" smtClean="0"/>
          </a:p>
          <a:p>
            <a:r>
              <a:rPr lang="en-US" sz="2000" b="1" dirty="0" smtClean="0"/>
              <a:t>(22 x 2) x 3 = 22 x (2 x 3)                   32 x 5 x 1 = 1 x 5 x 32</a:t>
            </a:r>
          </a:p>
          <a:p>
            <a:endParaRPr lang="en-US" sz="2000" b="1" dirty="0" smtClean="0"/>
          </a:p>
          <a:p>
            <a:r>
              <a:rPr lang="en-US" sz="2000" b="1" dirty="0" smtClean="0"/>
              <a:t>(12 x 3) x 6 = 6 x (12 x 3)                 17 x (2 x 10) = (17 x 2) x 10</a:t>
            </a:r>
          </a:p>
          <a:p>
            <a:endParaRPr lang="en-US" sz="2000" b="1" dirty="0" smtClean="0"/>
          </a:p>
          <a:p>
            <a:endParaRPr lang="en-US" sz="2000" b="1" dirty="0" smtClean="0"/>
          </a:p>
          <a:p>
            <a:endParaRPr lang="en-US" sz="2000" b="1" dirty="0" smtClean="0"/>
          </a:p>
          <a:p>
            <a:endParaRPr lang="en-US" sz="2000" b="1" dirty="0" smtClean="0"/>
          </a:p>
          <a:p>
            <a:endParaRPr lang="en-US" sz="2000" b="1" dirty="0"/>
          </a:p>
        </p:txBody>
      </p:sp>
    </p:spTree>
    <p:custDataLst>
      <p:tags r:id="rId1"/>
    </p:custDataLst>
    <p:extLst>
      <p:ext uri="{BB962C8B-B14F-4D97-AF65-F5344CB8AC3E}">
        <p14:creationId xmlns:p14="http://schemas.microsoft.com/office/powerpoint/2010/main" val="2025450883"/>
      </p:ext>
    </p:extLst>
  </p:cSld>
  <p:clrMapOvr>
    <a:masterClrMapping/>
  </p:clrMapOvr>
  <mc:AlternateContent xmlns:mc="http://schemas.openxmlformats.org/markup-compatibility/2006" xmlns:p14="http://schemas.microsoft.com/office/powerpoint/2010/main">
    <mc:Choice Requires="p14">
      <p:transition spd="slow" p14:dur="2000" advTm="28244"/>
    </mc:Choice>
    <mc:Fallback xmlns="">
      <p:transition spd="slow" advTm="28244"/>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57150"/>
            <a:ext cx="8839200" cy="1143000"/>
          </a:xfrm>
        </p:spPr>
        <p:txBody>
          <a:bodyPr/>
          <a:lstStyle/>
          <a:p>
            <a:pPr algn="l"/>
            <a:r>
              <a:rPr lang="en-US" sz="3200" b="1" smtClean="0">
                <a:solidFill>
                  <a:srgbClr val="3E009A"/>
                </a:solidFill>
              </a:rPr>
              <a:t>Practice </a:t>
            </a:r>
            <a:r>
              <a:rPr lang="en-US" sz="3200" b="1" dirty="0" smtClean="0">
                <a:solidFill>
                  <a:srgbClr val="3E009A"/>
                </a:solidFill>
              </a:rPr>
              <a:t>for SOL 4.16</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a:xfrm>
            <a:off x="457200" y="1524000"/>
            <a:ext cx="8229600" cy="4525963"/>
          </a:xfrm>
        </p:spPr>
        <p:txBody>
          <a:bodyPr/>
          <a:lstStyle/>
          <a:p>
            <a:pPr marL="514350" indent="-514350" eaLnBrk="1" hangingPunct="1">
              <a:buFont typeface="Wingdings 2" pitchFamily="18" charset="2"/>
              <a:buNone/>
            </a:pPr>
            <a:endParaRPr lang="en-US" sz="2400" b="1" dirty="0" smtClean="0"/>
          </a:p>
          <a:p>
            <a:pPr eaLnBrk="1" hangingPunct="1">
              <a:buFont typeface="Wingdings 2" pitchFamily="18" charset="2"/>
              <a:buNone/>
            </a:pPr>
            <a:endParaRPr lang="en-US" sz="2400" b="1" dirty="0" smtClean="0">
              <a:solidFill>
                <a:srgbClr val="6600CC"/>
              </a:solidFill>
            </a:endParaRPr>
          </a:p>
          <a:p>
            <a:pPr eaLnBrk="1" hangingPunct="1">
              <a:buFont typeface="Wingdings 2" pitchFamily="18" charset="2"/>
              <a:buNone/>
            </a:pPr>
            <a:endParaRPr lang="en-US" sz="2400" b="1" dirty="0" smtClean="0"/>
          </a:p>
          <a:p>
            <a:pPr>
              <a:spcBef>
                <a:spcPts val="0"/>
              </a:spcBef>
              <a:buNone/>
            </a:pPr>
            <a:endParaRPr lang="en-US" sz="2400" dirty="0" smtClean="0">
              <a:solidFill>
                <a:srgbClr val="002060"/>
              </a:solidFill>
            </a:endParaRPr>
          </a:p>
          <a:p>
            <a:pPr>
              <a:spcBef>
                <a:spcPts val="0"/>
              </a:spcBef>
              <a:buNone/>
            </a:pPr>
            <a:endParaRPr lang="en-US" sz="2400" dirty="0">
              <a:solidFill>
                <a:srgbClr val="002060"/>
              </a:solidFill>
            </a:endParaRPr>
          </a:p>
        </p:txBody>
      </p:sp>
      <p:sp>
        <p:nvSpPr>
          <p:cNvPr id="57" name="TextBox 56"/>
          <p:cNvSpPr txBox="1"/>
          <p:nvPr/>
        </p:nvSpPr>
        <p:spPr>
          <a:xfrm>
            <a:off x="609600" y="1698367"/>
            <a:ext cx="8000999" cy="5016758"/>
          </a:xfrm>
          <a:prstGeom prst="rect">
            <a:avLst/>
          </a:prstGeom>
          <a:noFill/>
        </p:spPr>
        <p:txBody>
          <a:bodyPr wrap="square" rtlCol="0">
            <a:spAutoFit/>
          </a:bodyPr>
          <a:lstStyle/>
          <a:p>
            <a:pPr marL="457200" indent="-457200">
              <a:buAutoNum type="arabicParenR" startAt="2"/>
            </a:pPr>
            <a:r>
              <a:rPr lang="en-US" sz="2000" b="1" dirty="0" smtClean="0"/>
              <a:t>Complete these equations to show the application of the </a:t>
            </a:r>
          </a:p>
          <a:p>
            <a:r>
              <a:rPr lang="en-US" sz="2000" b="1" dirty="0"/>
              <a:t> </a:t>
            </a:r>
            <a:r>
              <a:rPr lang="en-US" sz="2000" b="1" dirty="0" smtClean="0"/>
              <a:t>      associative property of addition.</a:t>
            </a:r>
          </a:p>
          <a:p>
            <a:endParaRPr lang="en-US" sz="2000" b="1" dirty="0" smtClean="0"/>
          </a:p>
          <a:p>
            <a:r>
              <a:rPr lang="en-US" sz="2000" b="1" dirty="0" smtClean="0"/>
              <a:t>a)   (12 + 14) + 6 = ____________    </a:t>
            </a:r>
          </a:p>
          <a:p>
            <a:endParaRPr lang="en-US" sz="2000" b="1" dirty="0" smtClean="0"/>
          </a:p>
          <a:p>
            <a:endParaRPr lang="en-US" sz="2000" b="1" dirty="0"/>
          </a:p>
          <a:p>
            <a:r>
              <a:rPr lang="en-US" sz="2000" b="1" dirty="0" smtClean="0"/>
              <a:t>b)   _____________ = (27 + 3) + 19      </a:t>
            </a:r>
          </a:p>
          <a:p>
            <a:endParaRPr lang="en-US" sz="2000" b="1" dirty="0" smtClean="0"/>
          </a:p>
          <a:p>
            <a:endParaRPr lang="en-US" sz="2000" b="1" dirty="0" smtClean="0"/>
          </a:p>
          <a:p>
            <a:endParaRPr lang="en-US" sz="2000" b="1" dirty="0" smtClean="0"/>
          </a:p>
          <a:p>
            <a:endParaRPr lang="en-US" sz="2000" b="1" dirty="0" smtClean="0"/>
          </a:p>
          <a:p>
            <a:endParaRPr lang="en-US" sz="2000" b="1" dirty="0" smtClean="0"/>
          </a:p>
          <a:p>
            <a:endParaRPr lang="en-US" sz="2000" b="1" dirty="0" smtClean="0"/>
          </a:p>
          <a:p>
            <a:endParaRPr lang="en-US" sz="2000" b="1" dirty="0" smtClean="0"/>
          </a:p>
          <a:p>
            <a:endParaRPr lang="en-US" sz="2000" b="1" dirty="0" smtClean="0"/>
          </a:p>
          <a:p>
            <a:endParaRPr lang="en-US" sz="2000" b="1" dirty="0"/>
          </a:p>
        </p:txBody>
      </p:sp>
    </p:spTree>
    <p:custDataLst>
      <p:tags r:id="rId1"/>
    </p:custDataLst>
    <p:extLst>
      <p:ext uri="{BB962C8B-B14F-4D97-AF65-F5344CB8AC3E}">
        <p14:creationId xmlns:p14="http://schemas.microsoft.com/office/powerpoint/2010/main" val="970720679"/>
      </p:ext>
    </p:extLst>
  </p:cSld>
  <p:clrMapOvr>
    <a:masterClrMapping/>
  </p:clrMapOvr>
  <mc:AlternateContent xmlns:mc="http://schemas.openxmlformats.org/markup-compatibility/2006" xmlns:p14="http://schemas.microsoft.com/office/powerpoint/2010/main">
    <mc:Choice Requires="p14">
      <p:transition spd="slow" p14:dur="2000" advTm="20143"/>
    </mc:Choice>
    <mc:Fallback xmlns="">
      <p:transition spd="slow" advTm="20143"/>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12700" y="38100"/>
            <a:ext cx="8229600" cy="1143000"/>
          </a:xfrm>
        </p:spPr>
        <p:txBody>
          <a:bodyPr/>
          <a:lstStyle/>
          <a:p>
            <a:pPr algn="l"/>
            <a:r>
              <a:rPr lang="en-US" sz="3200" b="1" dirty="0" smtClean="0">
                <a:solidFill>
                  <a:schemeClr val="tx1"/>
                </a:solidFill>
              </a:rPr>
              <a:t>Practice </a:t>
            </a:r>
            <a:r>
              <a:rPr lang="en-US" sz="3200" b="1" dirty="0" smtClean="0">
                <a:solidFill>
                  <a:schemeClr val="tx1"/>
                </a:solidFill>
              </a:rPr>
              <a:t>for SOL 4.16a</a:t>
            </a:r>
            <a:endParaRPr lang="en-US" sz="3200" b="1" dirty="0">
              <a:solidFill>
                <a:schemeClr val="tx1"/>
              </a:solidFill>
            </a:endParaRPr>
          </a:p>
        </p:txBody>
      </p:sp>
      <p:sp>
        <p:nvSpPr>
          <p:cNvPr id="6" name="Content Placeholder 2"/>
          <p:cNvSpPr>
            <a:spLocks noGrp="1"/>
          </p:cNvSpPr>
          <p:nvPr>
            <p:ph idx="1"/>
          </p:nvPr>
        </p:nvSpPr>
        <p:spPr>
          <a:xfrm>
            <a:off x="457200" y="1600200"/>
            <a:ext cx="8686800" cy="4525963"/>
          </a:xfrm>
        </p:spPr>
        <p:txBody>
          <a:bodyPr/>
          <a:lstStyle/>
          <a:p>
            <a:pPr marL="0" indent="0">
              <a:buNone/>
            </a:pPr>
            <a:endParaRPr lang="en-US" sz="1200" dirty="0" smtClean="0">
              <a:solidFill>
                <a:srgbClr val="4F6228"/>
              </a:solidFill>
            </a:endParaRPr>
          </a:p>
          <a:p>
            <a:pPr marL="0" indent="0">
              <a:buNone/>
            </a:pPr>
            <a:r>
              <a:rPr lang="en-US" sz="2400" b="1" dirty="0" smtClean="0">
                <a:solidFill>
                  <a:schemeClr val="tx1"/>
                </a:solidFill>
              </a:rPr>
              <a:t>What number can be placed in the box to make a true equation?</a:t>
            </a:r>
          </a:p>
          <a:p>
            <a:pPr marL="0" indent="0">
              <a:buNone/>
            </a:pPr>
            <a:r>
              <a:rPr lang="en-US" sz="2400" b="1" dirty="0" smtClean="0">
                <a:solidFill>
                  <a:schemeClr val="tx1"/>
                </a:solidFill>
                <a:latin typeface="Cambria Math" pitchFamily="18" charset="0"/>
                <a:ea typeface="Cambria Math" pitchFamily="18" charset="0"/>
              </a:rPr>
              <a:t>                                  84 + </a:t>
            </a:r>
            <a:r>
              <a:rPr lang="en-US" sz="2400" b="1" dirty="0" smtClean="0">
                <a:solidFill>
                  <a:schemeClr val="tx1"/>
                </a:solidFill>
                <a:latin typeface="Cambria Math" pitchFamily="18" charset="0"/>
                <a:ea typeface="Cambria Math" pitchFamily="18" charset="0"/>
                <a:cs typeface="Arial" pitchFamily="34" charset="0"/>
              </a:rPr>
              <a:t>30 = 4 +        + 30</a:t>
            </a:r>
            <a:endParaRPr lang="en-US" sz="2400" b="1" dirty="0" smtClean="0">
              <a:solidFill>
                <a:schemeClr val="tx1"/>
              </a:solidFill>
              <a:latin typeface="Cambria Math" pitchFamily="18" charset="0"/>
              <a:ea typeface="Cambria Math" pitchFamily="18" charset="0"/>
            </a:endParaRPr>
          </a:p>
          <a:p>
            <a:pPr marL="0" indent="0">
              <a:buNone/>
            </a:pPr>
            <a:endParaRPr lang="en-US" sz="2400" b="1" dirty="0" smtClean="0">
              <a:solidFill>
                <a:schemeClr val="tx1"/>
              </a:solidFill>
            </a:endParaRPr>
          </a:p>
          <a:p>
            <a:pPr marL="0" indent="0">
              <a:buNone/>
            </a:pPr>
            <a:r>
              <a:rPr lang="en-US" sz="2400" b="1" dirty="0" smtClean="0">
                <a:solidFill>
                  <a:schemeClr val="tx1"/>
                </a:solidFill>
              </a:rPr>
              <a:t>A     </a:t>
            </a:r>
            <a:r>
              <a:rPr lang="en-US" sz="2400" b="1" dirty="0" smtClean="0">
                <a:solidFill>
                  <a:schemeClr val="tx1"/>
                </a:solidFill>
                <a:latin typeface="Cambria Math" pitchFamily="18" charset="0"/>
                <a:ea typeface="Cambria Math" pitchFamily="18" charset="0"/>
              </a:rPr>
              <a:t>30</a:t>
            </a:r>
            <a:endParaRPr lang="en-US" sz="2400" b="1" dirty="0" smtClean="0">
              <a:solidFill>
                <a:schemeClr val="tx1"/>
              </a:solidFill>
            </a:endParaRPr>
          </a:p>
          <a:p>
            <a:pPr marL="0" indent="0">
              <a:buNone/>
            </a:pPr>
            <a:r>
              <a:rPr lang="en-US" sz="2400" b="1" dirty="0" smtClean="0">
                <a:solidFill>
                  <a:schemeClr val="tx1"/>
                </a:solidFill>
              </a:rPr>
              <a:t>B     </a:t>
            </a:r>
            <a:r>
              <a:rPr lang="en-US" sz="2400" b="1" dirty="0" smtClean="0">
                <a:solidFill>
                  <a:schemeClr val="tx1"/>
                </a:solidFill>
                <a:latin typeface="Cambria Math" pitchFamily="18" charset="0"/>
                <a:ea typeface="Cambria Math" pitchFamily="18" charset="0"/>
              </a:rPr>
              <a:t>34</a:t>
            </a:r>
          </a:p>
          <a:p>
            <a:pPr marL="0" indent="0">
              <a:buNone/>
            </a:pPr>
            <a:r>
              <a:rPr lang="en-US" sz="2400" b="1" dirty="0" smtClean="0">
                <a:solidFill>
                  <a:schemeClr val="tx1"/>
                </a:solidFill>
              </a:rPr>
              <a:t>C     </a:t>
            </a:r>
            <a:r>
              <a:rPr lang="en-US" sz="2400" b="1" dirty="0" smtClean="0">
                <a:solidFill>
                  <a:schemeClr val="tx1"/>
                </a:solidFill>
                <a:latin typeface="Cambria Math" pitchFamily="18" charset="0"/>
                <a:ea typeface="Cambria Math" pitchFamily="18" charset="0"/>
              </a:rPr>
              <a:t>80</a:t>
            </a:r>
            <a:endParaRPr lang="en-US" sz="2400" b="1" dirty="0" smtClean="0">
              <a:solidFill>
                <a:schemeClr val="tx1"/>
              </a:solidFill>
            </a:endParaRPr>
          </a:p>
          <a:p>
            <a:pPr marL="0" indent="0">
              <a:buNone/>
            </a:pPr>
            <a:r>
              <a:rPr lang="en-US" sz="2400" b="1" dirty="0" smtClean="0">
                <a:solidFill>
                  <a:schemeClr val="tx1"/>
                </a:solidFill>
              </a:rPr>
              <a:t>D     </a:t>
            </a:r>
            <a:r>
              <a:rPr lang="en-US" sz="2400" b="1" dirty="0" smtClean="0">
                <a:solidFill>
                  <a:schemeClr val="tx1"/>
                </a:solidFill>
                <a:latin typeface="Cambria Math" pitchFamily="18" charset="0"/>
                <a:ea typeface="Cambria Math" pitchFamily="18" charset="0"/>
              </a:rPr>
              <a:t>84</a:t>
            </a:r>
          </a:p>
          <a:p>
            <a:pPr>
              <a:buNone/>
            </a:pPr>
            <a:endParaRPr lang="en-US" b="1" dirty="0"/>
          </a:p>
        </p:txBody>
      </p:sp>
      <p:sp>
        <p:nvSpPr>
          <p:cNvPr id="8" name="Rectangle 7"/>
          <p:cNvSpPr/>
          <p:nvPr/>
        </p:nvSpPr>
        <p:spPr>
          <a:xfrm>
            <a:off x="4800600" y="2438400"/>
            <a:ext cx="3048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858859957"/>
      </p:ext>
    </p:extLst>
  </p:cSld>
  <p:clrMapOvr>
    <a:masterClrMapping/>
  </p:clrMapOvr>
  <mc:AlternateContent xmlns:mc="http://schemas.openxmlformats.org/markup-compatibility/2006" xmlns:p14="http://schemas.microsoft.com/office/powerpoint/2010/main">
    <mc:Choice Requires="p14">
      <p:transition spd="slow" p14:dur="2000" advTm="23697"/>
    </mc:Choice>
    <mc:Fallback xmlns="">
      <p:transition spd="slow" advTm="2369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457200" y="1066800"/>
            <a:ext cx="8382000" cy="5029201"/>
          </a:xfrm>
        </p:spPr>
        <p:txBody>
          <a:bodyPr/>
          <a:lstStyle/>
          <a:p>
            <a:pPr marL="0">
              <a:spcBef>
                <a:spcPts val="0"/>
              </a:spcBef>
              <a:buNone/>
            </a:pPr>
            <a:endParaRPr lang="en-US" sz="800" b="1" dirty="0" smtClean="0">
              <a:solidFill>
                <a:srgbClr val="0070C0"/>
              </a:solidFill>
            </a:endParaRPr>
          </a:p>
          <a:p>
            <a:pPr marL="0">
              <a:spcBef>
                <a:spcPts val="0"/>
              </a:spcBef>
              <a:buNone/>
            </a:pPr>
            <a:endParaRPr lang="en-US" sz="800" b="1" dirty="0">
              <a:solidFill>
                <a:srgbClr val="0070C0"/>
              </a:solidFill>
            </a:endParaRPr>
          </a:p>
          <a:p>
            <a:pPr marL="0">
              <a:spcBef>
                <a:spcPts val="0"/>
              </a:spcBef>
              <a:buNone/>
            </a:pPr>
            <a:endParaRPr lang="en-US" sz="800" b="1" dirty="0" smtClean="0">
              <a:solidFill>
                <a:srgbClr val="0070C0"/>
              </a:solidFill>
            </a:endParaRPr>
          </a:p>
          <a:p>
            <a:pPr marL="0">
              <a:spcBef>
                <a:spcPts val="0"/>
              </a:spcBef>
              <a:buNone/>
            </a:pPr>
            <a:endParaRPr lang="en-US" sz="800" b="1" dirty="0">
              <a:solidFill>
                <a:srgbClr val="0070C0"/>
              </a:solidFill>
            </a:endParaRPr>
          </a:p>
          <a:p>
            <a:pPr marL="0">
              <a:spcBef>
                <a:spcPts val="0"/>
              </a:spcBef>
              <a:buNone/>
            </a:pPr>
            <a:endParaRPr lang="en-US" sz="800" b="1" dirty="0" smtClean="0">
              <a:solidFill>
                <a:srgbClr val="0070C0"/>
              </a:solidFill>
            </a:endParaRPr>
          </a:p>
          <a:p>
            <a:pPr marL="0">
              <a:spcBef>
                <a:spcPts val="0"/>
              </a:spcBef>
              <a:buNone/>
            </a:pPr>
            <a:endParaRPr lang="en-US" sz="800" b="1" dirty="0" smtClean="0">
              <a:solidFill>
                <a:srgbClr val="0070C0"/>
              </a:solidFill>
            </a:endParaRPr>
          </a:p>
          <a:p>
            <a:pPr marL="0">
              <a:spcBef>
                <a:spcPts val="0"/>
              </a:spcBef>
              <a:buNone/>
            </a:pPr>
            <a:r>
              <a:rPr lang="en-US" sz="2400" b="1" dirty="0" smtClean="0"/>
              <a:t>A fraction is represented at point </a:t>
            </a:r>
            <a:r>
              <a:rPr lang="en-US" sz="2400" b="1" i="1" dirty="0" smtClean="0">
                <a:latin typeface="Times New Roman" pitchFamily="18" charset="0"/>
                <a:cs typeface="Times New Roman" pitchFamily="18" charset="0"/>
              </a:rPr>
              <a:t>A</a:t>
            </a:r>
            <a:r>
              <a:rPr lang="en-US" sz="2400" b="1" dirty="0" smtClean="0"/>
              <a:t> on this number line.</a:t>
            </a:r>
          </a:p>
          <a:p>
            <a:pPr marL="0">
              <a:spcBef>
                <a:spcPts val="0"/>
              </a:spcBef>
              <a:buNone/>
            </a:pPr>
            <a:endParaRPr lang="en-US" sz="2400" b="1" dirty="0" smtClean="0"/>
          </a:p>
          <a:p>
            <a:pPr marL="0">
              <a:spcBef>
                <a:spcPts val="0"/>
              </a:spcBef>
              <a:buNone/>
            </a:pPr>
            <a:r>
              <a:rPr lang="en-US" sz="1600" b="1" dirty="0" smtClean="0"/>
              <a:t>                               0                                                                                                 1</a:t>
            </a:r>
          </a:p>
          <a:p>
            <a:pPr marL="0">
              <a:spcBef>
                <a:spcPts val="0"/>
              </a:spcBef>
              <a:buNone/>
            </a:pPr>
            <a:r>
              <a:rPr lang="en-US" sz="2400" b="1" dirty="0" smtClean="0"/>
              <a:t>Select each model that is shaded to represent a fraction equivalent to the fraction represented by point </a:t>
            </a:r>
            <a:r>
              <a:rPr lang="en-US" sz="2400" b="1" i="1" dirty="0" smtClean="0">
                <a:latin typeface="Times New Roman" pitchFamily="18" charset="0"/>
                <a:cs typeface="Times New Roman" pitchFamily="18" charset="0"/>
              </a:rPr>
              <a:t>A</a:t>
            </a:r>
            <a:r>
              <a:rPr lang="en-US" sz="2400" b="1" dirty="0" smtClean="0"/>
              <a:t>.</a:t>
            </a:r>
          </a:p>
          <a:p>
            <a:pPr>
              <a:spcBef>
                <a:spcPts val="0"/>
              </a:spcBef>
              <a:buNone/>
            </a:pPr>
            <a:endParaRPr lang="en-US" sz="2400" b="1" dirty="0" smtClean="0">
              <a:solidFill>
                <a:srgbClr val="0070C0"/>
              </a:solidFill>
            </a:endParaRPr>
          </a:p>
          <a:p>
            <a:pPr indent="0">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28575" y="-13394"/>
            <a:ext cx="8839200" cy="1143000"/>
          </a:xfrm>
        </p:spPr>
        <p:txBody>
          <a:bodyPr/>
          <a:lstStyle/>
          <a:p>
            <a:pPr algn="l"/>
            <a:r>
              <a:rPr lang="en-US" sz="3200" b="1" smtClean="0">
                <a:solidFill>
                  <a:srgbClr val="0033CC"/>
                </a:solidFill>
              </a:rPr>
              <a:t>Practice </a:t>
            </a:r>
            <a:r>
              <a:rPr lang="en-US" sz="3200" b="1" dirty="0" smtClean="0">
                <a:solidFill>
                  <a:srgbClr val="0033CC"/>
                </a:solidFill>
              </a:rPr>
              <a:t>for SOL 4.2b</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5147" name="Equation" r:id="rId5" imgW="114151" imgH="215619" progId="Equation.3">
                  <p:embed/>
                </p:oleObj>
              </mc:Choice>
              <mc:Fallback>
                <p:oleObj name="Equation" r:id="rId5" imgW="114151" imgH="215619" progId="Equation.3">
                  <p:embed/>
                  <p:pic>
                    <p:nvPicPr>
                      <p:cNvPr id="0" name="Picture 1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5148" name="Equation" r:id="rId7" imgW="114151" imgH="215619" progId="Equation.3">
                  <p:embed/>
                </p:oleObj>
              </mc:Choice>
              <mc:Fallback>
                <p:oleObj name="Equation" r:id="rId7" imgW="114151" imgH="215619" progId="Equation.3">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5149" name="Equation" r:id="rId8" imgW="114151" imgH="215619" progId="Equation.3">
                  <p:embed/>
                </p:oleObj>
              </mc:Choice>
              <mc:Fallback>
                <p:oleObj name="Equation" r:id="rId8" imgW="114151" imgH="215619" progId="Equation.3">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Chart 19"/>
          <p:cNvGraphicFramePr/>
          <p:nvPr/>
        </p:nvGraphicFramePr>
        <p:xfrm>
          <a:off x="1066800" y="4876800"/>
          <a:ext cx="1328844" cy="170010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5" name="Table 24"/>
          <p:cNvGraphicFramePr>
            <a:graphicFrameLocks noGrp="1"/>
          </p:cNvGraphicFramePr>
          <p:nvPr/>
        </p:nvGraphicFramePr>
        <p:xfrm>
          <a:off x="5232400" y="3962400"/>
          <a:ext cx="2387600" cy="2286000"/>
        </p:xfrm>
        <a:graphic>
          <a:graphicData uri="http://schemas.openxmlformats.org/drawingml/2006/table">
            <a:tbl>
              <a:tblPr firstRow="1" bandRow="1">
                <a:tableStyleId>{5C22544A-7EE6-4342-B048-85BDC9FD1C3A}</a:tableStyleId>
              </a:tblPr>
              <a:tblGrid>
                <a:gridCol w="238760"/>
                <a:gridCol w="238760"/>
                <a:gridCol w="238760"/>
                <a:gridCol w="238760"/>
                <a:gridCol w="238760"/>
                <a:gridCol w="238760"/>
                <a:gridCol w="238760"/>
                <a:gridCol w="238760"/>
                <a:gridCol w="238760"/>
                <a:gridCol w="238760"/>
              </a:tblGrid>
              <a:tr h="228600">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8600">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8600">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8600">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8600">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8600">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8600">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8600">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8600">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8600">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grpSp>
        <p:nvGrpSpPr>
          <p:cNvPr id="84998" name="Group 6"/>
          <p:cNvGrpSpPr>
            <a:grpSpLocks/>
          </p:cNvGrpSpPr>
          <p:nvPr/>
        </p:nvGrpSpPr>
        <p:grpSpPr bwMode="auto">
          <a:xfrm>
            <a:off x="533400" y="4038600"/>
            <a:ext cx="1256282" cy="859259"/>
            <a:chOff x="4260" y="7725"/>
            <a:chExt cx="1590" cy="1005"/>
          </a:xfrm>
        </p:grpSpPr>
        <p:sp>
          <p:nvSpPr>
            <p:cNvPr id="85000" name="Oval 8"/>
            <p:cNvSpPr>
              <a:spLocks noChangeArrowheads="1"/>
            </p:cNvSpPr>
            <p:nvPr/>
          </p:nvSpPr>
          <p:spPr bwMode="auto">
            <a:xfrm>
              <a:off x="4590" y="7725"/>
              <a:ext cx="210" cy="225"/>
            </a:xfrm>
            <a:prstGeom prst="ellipse">
              <a:avLst/>
            </a:prstGeom>
            <a:solidFill>
              <a:srgbClr val="7030A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01" name="Oval 9"/>
            <p:cNvSpPr>
              <a:spLocks noChangeArrowheads="1"/>
            </p:cNvSpPr>
            <p:nvPr/>
          </p:nvSpPr>
          <p:spPr bwMode="auto">
            <a:xfrm>
              <a:off x="4830" y="7965"/>
              <a:ext cx="210" cy="225"/>
            </a:xfrm>
            <a:prstGeom prst="ellipse">
              <a:avLst/>
            </a:prstGeom>
            <a:solidFill>
              <a:srgbClr val="7030A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02" name="Oval 10"/>
            <p:cNvSpPr>
              <a:spLocks noChangeArrowheads="1"/>
            </p:cNvSpPr>
            <p:nvPr/>
          </p:nvSpPr>
          <p:spPr bwMode="auto">
            <a:xfrm>
              <a:off x="5070" y="8205"/>
              <a:ext cx="210" cy="225"/>
            </a:xfrm>
            <a:prstGeom prst="ellipse">
              <a:avLst/>
            </a:prstGeom>
            <a:solidFill>
              <a:srgbClr val="7030A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03" name="Oval 11"/>
            <p:cNvSpPr>
              <a:spLocks noChangeArrowheads="1"/>
            </p:cNvSpPr>
            <p:nvPr/>
          </p:nvSpPr>
          <p:spPr bwMode="auto">
            <a:xfrm>
              <a:off x="4680" y="8280"/>
              <a:ext cx="210" cy="225"/>
            </a:xfrm>
            <a:prstGeom prst="ellipse">
              <a:avLst/>
            </a:prstGeom>
            <a:solidFill>
              <a:srgbClr val="7030A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04" name="Oval 12"/>
            <p:cNvSpPr>
              <a:spLocks noChangeArrowheads="1"/>
            </p:cNvSpPr>
            <p:nvPr/>
          </p:nvSpPr>
          <p:spPr bwMode="auto">
            <a:xfrm>
              <a:off x="5280" y="8505"/>
              <a:ext cx="210" cy="225"/>
            </a:xfrm>
            <a:prstGeom prst="ellipse">
              <a:avLst/>
            </a:prstGeom>
            <a:solidFill>
              <a:srgbClr val="7030A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05" name="Oval 13"/>
            <p:cNvSpPr>
              <a:spLocks noChangeArrowheads="1"/>
            </p:cNvSpPr>
            <p:nvPr/>
          </p:nvSpPr>
          <p:spPr bwMode="auto">
            <a:xfrm>
              <a:off x="4890" y="8505"/>
              <a:ext cx="210" cy="225"/>
            </a:xfrm>
            <a:prstGeom prst="ellipse">
              <a:avLst/>
            </a:prstGeom>
            <a:solidFill>
              <a:srgbClr val="7030A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06" name="Oval 14"/>
            <p:cNvSpPr>
              <a:spLocks noChangeArrowheads="1"/>
            </p:cNvSpPr>
            <p:nvPr/>
          </p:nvSpPr>
          <p:spPr bwMode="auto">
            <a:xfrm>
              <a:off x="4260" y="7740"/>
              <a:ext cx="210" cy="225"/>
            </a:xfrm>
            <a:prstGeom prst="ellipse">
              <a:avLst/>
            </a:prstGeom>
            <a:solidFill>
              <a:srgbClr val="7030A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07" name="Oval 15"/>
            <p:cNvSpPr>
              <a:spLocks noChangeArrowheads="1"/>
            </p:cNvSpPr>
            <p:nvPr/>
          </p:nvSpPr>
          <p:spPr bwMode="auto">
            <a:xfrm>
              <a:off x="4470" y="8055"/>
              <a:ext cx="210" cy="225"/>
            </a:xfrm>
            <a:prstGeom prst="ellipse">
              <a:avLst/>
            </a:prstGeom>
            <a:solidFill>
              <a:srgbClr val="7030A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08" name="Oval 16"/>
            <p:cNvSpPr>
              <a:spLocks noChangeArrowheads="1"/>
            </p:cNvSpPr>
            <p:nvPr/>
          </p:nvSpPr>
          <p:spPr bwMode="auto">
            <a:xfrm>
              <a:off x="5040" y="7725"/>
              <a:ext cx="210" cy="22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09" name="Oval 17"/>
            <p:cNvSpPr>
              <a:spLocks noChangeArrowheads="1"/>
            </p:cNvSpPr>
            <p:nvPr/>
          </p:nvSpPr>
          <p:spPr bwMode="auto">
            <a:xfrm>
              <a:off x="5250" y="7950"/>
              <a:ext cx="210" cy="22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10" name="Oval 18"/>
            <p:cNvSpPr>
              <a:spLocks noChangeArrowheads="1"/>
            </p:cNvSpPr>
            <p:nvPr/>
          </p:nvSpPr>
          <p:spPr bwMode="auto">
            <a:xfrm>
              <a:off x="5430" y="8220"/>
              <a:ext cx="210" cy="22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11" name="Oval 19"/>
            <p:cNvSpPr>
              <a:spLocks noChangeArrowheads="1"/>
            </p:cNvSpPr>
            <p:nvPr/>
          </p:nvSpPr>
          <p:spPr bwMode="auto">
            <a:xfrm>
              <a:off x="5640" y="8445"/>
              <a:ext cx="210" cy="22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5012" name="Group 20"/>
          <p:cNvGrpSpPr>
            <a:grpSpLocks/>
          </p:cNvGrpSpPr>
          <p:nvPr/>
        </p:nvGrpSpPr>
        <p:grpSpPr bwMode="auto">
          <a:xfrm>
            <a:off x="3352800" y="5410200"/>
            <a:ext cx="1038225" cy="990600"/>
            <a:chOff x="3915" y="7470"/>
            <a:chExt cx="1035" cy="1080"/>
          </a:xfrm>
        </p:grpSpPr>
        <p:sp>
          <p:nvSpPr>
            <p:cNvPr id="85013" name="Rectangle 21"/>
            <p:cNvSpPr>
              <a:spLocks noChangeArrowheads="1"/>
            </p:cNvSpPr>
            <p:nvPr/>
          </p:nvSpPr>
          <p:spPr bwMode="auto">
            <a:xfrm>
              <a:off x="3915" y="7470"/>
              <a:ext cx="1035" cy="270"/>
            </a:xfrm>
            <a:prstGeom prst="rect">
              <a:avLst/>
            </a:prstGeom>
            <a:solidFill>
              <a:srgbClr val="31849B"/>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14" name="Rectangle 22"/>
            <p:cNvSpPr>
              <a:spLocks noChangeArrowheads="1"/>
            </p:cNvSpPr>
            <p:nvPr/>
          </p:nvSpPr>
          <p:spPr bwMode="auto">
            <a:xfrm>
              <a:off x="3915" y="7740"/>
              <a:ext cx="1035" cy="270"/>
            </a:xfrm>
            <a:prstGeom prst="rect">
              <a:avLst/>
            </a:prstGeom>
            <a:solidFill>
              <a:srgbClr val="31849B"/>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15" name="Rectangle 23"/>
            <p:cNvSpPr>
              <a:spLocks noChangeArrowheads="1"/>
            </p:cNvSpPr>
            <p:nvPr/>
          </p:nvSpPr>
          <p:spPr bwMode="auto">
            <a:xfrm>
              <a:off x="3915" y="8010"/>
              <a:ext cx="1035" cy="27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5016" name="Rectangle 24"/>
            <p:cNvSpPr>
              <a:spLocks noChangeArrowheads="1"/>
            </p:cNvSpPr>
            <p:nvPr/>
          </p:nvSpPr>
          <p:spPr bwMode="auto">
            <a:xfrm>
              <a:off x="3915" y="8280"/>
              <a:ext cx="1035" cy="270"/>
            </a:xfrm>
            <a:prstGeom prst="rect">
              <a:avLst/>
            </a:prstGeom>
            <a:solidFill>
              <a:srgbClr val="31849B"/>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graphicFrame>
        <p:nvGraphicFramePr>
          <p:cNvPr id="45" name="Chart 44"/>
          <p:cNvGraphicFramePr/>
          <p:nvPr/>
        </p:nvGraphicFramePr>
        <p:xfrm>
          <a:off x="1676400" y="5334000"/>
          <a:ext cx="1066800" cy="1319106"/>
        </p:xfrm>
        <a:graphic>
          <a:graphicData uri="http://schemas.openxmlformats.org/drawingml/2006/chart">
            <c:chart xmlns:c="http://schemas.openxmlformats.org/drawingml/2006/chart" xmlns:r="http://schemas.openxmlformats.org/officeDocument/2006/relationships" r:id="rId10"/>
          </a:graphicData>
        </a:graphic>
      </p:graphicFrame>
      <p:sp>
        <p:nvSpPr>
          <p:cNvPr id="48" name="Rounded Rectangle 47"/>
          <p:cNvSpPr/>
          <p:nvPr/>
        </p:nvSpPr>
        <p:spPr>
          <a:xfrm>
            <a:off x="4953000" y="3810000"/>
            <a:ext cx="2895600" cy="2590800"/>
          </a:xfrm>
          <a:prstGeom prst="roundRect">
            <a:avLst/>
          </a:prstGeom>
          <a:noFill/>
          <a:ln w="28575">
            <a:solidFill>
              <a:srgbClr val="005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3" name="Table 42"/>
          <p:cNvGraphicFramePr>
            <a:graphicFrameLocks noGrp="1"/>
          </p:cNvGraphicFramePr>
          <p:nvPr/>
        </p:nvGraphicFramePr>
        <p:xfrm>
          <a:off x="2514600" y="3962399"/>
          <a:ext cx="2209800" cy="731520"/>
        </p:xfrm>
        <a:graphic>
          <a:graphicData uri="http://schemas.openxmlformats.org/drawingml/2006/table">
            <a:tbl>
              <a:tblPr firstRow="1" bandRow="1">
                <a:tableStyleId>{5C22544A-7EE6-4342-B048-85BDC9FD1C3A}</a:tableStyleId>
              </a:tblPr>
              <a:tblGrid>
                <a:gridCol w="552450"/>
                <a:gridCol w="552450"/>
                <a:gridCol w="552450"/>
                <a:gridCol w="552450"/>
              </a:tblGrid>
              <a:tr h="240453">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453">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240453">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69" name="Group 68"/>
          <p:cNvGrpSpPr/>
          <p:nvPr/>
        </p:nvGrpSpPr>
        <p:grpSpPr>
          <a:xfrm>
            <a:off x="1384862" y="2544754"/>
            <a:ext cx="6019800" cy="163284"/>
            <a:chOff x="1400628" y="2576286"/>
            <a:chExt cx="6019800" cy="163284"/>
          </a:xfrm>
        </p:grpSpPr>
        <p:grpSp>
          <p:nvGrpSpPr>
            <p:cNvPr id="67" name="Group 66"/>
            <p:cNvGrpSpPr/>
            <p:nvPr/>
          </p:nvGrpSpPr>
          <p:grpSpPr>
            <a:xfrm>
              <a:off x="1400628" y="2576286"/>
              <a:ext cx="6019800" cy="163284"/>
              <a:chOff x="1371600" y="2518230"/>
              <a:chExt cx="6019800" cy="163284"/>
            </a:xfrm>
          </p:grpSpPr>
          <p:cxnSp>
            <p:nvCxnSpPr>
              <p:cNvPr id="53" name="Straight Arrow Connector 52"/>
              <p:cNvCxnSpPr/>
              <p:nvPr/>
            </p:nvCxnSpPr>
            <p:spPr>
              <a:xfrm>
                <a:off x="1371600" y="2590800"/>
                <a:ext cx="6019800"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981200" y="2529114"/>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267200" y="2529114"/>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553200" y="2529114"/>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410200" y="2529114"/>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005286" y="2529114"/>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815114" y="2529114"/>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124200" y="2518230"/>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719286" y="2529114"/>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529114" y="2529114"/>
                <a:ext cx="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6" name="Oval 65"/>
            <p:cNvSpPr/>
            <p:nvPr/>
          </p:nvSpPr>
          <p:spPr>
            <a:xfrm>
              <a:off x="5410200" y="2616198"/>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8" name="TextBox 67"/>
          <p:cNvSpPr txBox="1"/>
          <p:nvPr/>
        </p:nvSpPr>
        <p:spPr>
          <a:xfrm>
            <a:off x="5294136" y="2278740"/>
            <a:ext cx="304800" cy="369332"/>
          </a:xfrm>
          <a:prstGeom prst="rect">
            <a:avLst/>
          </a:prstGeom>
          <a:noFill/>
        </p:spPr>
        <p:txBody>
          <a:bodyPr wrap="square" rtlCol="0">
            <a:spAutoFit/>
          </a:bodyPr>
          <a:lstStyle/>
          <a:p>
            <a:r>
              <a:rPr lang="en-US" b="1" i="1" dirty="0" smtClean="0">
                <a:latin typeface="Times New Roman" pitchFamily="18" charset="0"/>
                <a:cs typeface="Times New Roman" pitchFamily="18" charset="0"/>
              </a:rPr>
              <a:t>A</a:t>
            </a:r>
            <a:endParaRPr lang="en-US" b="1" i="1" dirty="0">
              <a:latin typeface="Times New Roman" pitchFamily="18" charset="0"/>
              <a:cs typeface="Times New Roman" pitchFamily="18" charset="0"/>
            </a:endParaRPr>
          </a:p>
        </p:txBody>
      </p:sp>
    </p:spTree>
    <p:custDataLst>
      <p:tags r:id="rId2"/>
    </p:custDataLst>
  </p:cSld>
  <p:clrMapOvr>
    <a:masterClrMapping/>
  </p:clrMapOvr>
  <p:transition spd="slow" advTm="779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457200" y="978875"/>
            <a:ext cx="8382000" cy="5029201"/>
          </a:xfrm>
        </p:spPr>
        <p:txBody>
          <a:bodyPr/>
          <a:lstStyle/>
          <a:p>
            <a:pPr marL="182880" indent="0">
              <a:spcBef>
                <a:spcPts val="0"/>
              </a:spcBef>
              <a:buNone/>
            </a:pPr>
            <a:r>
              <a:rPr lang="en-US" sz="2000" b="1" dirty="0" smtClean="0"/>
              <a:t>This model is shaded to          </a:t>
            </a:r>
            <a:r>
              <a:rPr lang="en-US" sz="2400" b="1" dirty="0" smtClean="0"/>
              <a:t>                           </a:t>
            </a:r>
            <a:r>
              <a:rPr lang="en-US" sz="2000" b="1" dirty="0" smtClean="0"/>
              <a:t>Model 1 is shaded to</a:t>
            </a:r>
            <a:r>
              <a:rPr lang="en-US" sz="2400" b="1" dirty="0" smtClean="0"/>
              <a:t>     </a:t>
            </a:r>
            <a:r>
              <a:rPr lang="en-US" sz="2000" b="1" dirty="0" smtClean="0"/>
              <a:t>represent one whole.                                               represent a fraction.</a:t>
            </a:r>
          </a:p>
          <a:p>
            <a:pPr>
              <a:spcBef>
                <a:spcPts val="0"/>
              </a:spcBef>
              <a:buNone/>
            </a:pPr>
            <a:r>
              <a:rPr lang="en-US" sz="2400" b="1" dirty="0" smtClean="0"/>
              <a:t>							    </a:t>
            </a:r>
            <a:r>
              <a:rPr lang="en-US" sz="1600" b="1" dirty="0" smtClean="0"/>
              <a:t>Model 1</a:t>
            </a:r>
          </a:p>
          <a:p>
            <a:pPr marL="0" indent="0">
              <a:spcBef>
                <a:spcPts val="0"/>
              </a:spcBef>
              <a:buNone/>
            </a:pPr>
            <a:endParaRPr lang="en-US" sz="2200" b="1" dirty="0" smtClean="0"/>
          </a:p>
          <a:p>
            <a:pPr marL="0" indent="0">
              <a:spcBef>
                <a:spcPts val="0"/>
              </a:spcBef>
              <a:buNone/>
            </a:pPr>
            <a:endParaRPr lang="en-US" sz="2200" b="1" dirty="0" smtClean="0"/>
          </a:p>
          <a:p>
            <a:pPr marL="0" indent="0">
              <a:spcBef>
                <a:spcPts val="0"/>
              </a:spcBef>
              <a:buNone/>
            </a:pPr>
            <a:endParaRPr lang="en-US" sz="2200" b="1" dirty="0" smtClean="0"/>
          </a:p>
          <a:p>
            <a:pPr marL="0" indent="0">
              <a:spcBef>
                <a:spcPts val="0"/>
              </a:spcBef>
              <a:buNone/>
            </a:pPr>
            <a:endParaRPr lang="en-US" sz="800" b="1" dirty="0" smtClean="0"/>
          </a:p>
          <a:p>
            <a:pPr marL="0" indent="0">
              <a:spcBef>
                <a:spcPts val="0"/>
              </a:spcBef>
              <a:buNone/>
            </a:pPr>
            <a:endParaRPr lang="en-US" sz="2000" b="1" dirty="0" smtClean="0"/>
          </a:p>
          <a:p>
            <a:pPr marL="0" indent="0">
              <a:spcBef>
                <a:spcPts val="0"/>
              </a:spcBef>
              <a:buNone/>
            </a:pPr>
            <a:r>
              <a:rPr lang="en-US" sz="2000" b="1" dirty="0" smtClean="0"/>
              <a:t>Place a point on the number line to represent the number equivalent to the fraction shaded in Model 1.</a:t>
            </a:r>
          </a:p>
          <a:p>
            <a:pPr>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p>
          <a:p>
            <a:pPr indent="0">
              <a:spcBef>
                <a:spcPts val="0"/>
              </a:spcBef>
              <a:buNone/>
            </a:pPr>
            <a:endParaRPr lang="en-US" sz="2400" b="1" dirty="0" smtClean="0">
              <a:solidFill>
                <a:srgbClr val="C00000"/>
              </a:solidFill>
            </a:endParaRPr>
          </a:p>
          <a:p>
            <a:pPr>
              <a:spcBef>
                <a:spcPts val="0"/>
              </a:spcBef>
              <a:buNone/>
            </a:pPr>
            <a:endParaRPr lang="en-US" sz="2400" b="1" dirty="0" smtClean="0"/>
          </a:p>
          <a:p>
            <a:pPr>
              <a:spcBef>
                <a:spcPts val="0"/>
              </a:spcBef>
              <a:buNone/>
            </a:pPr>
            <a:endParaRPr lang="en-US" sz="2400" b="1" dirty="0" smtClean="0"/>
          </a:p>
          <a:p>
            <a:pPr>
              <a:spcBef>
                <a:spcPts val="0"/>
              </a:spcBef>
              <a:buNone/>
            </a:pPr>
            <a:endParaRPr lang="en-US" sz="2400" b="1" dirty="0" smtClean="0">
              <a:solidFill>
                <a:srgbClr val="0070C0"/>
              </a:solidFill>
            </a:endParaRPr>
          </a:p>
          <a:p>
            <a:pPr eaLnBrk="1" fontAlgn="auto" hangingPunct="1">
              <a:spcAft>
                <a:spcPts val="0"/>
              </a:spcAft>
              <a:buClr>
                <a:schemeClr val="accent3"/>
              </a:buClr>
              <a:buNone/>
              <a:defRPr/>
            </a:pPr>
            <a:endParaRPr lang="en-US" sz="2400" b="1" dirty="0" smtClean="0">
              <a:solidFill>
                <a:srgbClr val="6600FF"/>
              </a:solidFill>
              <a:latin typeface="+mj-lt"/>
            </a:endParaRPr>
          </a:p>
          <a:p>
            <a:pPr>
              <a:buNone/>
            </a:pPr>
            <a:endParaRPr lang="en-US" sz="2400" b="1" dirty="0" smtClean="0">
              <a:solidFill>
                <a:srgbClr val="002060"/>
              </a:solidFill>
              <a:latin typeface="+mj-lt"/>
            </a:endParaRPr>
          </a:p>
        </p:txBody>
      </p:sp>
      <p:sp>
        <p:nvSpPr>
          <p:cNvPr id="7" name="Title 6"/>
          <p:cNvSpPr>
            <a:spLocks noGrp="1"/>
          </p:cNvSpPr>
          <p:nvPr>
            <p:ph type="title"/>
          </p:nvPr>
        </p:nvSpPr>
        <p:spPr>
          <a:xfrm>
            <a:off x="17218" y="4309"/>
            <a:ext cx="8839200" cy="1143000"/>
          </a:xfrm>
        </p:spPr>
        <p:txBody>
          <a:bodyPr/>
          <a:lstStyle/>
          <a:p>
            <a:pPr algn="l"/>
            <a:r>
              <a:rPr lang="en-US" sz="3200" b="1" smtClean="0">
                <a:solidFill>
                  <a:srgbClr val="0033CC"/>
                </a:solidFill>
              </a:rPr>
              <a:t>Practice </a:t>
            </a:r>
            <a:r>
              <a:rPr lang="en-US" sz="3200" b="1" dirty="0" smtClean="0">
                <a:solidFill>
                  <a:srgbClr val="0033CC"/>
                </a:solidFill>
              </a:rPr>
              <a:t>for SOL 4.2b</a:t>
            </a:r>
            <a:endParaRPr lang="en-US" sz="3200" b="1" dirty="0">
              <a:solidFill>
                <a:srgbClr val="0033CC"/>
              </a:solidFill>
            </a:endParaRPr>
          </a:p>
        </p:txBody>
      </p:sp>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64" name="Rectangle 8"/>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6171" name="Equation" r:id="rId5" imgW="114151" imgH="215619" progId="Equation.3">
                  <p:embed/>
                </p:oleObj>
              </mc:Choice>
              <mc:Fallback>
                <p:oleObj name="Equation" r:id="rId5" imgW="114151" imgH="215619" progId="Equation.3">
                  <p:embed/>
                  <p:pic>
                    <p:nvPicPr>
                      <p:cNvPr id="0" name="Picture 1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6172" name="Equation" r:id="rId7" imgW="114151" imgH="215619" progId="Equation.3">
                  <p:embed/>
                </p:oleObj>
              </mc:Choice>
              <mc:Fallback>
                <p:oleObj name="Equation" r:id="rId7" imgW="114151" imgH="215619" progId="Equation.3">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6173" name="Equation" r:id="rId8" imgW="114151" imgH="215619" progId="Equation.3">
                  <p:embed/>
                </p:oleObj>
              </mc:Choice>
              <mc:Fallback>
                <p:oleObj name="Equation" r:id="rId8" imgW="114151" imgH="215619" progId="Equation.3">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Chart 20"/>
          <p:cNvGraphicFramePr/>
          <p:nvPr/>
        </p:nvGraphicFramePr>
        <p:xfrm>
          <a:off x="2819400" y="4876800"/>
          <a:ext cx="1328844" cy="1700106"/>
        </p:xfrm>
        <a:graphic>
          <a:graphicData uri="http://schemas.openxmlformats.org/drawingml/2006/chart">
            <c:chart xmlns:c="http://schemas.openxmlformats.org/drawingml/2006/chart" xmlns:r="http://schemas.openxmlformats.org/officeDocument/2006/relationships" r:id="rId9"/>
          </a:graphicData>
        </a:graphic>
      </p:graphicFrame>
      <p:sp>
        <p:nvSpPr>
          <p:cNvPr id="25" name="TextBox 24"/>
          <p:cNvSpPr txBox="1"/>
          <p:nvPr/>
        </p:nvSpPr>
        <p:spPr>
          <a:xfrm>
            <a:off x="304800" y="4712608"/>
            <a:ext cx="8839200" cy="2215991"/>
          </a:xfrm>
          <a:prstGeom prst="rect">
            <a:avLst/>
          </a:prstGeom>
          <a:noFill/>
        </p:spPr>
        <p:txBody>
          <a:bodyPr wrap="square" rtlCol="0">
            <a:spAutoFit/>
          </a:bodyPr>
          <a:lstStyle/>
          <a:p>
            <a:pPr>
              <a:spcBef>
                <a:spcPts val="0"/>
              </a:spcBef>
              <a:buNone/>
            </a:pPr>
            <a:r>
              <a:rPr lang="en-US" b="1" dirty="0" smtClean="0">
                <a:latin typeface="+mn-lt"/>
              </a:rPr>
              <a:t>Extension:  </a:t>
            </a:r>
          </a:p>
          <a:p>
            <a:pPr>
              <a:spcBef>
                <a:spcPts val="0"/>
              </a:spcBef>
              <a:buNone/>
            </a:pPr>
            <a:r>
              <a:rPr lang="en-US" b="1" dirty="0" smtClean="0">
                <a:latin typeface="+mn-lt"/>
              </a:rPr>
              <a:t>Write a fraction equivalent to the number represented by Model 1 and make a model of that fraction.</a:t>
            </a:r>
          </a:p>
          <a:p>
            <a:pPr>
              <a:spcBef>
                <a:spcPts val="0"/>
              </a:spcBef>
              <a:buNone/>
            </a:pPr>
            <a:endParaRPr lang="en-US" sz="1200" b="1" dirty="0" smtClean="0">
              <a:latin typeface="+mn-lt"/>
            </a:endParaRPr>
          </a:p>
          <a:p>
            <a:pPr>
              <a:spcBef>
                <a:spcPts val="0"/>
              </a:spcBef>
              <a:buNone/>
            </a:pPr>
            <a:r>
              <a:rPr lang="en-US" b="1" dirty="0" smtClean="0">
                <a:latin typeface="+mn-lt"/>
              </a:rPr>
              <a:t>Connections: </a:t>
            </a:r>
          </a:p>
          <a:p>
            <a:pPr>
              <a:spcBef>
                <a:spcPts val="0"/>
              </a:spcBef>
              <a:buNone/>
            </a:pPr>
            <a:r>
              <a:rPr lang="en-US" b="1" dirty="0" smtClean="0">
                <a:latin typeface="+mn-lt"/>
              </a:rPr>
              <a:t>What is the decimal equivalent  to this number? (SOL 4.3)  </a:t>
            </a:r>
          </a:p>
          <a:p>
            <a:pPr>
              <a:spcBef>
                <a:spcPts val="0"/>
              </a:spcBef>
              <a:buNone/>
            </a:pPr>
            <a:r>
              <a:rPr lang="en-US" b="1" dirty="0" smtClean="0">
                <a:latin typeface="+mn-lt"/>
              </a:rPr>
              <a:t>Write the fraction using the least possible denominator. (SOL 4.5)</a:t>
            </a:r>
          </a:p>
          <a:p>
            <a:endParaRPr lang="en-US" dirty="0"/>
          </a:p>
        </p:txBody>
      </p:sp>
      <p:cxnSp>
        <p:nvCxnSpPr>
          <p:cNvPr id="47" name="Straight Connector 46"/>
          <p:cNvCxnSpPr/>
          <p:nvPr/>
        </p:nvCxnSpPr>
        <p:spPr>
          <a:xfrm>
            <a:off x="6749142" y="4299858"/>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248228" y="4402030"/>
            <a:ext cx="64770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731153" y="42789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288008" y="4273065"/>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62568" y="4273065"/>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903483" y="4273065"/>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501373" y="4273065"/>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623318" y="427893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058228" y="426720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592716" y="4273055"/>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125088" y="4278910"/>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297408" y="4273035"/>
            <a:ext cx="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524000" y="4572000"/>
            <a:ext cx="152400" cy="307777"/>
          </a:xfrm>
          <a:prstGeom prst="rect">
            <a:avLst/>
          </a:prstGeom>
          <a:noFill/>
        </p:spPr>
        <p:txBody>
          <a:bodyPr wrap="square" rtlCol="0">
            <a:spAutoFit/>
          </a:bodyPr>
          <a:lstStyle/>
          <a:p>
            <a:r>
              <a:rPr lang="en-US" sz="1400" b="1" dirty="0" smtClean="0"/>
              <a:t>0</a:t>
            </a:r>
          </a:p>
        </p:txBody>
      </p:sp>
      <p:sp>
        <p:nvSpPr>
          <p:cNvPr id="52" name="TextBox 51"/>
          <p:cNvSpPr txBox="1"/>
          <p:nvPr/>
        </p:nvSpPr>
        <p:spPr>
          <a:xfrm>
            <a:off x="4360618" y="4572000"/>
            <a:ext cx="152400" cy="307777"/>
          </a:xfrm>
          <a:prstGeom prst="rect">
            <a:avLst/>
          </a:prstGeom>
          <a:noFill/>
        </p:spPr>
        <p:txBody>
          <a:bodyPr wrap="square" rtlCol="0">
            <a:spAutoFit/>
          </a:bodyPr>
          <a:lstStyle/>
          <a:p>
            <a:r>
              <a:rPr lang="en-US" sz="1400" b="1" dirty="0" smtClean="0"/>
              <a:t>1</a:t>
            </a:r>
            <a:endParaRPr lang="en-US" sz="1400" b="1" dirty="0"/>
          </a:p>
        </p:txBody>
      </p:sp>
      <p:sp>
        <p:nvSpPr>
          <p:cNvPr id="53" name="TextBox 52"/>
          <p:cNvSpPr txBox="1"/>
          <p:nvPr/>
        </p:nvSpPr>
        <p:spPr>
          <a:xfrm>
            <a:off x="7180622" y="4495800"/>
            <a:ext cx="284052" cy="307777"/>
          </a:xfrm>
          <a:prstGeom prst="rect">
            <a:avLst/>
          </a:prstGeom>
          <a:noFill/>
        </p:spPr>
        <p:txBody>
          <a:bodyPr wrap="none" rtlCol="0">
            <a:spAutoFit/>
          </a:bodyPr>
          <a:lstStyle/>
          <a:p>
            <a:r>
              <a:rPr lang="en-US" sz="1400" b="1" dirty="0" smtClean="0"/>
              <a:t>2</a:t>
            </a:r>
            <a:endParaRPr lang="en-US" sz="1400" b="1" dirty="0"/>
          </a:p>
        </p:txBody>
      </p:sp>
      <p:graphicFrame>
        <p:nvGraphicFramePr>
          <p:cNvPr id="42" name="Table 41"/>
          <p:cNvGraphicFramePr>
            <a:graphicFrameLocks noGrp="1"/>
          </p:cNvGraphicFramePr>
          <p:nvPr/>
        </p:nvGraphicFramePr>
        <p:xfrm>
          <a:off x="1066800" y="2133600"/>
          <a:ext cx="1828800" cy="990600"/>
        </p:xfrm>
        <a:graphic>
          <a:graphicData uri="http://schemas.openxmlformats.org/drawingml/2006/table">
            <a:tbl>
              <a:tblPr firstRow="1" bandRow="1">
                <a:tableStyleId>{5C22544A-7EE6-4342-B048-85BDC9FD1C3A}</a:tableStyleId>
              </a:tblPr>
              <a:tblGrid>
                <a:gridCol w="365760"/>
                <a:gridCol w="365760"/>
                <a:gridCol w="365760"/>
                <a:gridCol w="365760"/>
                <a:gridCol w="365760"/>
              </a:tblGrid>
              <a:tr h="4953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4953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bl>
          </a:graphicData>
        </a:graphic>
      </p:graphicFrame>
      <p:graphicFrame>
        <p:nvGraphicFramePr>
          <p:cNvPr id="44" name="Table 43"/>
          <p:cNvGraphicFramePr>
            <a:graphicFrameLocks noGrp="1"/>
          </p:cNvGraphicFramePr>
          <p:nvPr/>
        </p:nvGraphicFramePr>
        <p:xfrm>
          <a:off x="4648200" y="2133600"/>
          <a:ext cx="1828800" cy="990600"/>
        </p:xfrm>
        <a:graphic>
          <a:graphicData uri="http://schemas.openxmlformats.org/drawingml/2006/table">
            <a:tbl>
              <a:tblPr firstRow="1" bandRow="1">
                <a:tableStyleId>{5C22544A-7EE6-4342-B048-85BDC9FD1C3A}</a:tableStyleId>
              </a:tblPr>
              <a:tblGrid>
                <a:gridCol w="365760"/>
                <a:gridCol w="365760"/>
                <a:gridCol w="365760"/>
                <a:gridCol w="365760"/>
                <a:gridCol w="365760"/>
              </a:tblGrid>
              <a:tr h="4953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4953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bl>
          </a:graphicData>
        </a:graphic>
      </p:graphicFrame>
      <p:graphicFrame>
        <p:nvGraphicFramePr>
          <p:cNvPr id="46" name="Table 45"/>
          <p:cNvGraphicFramePr>
            <a:graphicFrameLocks noGrp="1"/>
          </p:cNvGraphicFramePr>
          <p:nvPr/>
        </p:nvGraphicFramePr>
        <p:xfrm>
          <a:off x="6705600" y="2133600"/>
          <a:ext cx="1828800" cy="990600"/>
        </p:xfrm>
        <a:graphic>
          <a:graphicData uri="http://schemas.openxmlformats.org/drawingml/2006/table">
            <a:tbl>
              <a:tblPr firstRow="1" bandRow="1">
                <a:tableStyleId>{5C22544A-7EE6-4342-B048-85BDC9FD1C3A}</a:tableStyleId>
              </a:tblPr>
              <a:tblGrid>
                <a:gridCol w="365760"/>
                <a:gridCol w="365760"/>
                <a:gridCol w="365760"/>
                <a:gridCol w="365760"/>
                <a:gridCol w="365760"/>
              </a:tblGrid>
              <a:tr h="4953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4953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bl>
          </a:graphicData>
        </a:graphic>
      </p:graphicFrame>
    </p:spTree>
    <p:custDataLst>
      <p:tags r:id="rId2"/>
    </p:custDataLst>
  </p:cSld>
  <p:clrMapOvr>
    <a:masterClrMapping/>
  </p:clrMapOvr>
  <p:transition spd="slow" advTm="470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50056"/>
            <a:ext cx="8839200" cy="1143000"/>
          </a:xfrm>
        </p:spPr>
        <p:txBody>
          <a:bodyPr/>
          <a:lstStyle/>
          <a:p>
            <a:pPr algn="l"/>
            <a:r>
              <a:rPr lang="en-US" sz="3200" b="1" smtClean="0">
                <a:solidFill>
                  <a:srgbClr val="3E009A"/>
                </a:solidFill>
              </a:rPr>
              <a:t>Practice </a:t>
            </a:r>
            <a:r>
              <a:rPr lang="en-US" sz="3200" b="1" dirty="0" smtClean="0">
                <a:solidFill>
                  <a:srgbClr val="3E009A"/>
                </a:solidFill>
              </a:rPr>
              <a:t>for SOL 4.3</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a:xfrm>
            <a:off x="457200" y="1371600"/>
            <a:ext cx="8229600" cy="4754563"/>
          </a:xfrm>
        </p:spPr>
        <p:txBody>
          <a:bodyPr/>
          <a:lstStyle/>
          <a:p>
            <a:pPr marL="514350" indent="-514350" eaLnBrk="1" hangingPunct="1">
              <a:buFont typeface="Wingdings 2" pitchFamily="18" charset="2"/>
              <a:buNone/>
            </a:pPr>
            <a:endParaRPr lang="en-US" sz="2400" b="1" dirty="0" smtClean="0">
              <a:solidFill>
                <a:srgbClr val="6600CC"/>
              </a:solidFill>
            </a:endParaRPr>
          </a:p>
          <a:p>
            <a:pPr marL="514350" indent="-514350" eaLnBrk="1" hangingPunct="1">
              <a:buFont typeface="Wingdings 2" pitchFamily="18" charset="2"/>
              <a:buNone/>
            </a:pPr>
            <a:endParaRPr lang="en-US" sz="2400" b="1" dirty="0" smtClean="0">
              <a:solidFill>
                <a:srgbClr val="6600CC"/>
              </a:solidFill>
            </a:endParaRPr>
          </a:p>
          <a:p>
            <a:pPr marL="514350" indent="-514350" eaLnBrk="1" hangingPunct="1">
              <a:buFont typeface="Wingdings 2" pitchFamily="18" charset="2"/>
              <a:buNone/>
            </a:pPr>
            <a:endParaRPr lang="en-US" sz="1200" b="1" dirty="0" smtClean="0">
              <a:solidFill>
                <a:srgbClr val="6600CC"/>
              </a:solidFill>
            </a:endParaRPr>
          </a:p>
          <a:p>
            <a:pPr marL="514350" indent="-514350" eaLnBrk="1" hangingPunct="1">
              <a:buFont typeface="Wingdings 2" pitchFamily="18" charset="2"/>
              <a:buNone/>
            </a:pPr>
            <a:endParaRPr lang="en-US" sz="2400" b="1" dirty="0" smtClean="0">
              <a:solidFill>
                <a:srgbClr val="6600CC"/>
              </a:solidFill>
            </a:endParaRPr>
          </a:p>
          <a:p>
            <a:pPr marL="514350" indent="-514350" eaLnBrk="1" hangingPunct="1">
              <a:buFont typeface="Wingdings 2" pitchFamily="18" charset="2"/>
              <a:buNone/>
            </a:pPr>
            <a:endParaRPr lang="en-US" sz="2800" dirty="0" smtClean="0"/>
          </a:p>
          <a:p>
            <a:pPr marL="514350" indent="-514350" eaLnBrk="1" hangingPunct="1">
              <a:buFont typeface="Wingdings 2" pitchFamily="18" charset="2"/>
              <a:buNone/>
            </a:pPr>
            <a:endParaRPr lang="en-US" sz="7200" b="1" dirty="0" smtClean="0"/>
          </a:p>
          <a:p>
            <a:pPr>
              <a:spcBef>
                <a:spcPts val="0"/>
              </a:spcBef>
              <a:buNone/>
            </a:pPr>
            <a:endParaRPr lang="en-US" sz="2400" dirty="0">
              <a:solidFill>
                <a:srgbClr val="002060"/>
              </a:solidFill>
            </a:endParaRPr>
          </a:p>
        </p:txBody>
      </p:sp>
      <p:sp>
        <p:nvSpPr>
          <p:cNvPr id="440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5" name="Rectangle 3"/>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4" name="Content Placeholder 1"/>
          <p:cNvSpPr txBox="1">
            <a:spLocks/>
          </p:cNvSpPr>
          <p:nvPr/>
        </p:nvSpPr>
        <p:spPr bwMode="auto">
          <a:xfrm>
            <a:off x="469900" y="1797051"/>
            <a:ext cx="8229600"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Tx/>
              <a:buFont typeface="Wingdings 2"/>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a:r>
            <a:br>
              <a:rPr kumimoji="0" lang="en-US" sz="2000" b="0" i="0" u="none" strike="noStrike" kern="1200" cap="none" spc="0" normalizeH="0" baseline="0" noProof="0" dirty="0" smtClean="0">
                <a:ln>
                  <a:noFill/>
                </a:ln>
                <a:solidFill>
                  <a:schemeClr val="tx1"/>
                </a:solidFill>
                <a:effectLst/>
                <a:uLnTx/>
                <a:uFillTx/>
                <a:latin typeface="+mn-lt"/>
                <a:ea typeface="+mn-ea"/>
                <a:cs typeface="+mn-cs"/>
              </a:rPr>
            </a:b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6" name="TextBox 95"/>
          <p:cNvSpPr txBox="1"/>
          <p:nvPr/>
        </p:nvSpPr>
        <p:spPr>
          <a:xfrm>
            <a:off x="457200" y="2514600"/>
            <a:ext cx="7620000" cy="2677656"/>
          </a:xfrm>
          <a:prstGeom prst="rect">
            <a:avLst/>
          </a:prstGeom>
          <a:noFill/>
        </p:spPr>
        <p:txBody>
          <a:bodyPr wrap="square" rtlCol="0">
            <a:spAutoFit/>
          </a:bodyPr>
          <a:lstStyle/>
          <a:p>
            <a:pPr marL="457200" indent="-457200">
              <a:buAutoNum type="arabicParenR"/>
            </a:pPr>
            <a:r>
              <a:rPr lang="en-US" sz="2400" b="1" dirty="0" smtClean="0">
                <a:latin typeface="+mn-lt"/>
              </a:rPr>
              <a:t>Select all of the numbers that will round to 372.81, </a:t>
            </a:r>
          </a:p>
          <a:p>
            <a:r>
              <a:rPr lang="en-US" sz="2400" b="1" dirty="0">
                <a:latin typeface="+mn-lt"/>
              </a:rPr>
              <a:t> </a:t>
            </a:r>
            <a:r>
              <a:rPr lang="en-US" sz="2400" b="1" dirty="0" smtClean="0">
                <a:latin typeface="+mn-lt"/>
              </a:rPr>
              <a:t>      when rounded to the nearest hundredth.</a:t>
            </a:r>
          </a:p>
          <a:p>
            <a:endParaRPr lang="en-US" sz="2400" b="1" dirty="0" smtClean="0"/>
          </a:p>
          <a:p>
            <a:r>
              <a:rPr lang="en-US" sz="2400" b="1" dirty="0" smtClean="0"/>
              <a:t>372.815	372.799	380.999	372.804		</a:t>
            </a:r>
          </a:p>
          <a:p>
            <a:r>
              <a:rPr lang="en-US" sz="2400" b="1" dirty="0" smtClean="0"/>
              <a:t>								372.807	 372.812	   372.8</a:t>
            </a:r>
          </a:p>
        </p:txBody>
      </p:sp>
    </p:spTree>
    <p:custDataLst>
      <p:tags r:id="rId1"/>
    </p:custDataLst>
    <p:extLst>
      <p:ext uri="{BB962C8B-B14F-4D97-AF65-F5344CB8AC3E}">
        <p14:creationId xmlns:p14="http://schemas.microsoft.com/office/powerpoint/2010/main" val="476335691"/>
      </p:ext>
    </p:extLst>
  </p:cSld>
  <p:clrMapOvr>
    <a:masterClrMapping/>
  </p:clrMapOvr>
  <mc:AlternateContent xmlns:mc="http://schemas.openxmlformats.org/markup-compatibility/2006" xmlns:p14="http://schemas.microsoft.com/office/powerpoint/2010/main">
    <mc:Choice Requires="p14">
      <p:transition spd="slow" p14:dur="2000" advTm="35868"/>
    </mc:Choice>
    <mc:Fallback xmlns="">
      <p:transition spd="slow" advTm="3586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 y="0"/>
            <a:ext cx="8839200" cy="1143000"/>
          </a:xfrm>
        </p:spPr>
        <p:txBody>
          <a:bodyPr/>
          <a:lstStyle/>
          <a:p>
            <a:pPr algn="l"/>
            <a:r>
              <a:rPr lang="en-US" sz="3200" b="1" smtClean="0">
                <a:solidFill>
                  <a:srgbClr val="3E009A"/>
                </a:solidFill>
              </a:rPr>
              <a:t>Practice </a:t>
            </a:r>
            <a:r>
              <a:rPr lang="en-US" sz="3200" b="1" dirty="0" smtClean="0">
                <a:solidFill>
                  <a:srgbClr val="3E009A"/>
                </a:solidFill>
              </a:rPr>
              <a:t>for SOL 4.3</a:t>
            </a:r>
            <a:endParaRPr lang="en-US" sz="3200" b="1" dirty="0">
              <a:solidFill>
                <a:srgbClr val="3E009A"/>
              </a:solidFill>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6" name="Rectangle 3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 name="Content Placeholder 61"/>
          <p:cNvSpPr>
            <a:spLocks noGrp="1"/>
          </p:cNvSpPr>
          <p:nvPr>
            <p:ph idx="1"/>
          </p:nvPr>
        </p:nvSpPr>
        <p:spPr>
          <a:xfrm>
            <a:off x="429990" y="1341437"/>
            <a:ext cx="8229600" cy="4754563"/>
          </a:xfrm>
        </p:spPr>
        <p:txBody>
          <a:bodyPr/>
          <a:lstStyle/>
          <a:p>
            <a:pPr marL="514350" indent="-514350" eaLnBrk="1" hangingPunct="1">
              <a:buFont typeface="Wingdings 2" pitchFamily="18" charset="2"/>
              <a:buNone/>
            </a:pPr>
            <a:endParaRPr lang="en-US" sz="2400" b="1" dirty="0" smtClean="0">
              <a:solidFill>
                <a:srgbClr val="6600CC"/>
              </a:solidFill>
            </a:endParaRPr>
          </a:p>
          <a:p>
            <a:pPr marL="514350" indent="-514350" eaLnBrk="1" hangingPunct="1">
              <a:buFont typeface="Wingdings 2" pitchFamily="18" charset="2"/>
              <a:buNone/>
            </a:pPr>
            <a:endParaRPr lang="en-US" sz="2400" b="1" dirty="0">
              <a:solidFill>
                <a:srgbClr val="6600CC"/>
              </a:solidFill>
            </a:endParaRPr>
          </a:p>
          <a:p>
            <a:pPr marL="514350" indent="-514350" eaLnBrk="1" hangingPunct="1">
              <a:buFont typeface="Wingdings 2" pitchFamily="18" charset="2"/>
              <a:buNone/>
            </a:pPr>
            <a:endParaRPr lang="en-US" sz="2400" b="1" dirty="0" smtClean="0">
              <a:solidFill>
                <a:srgbClr val="6600CC"/>
              </a:solidFill>
            </a:endParaRPr>
          </a:p>
          <a:p>
            <a:pPr marL="514350" indent="-514350" eaLnBrk="1" hangingPunct="1">
              <a:buFont typeface="Wingdings 2" pitchFamily="18" charset="2"/>
              <a:buNone/>
            </a:pPr>
            <a:endParaRPr lang="en-US" sz="2400" b="1" dirty="0" smtClean="0">
              <a:solidFill>
                <a:srgbClr val="6600CC"/>
              </a:solidFill>
            </a:endParaRPr>
          </a:p>
          <a:p>
            <a:pPr marL="514350" indent="-514350" eaLnBrk="1" hangingPunct="1">
              <a:buFont typeface="Wingdings 2" pitchFamily="18" charset="2"/>
              <a:buNone/>
            </a:pPr>
            <a:endParaRPr lang="en-US" sz="1200" b="1" dirty="0" smtClean="0">
              <a:solidFill>
                <a:srgbClr val="6600CC"/>
              </a:solidFill>
            </a:endParaRPr>
          </a:p>
          <a:p>
            <a:pPr marL="514350" indent="-514350" eaLnBrk="1" hangingPunct="1">
              <a:buFont typeface="Wingdings 2" pitchFamily="18" charset="2"/>
              <a:buNone/>
            </a:pPr>
            <a:endParaRPr lang="en-US" sz="2400" b="1" dirty="0" smtClean="0">
              <a:solidFill>
                <a:srgbClr val="6600CC"/>
              </a:solidFill>
            </a:endParaRPr>
          </a:p>
          <a:p>
            <a:pPr marL="514350" indent="-514350" eaLnBrk="1" hangingPunct="1">
              <a:buFont typeface="Wingdings 2" pitchFamily="18" charset="2"/>
              <a:buNone/>
            </a:pPr>
            <a:endParaRPr lang="en-US" sz="2800" dirty="0" smtClean="0"/>
          </a:p>
          <a:p>
            <a:pPr marL="514350" indent="-514350" eaLnBrk="1" hangingPunct="1">
              <a:buFont typeface="Wingdings 2" pitchFamily="18" charset="2"/>
              <a:buNone/>
            </a:pPr>
            <a:endParaRPr lang="en-US" sz="7200" b="1" dirty="0" smtClean="0"/>
          </a:p>
          <a:p>
            <a:pPr>
              <a:spcBef>
                <a:spcPts val="0"/>
              </a:spcBef>
              <a:buNone/>
            </a:pPr>
            <a:endParaRPr lang="en-US" sz="2400" dirty="0">
              <a:solidFill>
                <a:srgbClr val="002060"/>
              </a:solidFill>
            </a:endParaRPr>
          </a:p>
        </p:txBody>
      </p:sp>
      <p:sp>
        <p:nvSpPr>
          <p:cNvPr id="440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5" name="Rectangle 3"/>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4" name="Content Placeholder 1"/>
          <p:cNvSpPr txBox="1">
            <a:spLocks/>
          </p:cNvSpPr>
          <p:nvPr/>
        </p:nvSpPr>
        <p:spPr bwMode="auto">
          <a:xfrm>
            <a:off x="342900" y="1647824"/>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Tx/>
              <a:buFont typeface="Wingdings 2"/>
              <a:buNone/>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5" name="TextBox 94"/>
          <p:cNvSpPr txBox="1"/>
          <p:nvPr/>
        </p:nvSpPr>
        <p:spPr>
          <a:xfrm>
            <a:off x="990600" y="5000625"/>
            <a:ext cx="4495800" cy="369332"/>
          </a:xfrm>
          <a:prstGeom prst="rect">
            <a:avLst/>
          </a:prstGeom>
          <a:noFill/>
          <a:ln w="38100">
            <a:noFill/>
          </a:ln>
        </p:spPr>
        <p:txBody>
          <a:bodyPr wrap="square" rtlCol="0">
            <a:spAutoFit/>
          </a:bodyPr>
          <a:lstStyle/>
          <a:p>
            <a:r>
              <a:rPr lang="en-US" b="1" dirty="0" smtClean="0">
                <a:latin typeface="Tahoma" pitchFamily="34" charset="0"/>
                <a:cs typeface="Tahoma" pitchFamily="34" charset="0"/>
              </a:rPr>
              <a:t>209.25;  209.263;  209.272;  209.281</a:t>
            </a:r>
            <a:endParaRPr lang="en-US" b="1" dirty="0">
              <a:latin typeface="Tahoma" pitchFamily="34" charset="0"/>
              <a:cs typeface="Tahoma" pitchFamily="34" charset="0"/>
            </a:endParaRPr>
          </a:p>
        </p:txBody>
      </p:sp>
      <p:sp>
        <p:nvSpPr>
          <p:cNvPr id="96" name="TextBox 95"/>
          <p:cNvSpPr txBox="1"/>
          <p:nvPr/>
        </p:nvSpPr>
        <p:spPr>
          <a:xfrm>
            <a:off x="457200" y="2349579"/>
            <a:ext cx="8534400" cy="830997"/>
          </a:xfrm>
          <a:prstGeom prst="rect">
            <a:avLst/>
          </a:prstGeom>
          <a:noFill/>
        </p:spPr>
        <p:txBody>
          <a:bodyPr wrap="square" rtlCol="0">
            <a:spAutoFit/>
          </a:bodyPr>
          <a:lstStyle/>
          <a:p>
            <a:pPr marL="457200" indent="-457200"/>
            <a:r>
              <a:rPr lang="en-US" sz="2400" b="1" dirty="0" smtClean="0">
                <a:latin typeface="+mn-lt"/>
              </a:rPr>
              <a:t>2)   Select each set of decimal numbers that is ordered from least </a:t>
            </a:r>
          </a:p>
          <a:p>
            <a:r>
              <a:rPr lang="en-US" sz="2400" b="1" dirty="0">
                <a:latin typeface="+mn-lt"/>
              </a:rPr>
              <a:t> </a:t>
            </a:r>
            <a:r>
              <a:rPr lang="en-US" sz="2400" b="1" dirty="0" smtClean="0">
                <a:latin typeface="+mn-lt"/>
              </a:rPr>
              <a:t>      to greatest.  </a:t>
            </a:r>
            <a:endParaRPr lang="en-US" sz="2400" b="1" dirty="0">
              <a:latin typeface="+mn-lt"/>
            </a:endParaRPr>
          </a:p>
        </p:txBody>
      </p:sp>
      <p:sp>
        <p:nvSpPr>
          <p:cNvPr id="127" name="TextBox 126"/>
          <p:cNvSpPr txBox="1"/>
          <p:nvPr/>
        </p:nvSpPr>
        <p:spPr>
          <a:xfrm>
            <a:off x="1020540" y="3352800"/>
            <a:ext cx="3352800" cy="369332"/>
          </a:xfrm>
          <a:prstGeom prst="rect">
            <a:avLst/>
          </a:prstGeom>
          <a:noFill/>
        </p:spPr>
        <p:txBody>
          <a:bodyPr wrap="square" rtlCol="0">
            <a:spAutoFit/>
          </a:bodyPr>
          <a:lstStyle/>
          <a:p>
            <a:r>
              <a:rPr lang="en-US" b="1" dirty="0" smtClean="0">
                <a:latin typeface="Tahoma" pitchFamily="34" charset="0"/>
                <a:cs typeface="Tahoma" pitchFamily="34" charset="0"/>
              </a:rPr>
              <a:t>1.07;  1.069;  1.6;  1.679</a:t>
            </a:r>
            <a:endParaRPr lang="en-US" b="1" dirty="0">
              <a:latin typeface="Tahoma" pitchFamily="34" charset="0"/>
              <a:cs typeface="Tahoma" pitchFamily="34" charset="0"/>
            </a:endParaRPr>
          </a:p>
        </p:txBody>
      </p:sp>
      <p:sp>
        <p:nvSpPr>
          <p:cNvPr id="129" name="TextBox 128"/>
          <p:cNvSpPr txBox="1"/>
          <p:nvPr/>
        </p:nvSpPr>
        <p:spPr>
          <a:xfrm>
            <a:off x="990600" y="3867150"/>
            <a:ext cx="3810000" cy="369332"/>
          </a:xfrm>
          <a:prstGeom prst="rect">
            <a:avLst/>
          </a:prstGeom>
          <a:noFill/>
        </p:spPr>
        <p:txBody>
          <a:bodyPr wrap="square" rtlCol="0">
            <a:spAutoFit/>
          </a:bodyPr>
          <a:lstStyle/>
          <a:p>
            <a:r>
              <a:rPr lang="en-US" b="1" dirty="0" smtClean="0">
                <a:latin typeface="Tahoma" pitchFamily="34" charset="0"/>
                <a:cs typeface="Tahoma" pitchFamily="34" charset="0"/>
              </a:rPr>
              <a:t>21.3;  21.301;  21.39;  21.299</a:t>
            </a:r>
            <a:endParaRPr lang="en-US" b="1" dirty="0">
              <a:latin typeface="Tahoma" pitchFamily="34" charset="0"/>
              <a:cs typeface="Tahoma" pitchFamily="34" charset="0"/>
            </a:endParaRPr>
          </a:p>
        </p:txBody>
      </p:sp>
      <p:sp>
        <p:nvSpPr>
          <p:cNvPr id="131" name="TextBox 130"/>
          <p:cNvSpPr txBox="1"/>
          <p:nvPr/>
        </p:nvSpPr>
        <p:spPr>
          <a:xfrm>
            <a:off x="990600" y="4419600"/>
            <a:ext cx="4495800" cy="369332"/>
          </a:xfrm>
          <a:prstGeom prst="rect">
            <a:avLst/>
          </a:prstGeom>
          <a:noFill/>
        </p:spPr>
        <p:txBody>
          <a:bodyPr wrap="square" rtlCol="0">
            <a:spAutoFit/>
          </a:bodyPr>
          <a:lstStyle/>
          <a:p>
            <a:r>
              <a:rPr lang="en-US" b="1" dirty="0" smtClean="0">
                <a:latin typeface="Tahoma" pitchFamily="34" charset="0"/>
                <a:cs typeface="Tahoma" pitchFamily="34" charset="0"/>
              </a:rPr>
              <a:t>123.168;  123.17;  123.618;  123.67</a:t>
            </a:r>
            <a:endParaRPr lang="en-US" b="1" dirty="0">
              <a:latin typeface="Tahoma" pitchFamily="34" charset="0"/>
              <a:cs typeface="Tahoma" pitchFamily="34" charset="0"/>
            </a:endParaRPr>
          </a:p>
        </p:txBody>
      </p:sp>
    </p:spTree>
    <p:custDataLst>
      <p:tags r:id="rId1"/>
    </p:custDataLst>
    <p:extLst>
      <p:ext uri="{BB962C8B-B14F-4D97-AF65-F5344CB8AC3E}">
        <p14:creationId xmlns:p14="http://schemas.microsoft.com/office/powerpoint/2010/main" val="776889736"/>
      </p:ext>
    </p:extLst>
  </p:cSld>
  <p:clrMapOvr>
    <a:masterClrMapping/>
  </p:clrMapOvr>
  <mc:AlternateContent xmlns:mc="http://schemas.openxmlformats.org/markup-compatibility/2006" xmlns:p14="http://schemas.microsoft.com/office/powerpoint/2010/main">
    <mc:Choice Requires="p14">
      <p:transition spd="slow" p14:dur="2000" advTm="22154"/>
    </mc:Choice>
    <mc:Fallback xmlns="">
      <p:transition spd="slow" advTm="22154"/>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1.5"/>
</p:tagLst>
</file>

<file path=ppt/tags/tag10.xml><?xml version="1.0" encoding="utf-8"?>
<p:tagLst xmlns:a="http://schemas.openxmlformats.org/drawingml/2006/main" xmlns:r="http://schemas.openxmlformats.org/officeDocument/2006/relationships" xmlns:p="http://schemas.openxmlformats.org/presentationml/2006/main">
  <p:tag name="TIMING" val="|29|13.8|6|66.1"/>
</p:tagLst>
</file>

<file path=ppt/tags/tag11.xml><?xml version="1.0" encoding="utf-8"?>
<p:tagLst xmlns:a="http://schemas.openxmlformats.org/drawingml/2006/main" xmlns:r="http://schemas.openxmlformats.org/officeDocument/2006/relationships" xmlns:p="http://schemas.openxmlformats.org/presentationml/2006/main">
  <p:tag name="TIMING" val="|17.3"/>
</p:tagLst>
</file>

<file path=ppt/tags/tag12.xml><?xml version="1.0" encoding="utf-8"?>
<p:tagLst xmlns:a="http://schemas.openxmlformats.org/drawingml/2006/main" xmlns:r="http://schemas.openxmlformats.org/officeDocument/2006/relationships" xmlns:p="http://schemas.openxmlformats.org/presentationml/2006/main">
  <p:tag name="TIMING" val="|14.4"/>
</p:tagLst>
</file>

<file path=ppt/tags/tag13.xml><?xml version="1.0" encoding="utf-8"?>
<p:tagLst xmlns:a="http://schemas.openxmlformats.org/drawingml/2006/main" xmlns:r="http://schemas.openxmlformats.org/officeDocument/2006/relationships" xmlns:p="http://schemas.openxmlformats.org/presentationml/2006/main">
  <p:tag name="TIMING" val="|76.9"/>
</p:tagLst>
</file>

<file path=ppt/tags/tag14.xml><?xml version="1.0" encoding="utf-8"?>
<p:tagLst xmlns:a="http://schemas.openxmlformats.org/drawingml/2006/main" xmlns:r="http://schemas.openxmlformats.org/officeDocument/2006/relationships" xmlns:p="http://schemas.openxmlformats.org/presentationml/2006/main">
  <p:tag name="TIMING" val="|21.3"/>
</p:tagLst>
</file>

<file path=ppt/tags/tag15.xml><?xml version="1.0" encoding="utf-8"?>
<p:tagLst xmlns:a="http://schemas.openxmlformats.org/drawingml/2006/main" xmlns:r="http://schemas.openxmlformats.org/officeDocument/2006/relationships" xmlns:p="http://schemas.openxmlformats.org/presentationml/2006/main">
  <p:tag name="TIMING" val="|12.7"/>
</p:tagLst>
</file>

<file path=ppt/tags/tag16.xml><?xml version="1.0" encoding="utf-8"?>
<p:tagLst xmlns:a="http://schemas.openxmlformats.org/drawingml/2006/main" xmlns:r="http://schemas.openxmlformats.org/officeDocument/2006/relationships" xmlns:p="http://schemas.openxmlformats.org/presentationml/2006/main">
  <p:tag name="TIMING" val="|36.8|12.1"/>
</p:tagLst>
</file>

<file path=ppt/tags/tag17.xml><?xml version="1.0" encoding="utf-8"?>
<p:tagLst xmlns:a="http://schemas.openxmlformats.org/drawingml/2006/main" xmlns:r="http://schemas.openxmlformats.org/officeDocument/2006/relationships" xmlns:p="http://schemas.openxmlformats.org/presentationml/2006/main">
  <p:tag name="TIMING" val="|45.9"/>
</p:tagLst>
</file>

<file path=ppt/tags/tag18.xml><?xml version="1.0" encoding="utf-8"?>
<p:tagLst xmlns:a="http://schemas.openxmlformats.org/drawingml/2006/main" xmlns:r="http://schemas.openxmlformats.org/officeDocument/2006/relationships" xmlns:p="http://schemas.openxmlformats.org/presentationml/2006/main">
  <p:tag name="TIMING" val="|17.5|6.6|41.5"/>
</p:tagLst>
</file>

<file path=ppt/tags/tag19.xml><?xml version="1.0" encoding="utf-8"?>
<p:tagLst xmlns:a="http://schemas.openxmlformats.org/drawingml/2006/main" xmlns:r="http://schemas.openxmlformats.org/officeDocument/2006/relationships" xmlns:p="http://schemas.openxmlformats.org/presentationml/2006/main">
  <p:tag name="TIMING" val="|17.3|4.9"/>
</p:tagLst>
</file>

<file path=ppt/tags/tag2.xml><?xml version="1.0" encoding="utf-8"?>
<p:tagLst xmlns:a="http://schemas.openxmlformats.org/drawingml/2006/main" xmlns:r="http://schemas.openxmlformats.org/officeDocument/2006/relationships" xmlns:p="http://schemas.openxmlformats.org/presentationml/2006/main">
  <p:tag name="TIMING" val="|14.1|18.5"/>
</p:tagLst>
</file>

<file path=ppt/tags/tag20.xml><?xml version="1.0" encoding="utf-8"?>
<p:tagLst xmlns:a="http://schemas.openxmlformats.org/drawingml/2006/main" xmlns:r="http://schemas.openxmlformats.org/officeDocument/2006/relationships" xmlns:p="http://schemas.openxmlformats.org/presentationml/2006/main">
  <p:tag name="TIMING" val="|16.3"/>
</p:tagLst>
</file>

<file path=ppt/tags/tag21.xml><?xml version="1.0" encoding="utf-8"?>
<p:tagLst xmlns:a="http://schemas.openxmlformats.org/drawingml/2006/main" xmlns:r="http://schemas.openxmlformats.org/officeDocument/2006/relationships" xmlns:p="http://schemas.openxmlformats.org/presentationml/2006/main">
  <p:tag name="TIMING" val="|33.2"/>
</p:tagLst>
</file>

<file path=ppt/tags/tag22.xml><?xml version="1.0" encoding="utf-8"?>
<p:tagLst xmlns:a="http://schemas.openxmlformats.org/drawingml/2006/main" xmlns:r="http://schemas.openxmlformats.org/officeDocument/2006/relationships" xmlns:p="http://schemas.openxmlformats.org/presentationml/2006/main">
  <p:tag name="TIMING" val="|16.5"/>
</p:tagLst>
</file>

<file path=ppt/tags/tag23.xml><?xml version="1.0" encoding="utf-8"?>
<p:tagLst xmlns:a="http://schemas.openxmlformats.org/drawingml/2006/main" xmlns:r="http://schemas.openxmlformats.org/officeDocument/2006/relationships" xmlns:p="http://schemas.openxmlformats.org/presentationml/2006/main">
  <p:tag name="TIMING" val="|24.6"/>
</p:tagLst>
</file>

<file path=ppt/tags/tag24.xml><?xml version="1.0" encoding="utf-8"?>
<p:tagLst xmlns:a="http://schemas.openxmlformats.org/drawingml/2006/main" xmlns:r="http://schemas.openxmlformats.org/officeDocument/2006/relationships" xmlns:p="http://schemas.openxmlformats.org/presentationml/2006/main">
  <p:tag name="TIMING" val="|20.2|6.6"/>
</p:tagLst>
</file>

<file path=ppt/tags/tag25.xml><?xml version="1.0" encoding="utf-8"?>
<p:tagLst xmlns:a="http://schemas.openxmlformats.org/drawingml/2006/main" xmlns:r="http://schemas.openxmlformats.org/officeDocument/2006/relationships" xmlns:p="http://schemas.openxmlformats.org/presentationml/2006/main">
  <p:tag name="TIMING" val="|25.3"/>
</p:tagLst>
</file>

<file path=ppt/tags/tag26.xml><?xml version="1.0" encoding="utf-8"?>
<p:tagLst xmlns:a="http://schemas.openxmlformats.org/drawingml/2006/main" xmlns:r="http://schemas.openxmlformats.org/officeDocument/2006/relationships" xmlns:p="http://schemas.openxmlformats.org/presentationml/2006/main">
  <p:tag name="TIMING" val="|23.2|5"/>
</p:tagLst>
</file>

<file path=ppt/tags/tag27.xml><?xml version="1.0" encoding="utf-8"?>
<p:tagLst xmlns:a="http://schemas.openxmlformats.org/drawingml/2006/main" xmlns:r="http://schemas.openxmlformats.org/officeDocument/2006/relationships" xmlns:p="http://schemas.openxmlformats.org/presentationml/2006/main">
  <p:tag name="TIMING" val="|7.1|6.8"/>
</p:tagLst>
</file>

<file path=ppt/tags/tag28.xml><?xml version="1.0" encoding="utf-8"?>
<p:tagLst xmlns:a="http://schemas.openxmlformats.org/drawingml/2006/main" xmlns:r="http://schemas.openxmlformats.org/officeDocument/2006/relationships" xmlns:p="http://schemas.openxmlformats.org/presentationml/2006/main">
  <p:tag name="TIMING" val="|13.8"/>
</p:tagLst>
</file>

<file path=ppt/tags/tag29.xml><?xml version="1.0" encoding="utf-8"?>
<p:tagLst xmlns:a="http://schemas.openxmlformats.org/drawingml/2006/main" xmlns:r="http://schemas.openxmlformats.org/officeDocument/2006/relationships" xmlns:p="http://schemas.openxmlformats.org/presentationml/2006/main">
  <p:tag name="TIMING" val="|25.3|5.7"/>
</p:tagLst>
</file>

<file path=ppt/tags/tag3.xml><?xml version="1.0" encoding="utf-8"?>
<p:tagLst xmlns:a="http://schemas.openxmlformats.org/drawingml/2006/main" xmlns:r="http://schemas.openxmlformats.org/officeDocument/2006/relationships" xmlns:p="http://schemas.openxmlformats.org/presentationml/2006/main">
  <p:tag name="TIMING" val="|16.7"/>
</p:tagLst>
</file>

<file path=ppt/tags/tag30.xml><?xml version="1.0" encoding="utf-8"?>
<p:tagLst xmlns:a="http://schemas.openxmlformats.org/drawingml/2006/main" xmlns:r="http://schemas.openxmlformats.org/officeDocument/2006/relationships" xmlns:p="http://schemas.openxmlformats.org/presentationml/2006/main">
  <p:tag name="TIMING" val="|33.8|17.5"/>
</p:tagLst>
</file>

<file path=ppt/tags/tag31.xml><?xml version="1.0" encoding="utf-8"?>
<p:tagLst xmlns:a="http://schemas.openxmlformats.org/drawingml/2006/main" xmlns:r="http://schemas.openxmlformats.org/officeDocument/2006/relationships" xmlns:p="http://schemas.openxmlformats.org/presentationml/2006/main">
  <p:tag name="TIMING" val="|29"/>
</p:tagLst>
</file>

<file path=ppt/tags/tag32.xml><?xml version="1.0" encoding="utf-8"?>
<p:tagLst xmlns:a="http://schemas.openxmlformats.org/drawingml/2006/main" xmlns:r="http://schemas.openxmlformats.org/officeDocument/2006/relationships" xmlns:p="http://schemas.openxmlformats.org/presentationml/2006/main">
  <p:tag name="TIMING" val="|15.9"/>
</p:tagLst>
</file>

<file path=ppt/tags/tag33.xml><?xml version="1.0" encoding="utf-8"?>
<p:tagLst xmlns:a="http://schemas.openxmlformats.org/drawingml/2006/main" xmlns:r="http://schemas.openxmlformats.org/officeDocument/2006/relationships" xmlns:p="http://schemas.openxmlformats.org/presentationml/2006/main">
  <p:tag name="TIMING" val="|11.9"/>
</p:tagLst>
</file>

<file path=ppt/tags/tag34.xml><?xml version="1.0" encoding="utf-8"?>
<p:tagLst xmlns:a="http://schemas.openxmlformats.org/drawingml/2006/main" xmlns:r="http://schemas.openxmlformats.org/officeDocument/2006/relationships" xmlns:p="http://schemas.openxmlformats.org/presentationml/2006/main">
  <p:tag name="TIMING" val="|33"/>
</p:tagLst>
</file>

<file path=ppt/tags/tag35.xml><?xml version="1.0" encoding="utf-8"?>
<p:tagLst xmlns:a="http://schemas.openxmlformats.org/drawingml/2006/main" xmlns:r="http://schemas.openxmlformats.org/officeDocument/2006/relationships" xmlns:p="http://schemas.openxmlformats.org/presentationml/2006/main">
  <p:tag name="TIMING" val="|12.8"/>
</p:tagLst>
</file>

<file path=ppt/tags/tag36.xml><?xml version="1.0" encoding="utf-8"?>
<p:tagLst xmlns:a="http://schemas.openxmlformats.org/drawingml/2006/main" xmlns:r="http://schemas.openxmlformats.org/officeDocument/2006/relationships" xmlns:p="http://schemas.openxmlformats.org/presentationml/2006/main">
  <p:tag name="TIMING" val="|23.8"/>
</p:tagLst>
</file>

<file path=ppt/tags/tag37.xml><?xml version="1.0" encoding="utf-8"?>
<p:tagLst xmlns:a="http://schemas.openxmlformats.org/drawingml/2006/main" xmlns:r="http://schemas.openxmlformats.org/officeDocument/2006/relationships" xmlns:p="http://schemas.openxmlformats.org/presentationml/2006/main">
  <p:tag name="TIMING" val="|19"/>
</p:tagLst>
</file>

<file path=ppt/tags/tag38.xml><?xml version="1.0" encoding="utf-8"?>
<p:tagLst xmlns:a="http://schemas.openxmlformats.org/drawingml/2006/main" xmlns:r="http://schemas.openxmlformats.org/officeDocument/2006/relationships" xmlns:p="http://schemas.openxmlformats.org/presentationml/2006/main">
  <p:tag name="TIMING" val="|33"/>
</p:tagLst>
</file>

<file path=ppt/tags/tag39.xml><?xml version="1.0" encoding="utf-8"?>
<p:tagLst xmlns:a="http://schemas.openxmlformats.org/drawingml/2006/main" xmlns:r="http://schemas.openxmlformats.org/officeDocument/2006/relationships" xmlns:p="http://schemas.openxmlformats.org/presentationml/2006/main">
  <p:tag name="TIMING" val="|12.3"/>
</p:tagLst>
</file>

<file path=ppt/tags/tag4.xml><?xml version="1.0" encoding="utf-8"?>
<p:tagLst xmlns:a="http://schemas.openxmlformats.org/drawingml/2006/main" xmlns:r="http://schemas.openxmlformats.org/officeDocument/2006/relationships" xmlns:p="http://schemas.openxmlformats.org/presentationml/2006/main">
  <p:tag name="TIMING" val="|44.1"/>
</p:tagLst>
</file>

<file path=ppt/tags/tag40.xml><?xml version="1.0" encoding="utf-8"?>
<p:tagLst xmlns:a="http://schemas.openxmlformats.org/drawingml/2006/main" xmlns:r="http://schemas.openxmlformats.org/officeDocument/2006/relationships" xmlns:p="http://schemas.openxmlformats.org/presentationml/2006/main">
  <p:tag name="TIMING" val="|11.4"/>
</p:tagLst>
</file>

<file path=ppt/tags/tag41.xml><?xml version="1.0" encoding="utf-8"?>
<p:tagLst xmlns:a="http://schemas.openxmlformats.org/drawingml/2006/main" xmlns:r="http://schemas.openxmlformats.org/officeDocument/2006/relationships" xmlns:p="http://schemas.openxmlformats.org/presentationml/2006/main">
  <p:tag name="TIMING" val="|29.8"/>
</p:tagLst>
</file>

<file path=ppt/tags/tag42.xml><?xml version="1.0" encoding="utf-8"?>
<p:tagLst xmlns:a="http://schemas.openxmlformats.org/drawingml/2006/main" xmlns:r="http://schemas.openxmlformats.org/officeDocument/2006/relationships" xmlns:p="http://schemas.openxmlformats.org/presentationml/2006/main">
  <p:tag name="TIMING" val="|15.5|5.5"/>
</p:tagLst>
</file>

<file path=ppt/tags/tag43.xml><?xml version="1.0" encoding="utf-8"?>
<p:tagLst xmlns:a="http://schemas.openxmlformats.org/drawingml/2006/main" xmlns:r="http://schemas.openxmlformats.org/officeDocument/2006/relationships" xmlns:p="http://schemas.openxmlformats.org/presentationml/2006/main">
  <p:tag name="TIMING" val="|12.1|7.7|7.7|4.9"/>
</p:tagLst>
</file>

<file path=ppt/tags/tag44.xml><?xml version="1.0" encoding="utf-8"?>
<p:tagLst xmlns:a="http://schemas.openxmlformats.org/drawingml/2006/main" xmlns:r="http://schemas.openxmlformats.org/officeDocument/2006/relationships" xmlns:p="http://schemas.openxmlformats.org/presentationml/2006/main">
  <p:tag name="TIMING" val="|21.5"/>
</p:tagLst>
</file>

<file path=ppt/tags/tag45.xml><?xml version="1.0" encoding="utf-8"?>
<p:tagLst xmlns:a="http://schemas.openxmlformats.org/drawingml/2006/main" xmlns:r="http://schemas.openxmlformats.org/officeDocument/2006/relationships" xmlns:p="http://schemas.openxmlformats.org/presentationml/2006/main">
  <p:tag name="TIMING" val="|21.6"/>
</p:tagLst>
</file>

<file path=ppt/tags/tag46.xml><?xml version="1.0" encoding="utf-8"?>
<p:tagLst xmlns:a="http://schemas.openxmlformats.org/drawingml/2006/main" xmlns:r="http://schemas.openxmlformats.org/officeDocument/2006/relationships" xmlns:p="http://schemas.openxmlformats.org/presentationml/2006/main">
  <p:tag name="TIMING" val="|26|3.2|8.9"/>
</p:tagLst>
</file>

<file path=ppt/tags/tag47.xml><?xml version="1.0" encoding="utf-8"?>
<p:tagLst xmlns:a="http://schemas.openxmlformats.org/drawingml/2006/main" xmlns:r="http://schemas.openxmlformats.org/officeDocument/2006/relationships" xmlns:p="http://schemas.openxmlformats.org/presentationml/2006/main">
  <p:tag name="TIMING" val="|30"/>
</p:tagLst>
</file>

<file path=ppt/tags/tag48.xml><?xml version="1.0" encoding="utf-8"?>
<p:tagLst xmlns:a="http://schemas.openxmlformats.org/drawingml/2006/main" xmlns:r="http://schemas.openxmlformats.org/officeDocument/2006/relationships" xmlns:p="http://schemas.openxmlformats.org/presentationml/2006/main">
  <p:tag name="TIMING" val="|10.3"/>
</p:tagLst>
</file>

<file path=ppt/tags/tag49.xml><?xml version="1.0" encoding="utf-8"?>
<p:tagLst xmlns:a="http://schemas.openxmlformats.org/drawingml/2006/main" xmlns:r="http://schemas.openxmlformats.org/officeDocument/2006/relationships" xmlns:p="http://schemas.openxmlformats.org/presentationml/2006/main">
  <p:tag name="TIMING" val="|22.4"/>
</p:tagLst>
</file>

<file path=ppt/tags/tag5.xml><?xml version="1.0" encoding="utf-8"?>
<p:tagLst xmlns:a="http://schemas.openxmlformats.org/drawingml/2006/main" xmlns:r="http://schemas.openxmlformats.org/officeDocument/2006/relationships" xmlns:p="http://schemas.openxmlformats.org/presentationml/2006/main">
  <p:tag name="TIMING" val="|41.7|9.4"/>
</p:tagLst>
</file>

<file path=ppt/tags/tag50.xml><?xml version="1.0" encoding="utf-8"?>
<p:tagLst xmlns:a="http://schemas.openxmlformats.org/drawingml/2006/main" xmlns:r="http://schemas.openxmlformats.org/officeDocument/2006/relationships" xmlns:p="http://schemas.openxmlformats.org/presentationml/2006/main">
  <p:tag name="TIMING" val="|16.5"/>
</p:tagLst>
</file>

<file path=ppt/tags/tag51.xml><?xml version="1.0" encoding="utf-8"?>
<p:tagLst xmlns:a="http://schemas.openxmlformats.org/drawingml/2006/main" xmlns:r="http://schemas.openxmlformats.org/officeDocument/2006/relationships" xmlns:p="http://schemas.openxmlformats.org/presentationml/2006/main">
  <p:tag name="TIMING" val="|9.8"/>
</p:tagLst>
</file>

<file path=ppt/tags/tag52.xml><?xml version="1.0" encoding="utf-8"?>
<p:tagLst xmlns:a="http://schemas.openxmlformats.org/drawingml/2006/main" xmlns:r="http://schemas.openxmlformats.org/officeDocument/2006/relationships" xmlns:p="http://schemas.openxmlformats.org/presentationml/2006/main">
  <p:tag name="TIMING" val="|42.1|22.6"/>
</p:tagLst>
</file>

<file path=ppt/tags/tag53.xml><?xml version="1.0" encoding="utf-8"?>
<p:tagLst xmlns:a="http://schemas.openxmlformats.org/drawingml/2006/main" xmlns:r="http://schemas.openxmlformats.org/officeDocument/2006/relationships" xmlns:p="http://schemas.openxmlformats.org/presentationml/2006/main">
  <p:tag name="TIMING" val="|9.8|7.8"/>
</p:tagLst>
</file>

<file path=ppt/tags/tag54.xml><?xml version="1.0" encoding="utf-8"?>
<p:tagLst xmlns:a="http://schemas.openxmlformats.org/drawingml/2006/main" xmlns:r="http://schemas.openxmlformats.org/officeDocument/2006/relationships" xmlns:p="http://schemas.openxmlformats.org/presentationml/2006/main">
  <p:tag name="TIMING" val="|27.2"/>
</p:tagLst>
</file>

<file path=ppt/tags/tag55.xml><?xml version="1.0" encoding="utf-8"?>
<p:tagLst xmlns:a="http://schemas.openxmlformats.org/drawingml/2006/main" xmlns:r="http://schemas.openxmlformats.org/officeDocument/2006/relationships" xmlns:p="http://schemas.openxmlformats.org/presentationml/2006/main">
  <p:tag name="TIMING" val="|22.8"/>
</p:tagLst>
</file>

<file path=ppt/tags/tag56.xml><?xml version="1.0" encoding="utf-8"?>
<p:tagLst xmlns:a="http://schemas.openxmlformats.org/drawingml/2006/main" xmlns:r="http://schemas.openxmlformats.org/officeDocument/2006/relationships" xmlns:p="http://schemas.openxmlformats.org/presentationml/2006/main">
  <p:tag name="TIMING" val="|15.3"/>
</p:tagLst>
</file>

<file path=ppt/tags/tag57.xml><?xml version="1.0" encoding="utf-8"?>
<p:tagLst xmlns:a="http://schemas.openxmlformats.org/drawingml/2006/main" xmlns:r="http://schemas.openxmlformats.org/officeDocument/2006/relationships" xmlns:p="http://schemas.openxmlformats.org/presentationml/2006/main">
  <p:tag name="TIMING" val="|15.1"/>
</p:tagLst>
</file>

<file path=ppt/tags/tag6.xml><?xml version="1.0" encoding="utf-8"?>
<p:tagLst xmlns:a="http://schemas.openxmlformats.org/drawingml/2006/main" xmlns:r="http://schemas.openxmlformats.org/officeDocument/2006/relationships" xmlns:p="http://schemas.openxmlformats.org/presentationml/2006/main">
  <p:tag name="TIMING" val="|23.3|3.4"/>
</p:tagLst>
</file>

<file path=ppt/tags/tag7.xml><?xml version="1.0" encoding="utf-8"?>
<p:tagLst xmlns:a="http://schemas.openxmlformats.org/drawingml/2006/main" xmlns:r="http://schemas.openxmlformats.org/officeDocument/2006/relationships" xmlns:p="http://schemas.openxmlformats.org/presentationml/2006/main">
  <p:tag name="TIMING" val="|32.2"/>
</p:tagLst>
</file>

<file path=ppt/tags/tag8.xml><?xml version="1.0" encoding="utf-8"?>
<p:tagLst xmlns:a="http://schemas.openxmlformats.org/drawingml/2006/main" xmlns:r="http://schemas.openxmlformats.org/officeDocument/2006/relationships" xmlns:p="http://schemas.openxmlformats.org/presentationml/2006/main">
  <p:tag name="TIMING" val="|17.3"/>
</p:tagLst>
</file>

<file path=ppt/tags/tag9.xml><?xml version="1.0" encoding="utf-8"?>
<p:tagLst xmlns:a="http://schemas.openxmlformats.org/drawingml/2006/main" xmlns:r="http://schemas.openxmlformats.org/officeDocument/2006/relationships" xmlns:p="http://schemas.openxmlformats.org/presentationml/2006/main">
  <p:tag name="TIMING" val="|34.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6793</Words>
  <Application>Microsoft Macintosh PowerPoint</Application>
  <PresentationFormat>On-screen Show (4:3)</PresentationFormat>
  <Paragraphs>1359</Paragraphs>
  <Slides>59</Slides>
  <Notes>59</Notes>
  <HiddenSlides>0</HiddenSlides>
  <MMClips>1</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7" baseType="lpstr">
      <vt:lpstr>Calibri</vt:lpstr>
      <vt:lpstr>Cambria Math</vt:lpstr>
      <vt:lpstr>Tahoma</vt:lpstr>
      <vt:lpstr>Times New Roman</vt:lpstr>
      <vt:lpstr>Wingdings 2</vt:lpstr>
      <vt:lpstr>Arial</vt:lpstr>
      <vt:lpstr>Office Theme</vt:lpstr>
      <vt:lpstr>Equation</vt:lpstr>
      <vt:lpstr>PowerPoint Presentation</vt:lpstr>
      <vt:lpstr>Practice for SOL 4.2a</vt:lpstr>
      <vt:lpstr>Practice for SOL 4.2a</vt:lpstr>
      <vt:lpstr>Practice for SOL 4.2a</vt:lpstr>
      <vt:lpstr>Practice for SOL 4.2b</vt:lpstr>
      <vt:lpstr>Practice for SOL 4.2b</vt:lpstr>
      <vt:lpstr>Practice for SOL 4.2b</vt:lpstr>
      <vt:lpstr>Practice for SOL 4.3</vt:lpstr>
      <vt:lpstr>Practice for SOL 4.3</vt:lpstr>
      <vt:lpstr>Practice for SOL 4.3a</vt:lpstr>
      <vt:lpstr>Practice for SOL 4.3b</vt:lpstr>
      <vt:lpstr>Practice for SOL 4.3d</vt:lpstr>
      <vt:lpstr>Practice for SOL 4.4</vt:lpstr>
      <vt:lpstr>Practice for SOL 4.4</vt:lpstr>
      <vt:lpstr>Practice for SOL 4.4a</vt:lpstr>
      <vt:lpstr>PowerPoint Presentation</vt:lpstr>
      <vt:lpstr>PowerPoint Presentation</vt:lpstr>
      <vt:lpstr>Practice for SOL 4.4d</vt:lpstr>
      <vt:lpstr>Practice for SOL 4.4d</vt:lpstr>
      <vt:lpstr>Practice for SOL 4.4d</vt:lpstr>
      <vt:lpstr>Practice for SOL 4.5</vt:lpstr>
      <vt:lpstr>Practice for SOL 4.5</vt:lpstr>
      <vt:lpstr>Practice for SOL 4.5a</vt:lpstr>
      <vt:lpstr>Practice for SOL 4.5c</vt:lpstr>
      <vt:lpstr>Practice for SOL 4.5c</vt:lpstr>
      <vt:lpstr>Practice for SOL 4.5d</vt:lpstr>
      <vt:lpstr>Practice for SOL 4.5d</vt:lpstr>
      <vt:lpstr>Practice for SOL 4.5d</vt:lpstr>
      <vt:lpstr>Practice for SOL 4.6</vt:lpstr>
      <vt:lpstr>PowerPoint Presentation</vt:lpstr>
      <vt:lpstr>Practice for SOL 4.6a</vt:lpstr>
      <vt:lpstr>Practice for SOL 4.6b</vt:lpstr>
      <vt:lpstr>Practice for SOL 4.7b</vt:lpstr>
      <vt:lpstr>Practice for SOL 4.7b</vt:lpstr>
      <vt:lpstr>Practice for SOL 4.9</vt:lpstr>
      <vt:lpstr>Practice for SOL 4.9</vt:lpstr>
      <vt:lpstr>Practice for SOL 4.9</vt:lpstr>
      <vt:lpstr>Practice for SOL 4.9</vt:lpstr>
      <vt:lpstr>Practice for SOL 4.10a</vt:lpstr>
      <vt:lpstr>Practice for SOL 4.10a</vt:lpstr>
      <vt:lpstr>Practice for SOL 4.12</vt:lpstr>
      <vt:lpstr>Practice for SOL 4.12</vt:lpstr>
      <vt:lpstr>PowerPoint Presentation</vt:lpstr>
      <vt:lpstr>Practice for SOL 4.12b</vt:lpstr>
      <vt:lpstr>Practice for SOL 4.13b</vt:lpstr>
      <vt:lpstr>Practice for SOL 4.13b</vt:lpstr>
      <vt:lpstr>Practice for SOL 4.13b</vt:lpstr>
      <vt:lpstr>Practice for SOL 4.14</vt:lpstr>
      <vt:lpstr>Practice for SOL 4.14</vt:lpstr>
      <vt:lpstr>Practice for SOL 4.14</vt:lpstr>
      <vt:lpstr>Practice for SOL 4.15</vt:lpstr>
      <vt:lpstr>Practice for SOL 4.15</vt:lpstr>
      <vt:lpstr>Practice for SOL 4.15</vt:lpstr>
      <vt:lpstr>Practice for SOL 4.15</vt:lpstr>
      <vt:lpstr>Practice for SOL 4.15</vt:lpstr>
      <vt:lpstr>Practice for SOL 4.15</vt:lpstr>
      <vt:lpstr>Practice for SOL 4.16</vt:lpstr>
      <vt:lpstr>Practice for SOL 4.16</vt:lpstr>
      <vt:lpstr>Practice for SOL 4.16a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2012-10-29T06:22:57Z</dcterms:created>
  <dcterms:modified xsi:type="dcterms:W3CDTF">2016-03-28T23:40:13Z</dcterms:modified>
  <cp:contentStatus/>
</cp:coreProperties>
</file>