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19"/>
  </p:notesMasterIdLst>
  <p:sldIdLst>
    <p:sldId id="256" r:id="rId2"/>
    <p:sldId id="4612" r:id="rId3"/>
    <p:sldId id="4898" r:id="rId4"/>
    <p:sldId id="4892" r:id="rId5"/>
    <p:sldId id="4893" r:id="rId6"/>
    <p:sldId id="4894" r:id="rId7"/>
    <p:sldId id="4895" r:id="rId8"/>
    <p:sldId id="4611" r:id="rId9"/>
    <p:sldId id="4884" r:id="rId10"/>
    <p:sldId id="4885" r:id="rId11"/>
    <p:sldId id="4618" r:id="rId12"/>
    <p:sldId id="4296" r:id="rId13"/>
    <p:sldId id="4656" r:id="rId14"/>
    <p:sldId id="4886" r:id="rId15"/>
    <p:sldId id="4887" r:id="rId16"/>
    <p:sldId id="4889" r:id="rId17"/>
    <p:sldId id="4890" r:id="rId18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Comic Sans MS" panose="030F0902030302020204" pitchFamily="66" charset="0"/>
      <p:regular r:id="rId24"/>
    </p:embeddedFont>
    <p:embeddedFont>
      <p:font typeface="Short Stack" panose="02010500040000000007" pitchFamily="2" charset="77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  <a:srgbClr val="FFFD78"/>
    <a:srgbClr val="73FEFF"/>
    <a:srgbClr val="FF85FF"/>
    <a:srgbClr val="00FA00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878FDA-8E9C-465D-95D9-43FBCE731CD3}">
  <a:tblStyle styleId="{24878FDA-8E9C-465D-95D9-43FBCE731C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055"/>
    <p:restoredTop sz="94538"/>
  </p:normalViewPr>
  <p:slideViewPr>
    <p:cSldViewPr snapToGrid="0">
      <p:cViewPr>
        <p:scale>
          <a:sx n="46" d="100"/>
          <a:sy n="46" d="100"/>
        </p:scale>
        <p:origin x="2824" y="19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5" name="Google Shape;13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B6EC9-C85E-F4C0-D156-19010D10A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9AEF68-AB8B-63B1-E73F-4936BE0CFC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2AC08F-9289-821D-3EA0-C1CFD3DFE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EDCAF-5471-2AFE-1DB4-669E51700D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69CEE-953A-4AE8-B73A-EFAABB85207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1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A8F48-B9E7-A8FE-EA8C-43BEE3FAC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C23C5DBD-8A4F-7D9A-5EEE-703E2048C3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20C1D5-E2DD-473A-B8CB-9BF9101C0A54}" type="slidenum">
              <a:rPr lang="en-US" smtClean="0">
                <a:latin typeface="Arial" pitchFamily="34" charset="0"/>
              </a:rPr>
              <a:pPr>
                <a:defRPr/>
              </a:pPr>
              <a:t>16</a:t>
            </a:fld>
            <a:endParaRPr lang="en-US">
              <a:latin typeface="Arial" pitchFamily="34" charset="0"/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5C3BFB35-39E2-EA01-4552-47ED7A2E26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E22C5C1B-BF8D-4FBA-D6B3-3E204A71A3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455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>
          <a:extLst>
            <a:ext uri="{FF2B5EF4-FFF2-40B4-BE49-F238E27FC236}">
              <a16:creationId xmlns:a16="http://schemas.microsoft.com/office/drawing/2014/main" id="{F4D78A56-C5DD-194E-B340-937A7BD57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1:notes">
            <a:extLst>
              <a:ext uri="{FF2B5EF4-FFF2-40B4-BE49-F238E27FC236}">
                <a16:creationId xmlns:a16="http://schemas.microsoft.com/office/drawing/2014/main" id="{9B4CE6E1-7904-C9BE-5F24-665D4EAB36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1:notes">
            <a:extLst>
              <a:ext uri="{FF2B5EF4-FFF2-40B4-BE49-F238E27FC236}">
                <a16:creationId xmlns:a16="http://schemas.microsoft.com/office/drawing/2014/main" id="{0E535C7F-2EB0-18BC-570B-6319EF2F7B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7279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>
          <a:extLst>
            <a:ext uri="{FF2B5EF4-FFF2-40B4-BE49-F238E27FC236}">
              <a16:creationId xmlns:a16="http://schemas.microsoft.com/office/drawing/2014/main" id="{31348ABA-CD24-2120-257E-248BD1AB7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3:notes">
            <a:extLst>
              <a:ext uri="{FF2B5EF4-FFF2-40B4-BE49-F238E27FC236}">
                <a16:creationId xmlns:a16="http://schemas.microsoft.com/office/drawing/2014/main" id="{E05D0B05-47E5-267B-E898-3BFFE260D9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3:notes">
            <a:extLst>
              <a:ext uri="{FF2B5EF4-FFF2-40B4-BE49-F238E27FC236}">
                <a16:creationId xmlns:a16="http://schemas.microsoft.com/office/drawing/2014/main" id="{001C5DBB-C8D7-8416-529E-1E7B9024A4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5876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>
          <a:extLst>
            <a:ext uri="{FF2B5EF4-FFF2-40B4-BE49-F238E27FC236}">
              <a16:creationId xmlns:a16="http://schemas.microsoft.com/office/drawing/2014/main" id="{24FBEF96-60C8-BEA3-8CE3-F13FF4177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5:notes">
            <a:extLst>
              <a:ext uri="{FF2B5EF4-FFF2-40B4-BE49-F238E27FC236}">
                <a16:creationId xmlns:a16="http://schemas.microsoft.com/office/drawing/2014/main" id="{1E00123E-C847-8E79-96E8-ACB395E319E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5:notes">
            <a:extLst>
              <a:ext uri="{FF2B5EF4-FFF2-40B4-BE49-F238E27FC236}">
                <a16:creationId xmlns:a16="http://schemas.microsoft.com/office/drawing/2014/main" id="{2FE0210E-8F9F-F652-4840-74A533832C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32" name="Google Shape;432;p25:notes">
            <a:extLst>
              <a:ext uri="{FF2B5EF4-FFF2-40B4-BE49-F238E27FC236}">
                <a16:creationId xmlns:a16="http://schemas.microsoft.com/office/drawing/2014/main" id="{18735745-3888-260B-AAAD-40F7777C6C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3062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>
          <a:extLst>
            <a:ext uri="{FF2B5EF4-FFF2-40B4-BE49-F238E27FC236}">
              <a16:creationId xmlns:a16="http://schemas.microsoft.com/office/drawing/2014/main" id="{8A2FBD15-F0E1-4F1E-AD3F-17C44582A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5:notes">
            <a:extLst>
              <a:ext uri="{FF2B5EF4-FFF2-40B4-BE49-F238E27FC236}">
                <a16:creationId xmlns:a16="http://schemas.microsoft.com/office/drawing/2014/main" id="{43E5C264-F5A3-E115-6822-14FCF07B229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25:notes">
            <a:extLst>
              <a:ext uri="{FF2B5EF4-FFF2-40B4-BE49-F238E27FC236}">
                <a16:creationId xmlns:a16="http://schemas.microsoft.com/office/drawing/2014/main" id="{506202FB-6972-6899-51FC-01C5F6C049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6" name="Google Shape;416;p25:notes">
            <a:extLst>
              <a:ext uri="{FF2B5EF4-FFF2-40B4-BE49-F238E27FC236}">
                <a16:creationId xmlns:a16="http://schemas.microsoft.com/office/drawing/2014/main" id="{10D96AE2-7D78-23FE-8609-8F6FB7EE18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9919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492" name="Google Shape;49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>
          <a:extLst>
            <a:ext uri="{FF2B5EF4-FFF2-40B4-BE49-F238E27FC236}">
              <a16:creationId xmlns:a16="http://schemas.microsoft.com/office/drawing/2014/main" id="{EC17755A-F0AA-D98E-7AA0-7D6C6E6AA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1:notes">
            <a:extLst>
              <a:ext uri="{FF2B5EF4-FFF2-40B4-BE49-F238E27FC236}">
                <a16:creationId xmlns:a16="http://schemas.microsoft.com/office/drawing/2014/main" id="{D305BCB2-C778-13D0-8F93-56C337EA8C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492" name="Google Shape;492;p31:notes">
            <a:extLst>
              <a:ext uri="{FF2B5EF4-FFF2-40B4-BE49-F238E27FC236}">
                <a16:creationId xmlns:a16="http://schemas.microsoft.com/office/drawing/2014/main" id="{34DFF2F7-20AC-38DB-FA55-D9B5B4CEB8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15851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>
          <a:extLst>
            <a:ext uri="{FF2B5EF4-FFF2-40B4-BE49-F238E27FC236}">
              <a16:creationId xmlns:a16="http://schemas.microsoft.com/office/drawing/2014/main" id="{3F56169F-3177-39AE-9764-42B0B4719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2:notes">
            <a:extLst>
              <a:ext uri="{FF2B5EF4-FFF2-40B4-BE49-F238E27FC236}">
                <a16:creationId xmlns:a16="http://schemas.microsoft.com/office/drawing/2014/main" id="{0A044039-2927-D4E6-1300-D2387746AA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499" name="Google Shape;499;p32:notes">
            <a:extLst>
              <a:ext uri="{FF2B5EF4-FFF2-40B4-BE49-F238E27FC236}">
                <a16:creationId xmlns:a16="http://schemas.microsoft.com/office/drawing/2014/main" id="{A7CEB3A0-593C-3E09-EA25-14A51447BE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0990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>
            <a:off x="457200" y="160020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720"/>
              </a:spcBef>
              <a:spcAft>
                <a:spcPts val="0"/>
              </a:spcAft>
              <a:buSzPts val="3240"/>
              <a:buFont typeface="Noto Sans Symbols"/>
              <a:buNone/>
              <a:defRPr sz="3600"/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able" type="tbl">
  <p:cSld name="TABL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" type="objOnly">
  <p:cSld name="OBJECT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4"/>
          <p:cNvSpPr txBox="1">
            <a:spLocks noGrp="1"/>
          </p:cNvSpPr>
          <p:nvPr>
            <p:ph type="body" idx="1"/>
          </p:nvPr>
        </p:nvSpPr>
        <p:spPr>
          <a:xfrm>
            <a:off x="457200" y="277815"/>
            <a:ext cx="8229600" cy="585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3147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33147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3147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7pPr>
            <a:lvl8pPr marL="3657600" lvl="7" indent="-33147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8pPr>
            <a:lvl9pPr marL="4114800" lvl="8" indent="-33147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4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"/>
          <p:cNvSpPr txBox="1"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8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26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26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26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26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260"/>
              <a:buNone/>
              <a:defRPr sz="1400"/>
            </a:lvl9pPr>
          </a:lstStyle>
          <a:p>
            <a:endParaRPr/>
          </a:p>
        </p:txBody>
      </p:sp>
      <p:sp>
        <p:nvSpPr>
          <p:cNvPr id="78" name="Google Shape;78;p6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1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 b="1"/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body" idx="2"/>
          </p:nvPr>
        </p:nvSpPr>
        <p:spPr>
          <a:xfrm>
            <a:off x="457202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5760" algn="l">
              <a:spcBef>
                <a:spcPts val="480"/>
              </a:spcBef>
              <a:spcAft>
                <a:spcPts val="0"/>
              </a:spcAft>
              <a:buSzPts val="216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/>
            </a:lvl4pPr>
            <a:lvl5pPr marL="2286000" lvl="4" indent="-320039" algn="l">
              <a:spcBef>
                <a:spcPts val="320"/>
              </a:spcBef>
              <a:spcAft>
                <a:spcPts val="0"/>
              </a:spcAft>
              <a:buSzPts val="1440"/>
              <a:buChar char="•"/>
              <a:defRPr sz="1600"/>
            </a:lvl5pPr>
            <a:lvl6pPr marL="2743200" lvl="5" indent="-320039" algn="l">
              <a:spcBef>
                <a:spcPts val="320"/>
              </a:spcBef>
              <a:spcAft>
                <a:spcPts val="0"/>
              </a:spcAft>
              <a:buSzPts val="1440"/>
              <a:buChar char="•"/>
              <a:defRPr sz="1600"/>
            </a:lvl6pPr>
            <a:lvl7pPr marL="3200400" lvl="6" indent="-320039" algn="l">
              <a:spcBef>
                <a:spcPts val="320"/>
              </a:spcBef>
              <a:spcAft>
                <a:spcPts val="0"/>
              </a:spcAft>
              <a:buSzPts val="1440"/>
              <a:buChar char="•"/>
              <a:defRPr sz="1600"/>
            </a:lvl7pPr>
            <a:lvl8pPr marL="3657600" lvl="7" indent="-320040" algn="l">
              <a:spcBef>
                <a:spcPts val="320"/>
              </a:spcBef>
              <a:spcAft>
                <a:spcPts val="0"/>
              </a:spcAft>
              <a:buSzPts val="1440"/>
              <a:buChar char="•"/>
              <a:defRPr sz="1600"/>
            </a:lvl8pPr>
            <a:lvl9pPr marL="4114800" lvl="8" indent="-320040" algn="l">
              <a:spcBef>
                <a:spcPts val="320"/>
              </a:spcBef>
              <a:spcAft>
                <a:spcPts val="0"/>
              </a:spcAft>
              <a:buSzPts val="1440"/>
              <a:buChar char="•"/>
              <a:defRPr sz="1600"/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16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 b="1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5760" algn="l">
              <a:spcBef>
                <a:spcPts val="480"/>
              </a:spcBef>
              <a:spcAft>
                <a:spcPts val="0"/>
              </a:spcAft>
              <a:buSzPts val="216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/>
            </a:lvl4pPr>
            <a:lvl5pPr marL="2286000" lvl="4" indent="-320039" algn="l">
              <a:spcBef>
                <a:spcPts val="320"/>
              </a:spcBef>
              <a:spcAft>
                <a:spcPts val="0"/>
              </a:spcAft>
              <a:buSzPts val="1440"/>
              <a:buChar char="•"/>
              <a:defRPr sz="1600"/>
            </a:lvl5pPr>
            <a:lvl6pPr marL="2743200" lvl="5" indent="-320039" algn="l">
              <a:spcBef>
                <a:spcPts val="320"/>
              </a:spcBef>
              <a:spcAft>
                <a:spcPts val="0"/>
              </a:spcAft>
              <a:buSzPts val="1440"/>
              <a:buChar char="•"/>
              <a:defRPr sz="1600"/>
            </a:lvl6pPr>
            <a:lvl7pPr marL="3200400" lvl="6" indent="-320039" algn="l">
              <a:spcBef>
                <a:spcPts val="320"/>
              </a:spcBef>
              <a:spcAft>
                <a:spcPts val="0"/>
              </a:spcAft>
              <a:buSzPts val="1440"/>
              <a:buChar char="•"/>
              <a:defRPr sz="1600"/>
            </a:lvl7pPr>
            <a:lvl8pPr marL="3657600" lvl="7" indent="-320040" algn="l">
              <a:spcBef>
                <a:spcPts val="320"/>
              </a:spcBef>
              <a:spcAft>
                <a:spcPts val="0"/>
              </a:spcAft>
              <a:buSzPts val="1440"/>
              <a:buChar char="•"/>
              <a:defRPr sz="1600"/>
            </a:lvl8pPr>
            <a:lvl9pPr marL="4114800" lvl="8" indent="-320040" algn="l">
              <a:spcBef>
                <a:spcPts val="320"/>
              </a:spcBef>
              <a:spcAft>
                <a:spcPts val="0"/>
              </a:spcAft>
              <a:buSzPts val="1440"/>
              <a:buChar char="•"/>
              <a:defRPr sz="16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8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body" idx="1"/>
          </p:nvPr>
        </p:nvSpPr>
        <p:spPr>
          <a:xfrm>
            <a:off x="3575051" y="273052"/>
            <a:ext cx="51117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11480" algn="l">
              <a:spcBef>
                <a:spcPts val="640"/>
              </a:spcBef>
              <a:spcAft>
                <a:spcPts val="0"/>
              </a:spcAft>
              <a:buSzPts val="288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/>
            </a:lvl2pPr>
            <a:lvl3pPr marL="1371600" lvl="2" indent="-365760" algn="l">
              <a:spcBef>
                <a:spcPts val="480"/>
              </a:spcBef>
              <a:spcAft>
                <a:spcPts val="0"/>
              </a:spcAft>
              <a:buSzPts val="216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4pPr>
            <a:lvl5pPr marL="2286000" lvl="4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2000"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2000"/>
            </a:lvl6pPr>
            <a:lvl7pPr marL="3200400" lvl="6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2000"/>
            </a:lvl7pPr>
            <a:lvl8pPr marL="3657600" lvl="7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2000"/>
            </a:lvl8pPr>
            <a:lvl9pPr marL="4114800" lvl="8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body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26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9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26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9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0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1"/>
          <p:cNvSpPr txBox="1">
            <a:spLocks noGrp="1"/>
          </p:cNvSpPr>
          <p:nvPr>
            <p:ph type="body" idx="1"/>
          </p:nvPr>
        </p:nvSpPr>
        <p:spPr>
          <a:xfrm rot="5400000">
            <a:off x="2306638" y="-249235"/>
            <a:ext cx="4530725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3147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33147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3147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7pPr>
            <a:lvl8pPr marL="3657600" lvl="7" indent="-33147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8pPr>
            <a:lvl9pPr marL="4114800" lvl="8" indent="-33147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1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1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2"/>
          <p:cNvSpPr txBox="1">
            <a:spLocks noGrp="1"/>
          </p:cNvSpPr>
          <p:nvPr>
            <p:ph type="title"/>
          </p:nvPr>
        </p:nvSpPr>
        <p:spPr>
          <a:xfrm rot="5400000">
            <a:off x="4731544" y="2175671"/>
            <a:ext cx="5853112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2"/>
          <p:cNvSpPr txBox="1">
            <a:spLocks noGrp="1"/>
          </p:cNvSpPr>
          <p:nvPr>
            <p:ph type="body" idx="1"/>
          </p:nvPr>
        </p:nvSpPr>
        <p:spPr>
          <a:xfrm rot="5400000">
            <a:off x="540544" y="194471"/>
            <a:ext cx="5853112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147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3147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5pPr>
            <a:lvl6pPr marL="2743200" lvl="5" indent="-33147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6pPr>
            <a:lvl7pPr marL="3200400" lvl="6" indent="-33147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7pPr>
            <a:lvl8pPr marL="3657600" lvl="7" indent="-33147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8pPr>
            <a:lvl9pPr marL="4114800" lvl="8" indent="-331470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2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2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27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0" y="2"/>
            <a:ext cx="9144000" cy="6856413"/>
            <a:chOff x="0" y="0"/>
            <a:chExt cx="5760" cy="4319"/>
          </a:xfrm>
        </p:grpSpPr>
        <p:sp>
          <p:nvSpPr>
            <p:cNvPr id="11" name="Google Shape;11;p1"/>
            <p:cNvSpPr/>
            <p:nvPr/>
          </p:nvSpPr>
          <p:spPr>
            <a:xfrm>
              <a:off x="149" y="0"/>
              <a:ext cx="5609" cy="3243"/>
            </a:xfrm>
            <a:custGeom>
              <a:avLst/>
              <a:gdLst/>
              <a:ahLst/>
              <a:cxnLst/>
              <a:rect l="l" t="t" r="r" b="b"/>
              <a:pathLst>
                <a:path w="5591" h="3243" extrusionOk="0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>
              <a:gsLst>
                <a:gs pos="0">
                  <a:srgbClr val="00007A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0" y="3433"/>
              <a:ext cx="4038" cy="191"/>
            </a:xfrm>
            <a:custGeom>
              <a:avLst/>
              <a:gdLst/>
              <a:ahLst/>
              <a:cxnLst/>
              <a:rect l="l" t="t" r="r" b="b"/>
              <a:pathLst>
                <a:path w="4042" h="192" extrusionOk="0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>
              <a:gsLst>
                <a:gs pos="0">
                  <a:srgbClr val="000070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4038" y="3577"/>
              <a:ext cx="1720" cy="65"/>
            </a:xfrm>
            <a:custGeom>
              <a:avLst/>
              <a:gdLst/>
              <a:ahLst/>
              <a:cxnLst/>
              <a:rect l="l" t="t" r="r" b="b"/>
              <a:pathLst>
                <a:path w="1722" h="66" extrusionOk="0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0" y="3726"/>
              <a:ext cx="4784" cy="329"/>
            </a:xfrm>
            <a:custGeom>
              <a:avLst/>
              <a:gdLst/>
              <a:ahLst/>
              <a:cxnLst/>
              <a:rect l="l" t="t" r="r" b="b"/>
              <a:pathLst>
                <a:path w="4789" h="329" extrusionOk="0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>
              <a:gsLst>
                <a:gs pos="0">
                  <a:srgbClr val="00008B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4784" y="3702"/>
              <a:ext cx="974" cy="101"/>
            </a:xfrm>
            <a:custGeom>
              <a:avLst/>
              <a:gdLst/>
              <a:ahLst/>
              <a:cxnLst/>
              <a:rect l="l" t="t" r="r" b="b"/>
              <a:pathLst>
                <a:path w="975" h="101" extrusionOk="0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3619" y="3815"/>
              <a:ext cx="2139" cy="198"/>
            </a:xfrm>
            <a:custGeom>
              <a:avLst/>
              <a:gdLst/>
              <a:ahLst/>
              <a:cxnLst/>
              <a:rect l="l" t="t" r="r" b="b"/>
              <a:pathLst>
                <a:path w="2141" h="198" extrusionOk="0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0" y="3971"/>
              <a:ext cx="3619" cy="348"/>
            </a:xfrm>
            <a:custGeom>
              <a:avLst/>
              <a:gdLst/>
              <a:ahLst/>
              <a:cxnLst/>
              <a:rect l="l" t="t" r="r" b="b"/>
              <a:pathLst>
                <a:path w="3623" h="348" extrusionOk="0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>
              <a:gsLst>
                <a:gs pos="0">
                  <a:srgbClr val="000084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097" y="4043"/>
              <a:ext cx="2514" cy="276"/>
            </a:xfrm>
            <a:custGeom>
              <a:avLst/>
              <a:gdLst/>
              <a:ahLst/>
              <a:cxnLst/>
              <a:rect l="l" t="t" r="r" b="b"/>
              <a:pathLst>
                <a:path w="2517" h="276" extrusionOk="0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4354" y="3869"/>
              <a:ext cx="1404" cy="378"/>
            </a:xfrm>
            <a:custGeom>
              <a:avLst/>
              <a:gdLst/>
              <a:ahLst/>
              <a:cxnLst/>
              <a:rect l="l" t="t" r="r" b="b"/>
              <a:pathLst>
                <a:path w="1405" h="378" extrusionOk="0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35359D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5030" y="3151"/>
              <a:ext cx="728" cy="240"/>
            </a:xfrm>
            <a:custGeom>
              <a:avLst/>
              <a:gdLst/>
              <a:ahLst/>
              <a:cxnLst/>
              <a:rect l="l" t="t" r="r" b="b"/>
              <a:pathLst>
                <a:path w="729" h="240" extrusionOk="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0" y="1486"/>
              <a:ext cx="5030" cy="1671"/>
            </a:xfrm>
            <a:custGeom>
              <a:avLst/>
              <a:gdLst/>
              <a:ahLst/>
              <a:cxnLst/>
              <a:rect l="l" t="t" r="r" b="b"/>
              <a:pathLst>
                <a:path w="5035" h="1672" extrusionOk="0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>
              <a:gsLst>
                <a:gs pos="0">
                  <a:srgbClr val="000074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5030" y="3049"/>
              <a:ext cx="728" cy="318"/>
            </a:xfrm>
            <a:custGeom>
              <a:avLst/>
              <a:gdLst/>
              <a:ahLst/>
              <a:cxnLst/>
              <a:rect l="l" t="t" r="r" b="b"/>
              <a:pathLst>
                <a:path w="729" h="318" extrusionOk="0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0" y="916"/>
              <a:ext cx="5030" cy="2187"/>
            </a:xfrm>
            <a:custGeom>
              <a:avLst/>
              <a:gdLst/>
              <a:ahLst/>
              <a:cxnLst/>
              <a:rect l="l" t="t" r="r" b="b"/>
              <a:pathLst>
                <a:path w="5035" h="2188" extrusionOk="0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>
              <a:gsLst>
                <a:gs pos="0">
                  <a:srgbClr val="00006A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294" y="0"/>
              <a:ext cx="3159" cy="2725"/>
            </a:xfrm>
            <a:custGeom>
              <a:avLst/>
              <a:gdLst/>
              <a:ahLst/>
              <a:cxnLst/>
              <a:rect l="l" t="t" r="r" b="b"/>
              <a:pathLst>
                <a:path w="3163" h="2727" extrusionOk="0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8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5435" y="2702"/>
              <a:ext cx="323" cy="299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4646A1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5477" y="2588"/>
              <a:ext cx="281" cy="335"/>
            </a:xfrm>
            <a:custGeom>
              <a:avLst/>
              <a:gdLst/>
              <a:ahLst/>
              <a:cxnLst/>
              <a:rect l="l" t="t" r="r" b="b"/>
              <a:pathLst>
                <a:path w="281" h="335" extrusionOk="0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454" y="0"/>
              <a:ext cx="3119" cy="2678"/>
            </a:xfrm>
            <a:custGeom>
              <a:avLst/>
              <a:gdLst/>
              <a:ahLst/>
              <a:cxnLst/>
              <a:rect l="l" t="t" r="r" b="b"/>
              <a:pathLst>
                <a:path w="3122" h="2680" extrusionOk="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6B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5626" y="2534"/>
              <a:ext cx="132" cy="132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3112" y="0"/>
              <a:ext cx="2514" cy="2534"/>
            </a:xfrm>
            <a:custGeom>
              <a:avLst/>
              <a:gdLst/>
              <a:ahLst/>
              <a:cxnLst/>
              <a:rect l="l" t="t" r="r" b="b"/>
              <a:pathLst>
                <a:path w="2517" h="2536" extrusionOk="0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7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3488" y="0"/>
              <a:ext cx="2198" cy="2480"/>
            </a:xfrm>
            <a:custGeom>
              <a:avLst/>
              <a:gdLst/>
              <a:ahLst/>
              <a:cxnLst/>
              <a:rect l="l" t="t" r="r" b="b"/>
              <a:pathLst>
                <a:path w="2200" h="2482" extrusionOk="0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72"/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5674" y="2474"/>
              <a:ext cx="84" cy="96"/>
            </a:xfrm>
            <a:custGeom>
              <a:avLst/>
              <a:gdLst/>
              <a:ahLst/>
              <a:cxnLst/>
              <a:rect l="l" t="t" r="r" b="b"/>
              <a:pathLst>
                <a:path w="84" h="96" extrusionOk="0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5555A5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5603" y="850"/>
              <a:ext cx="155" cy="516"/>
            </a:xfrm>
            <a:custGeom>
              <a:avLst/>
              <a:gdLst/>
              <a:ahLst/>
              <a:cxnLst/>
              <a:rect l="l" t="t" r="r" b="b"/>
              <a:pathLst>
                <a:path w="155" h="516" extrusionOk="0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5107" y="0"/>
              <a:ext cx="573" cy="1042"/>
            </a:xfrm>
            <a:custGeom>
              <a:avLst/>
              <a:gdLst/>
              <a:ahLst/>
              <a:cxnLst/>
              <a:rect l="l" t="t" r="r" b="b"/>
              <a:pathLst>
                <a:path w="574" h="1043" extrusionOk="0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6A"/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5411" y="0"/>
              <a:ext cx="341" cy="796"/>
            </a:xfrm>
            <a:custGeom>
              <a:avLst/>
              <a:gdLst/>
              <a:ahLst/>
              <a:cxnLst/>
              <a:rect l="l" t="t" r="r" b="b"/>
              <a:pathLst>
                <a:path w="341" h="797" extrusionOk="0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>
              <a:gsLst>
                <a:gs pos="0">
                  <a:srgbClr val="00006C"/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5698" y="653"/>
              <a:ext cx="60" cy="311"/>
            </a:xfrm>
            <a:custGeom>
              <a:avLst/>
              <a:gdLst/>
              <a:ahLst/>
              <a:cxnLst/>
              <a:rect l="l" t="t" r="r" b="b"/>
              <a:pathLst>
                <a:path w="60" h="312" extrusionOk="0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" y="1601"/>
              <a:ext cx="5752" cy="1864"/>
            </a:xfrm>
            <a:custGeom>
              <a:avLst/>
              <a:gdLst/>
              <a:ahLst/>
              <a:cxnLst/>
              <a:rect l="l" t="t" r="r" b="b"/>
              <a:pathLst>
                <a:path w="5740" h="1864" extrusionOk="0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>
              <a:gsLst>
                <a:gs pos="0">
                  <a:srgbClr val="00007C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5754" y="3483"/>
              <a:ext cx="6" cy="6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" y="2152"/>
              <a:ext cx="5752" cy="1337"/>
            </a:xfrm>
            <a:custGeom>
              <a:avLst/>
              <a:gdLst/>
              <a:ahLst/>
              <a:cxnLst/>
              <a:rect l="l" t="t" r="r" b="b"/>
              <a:pathLst>
                <a:path w="5740" h="1337" extrusionOk="0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>
              <a:gsLst>
                <a:gs pos="0">
                  <a:srgbClr val="00007A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" y="3177"/>
              <a:ext cx="5752" cy="414"/>
            </a:xfrm>
            <a:custGeom>
              <a:avLst/>
              <a:gdLst/>
              <a:ahLst/>
              <a:cxnLst/>
              <a:rect l="l" t="t" r="r" b="b"/>
              <a:pathLst>
                <a:path w="5740" h="414" extrusionOk="0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>
              <a:gsLst>
                <a:gs pos="0">
                  <a:srgbClr val="00008D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1297" y="0"/>
              <a:ext cx="4457" cy="3177"/>
            </a:xfrm>
            <a:custGeom>
              <a:avLst/>
              <a:gdLst/>
              <a:ahLst/>
              <a:cxnLst/>
              <a:rect l="l" t="t" r="r" b="b"/>
              <a:pathLst>
                <a:path w="4448" h="3177" extrusionOk="0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6E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3321" y="0"/>
              <a:ext cx="2433" cy="2614"/>
            </a:xfrm>
            <a:custGeom>
              <a:avLst/>
              <a:gdLst/>
              <a:ahLst/>
              <a:cxnLst/>
              <a:rect l="l" t="t" r="r" b="b"/>
              <a:pathLst>
                <a:path w="2428" h="2614" extrusionOk="0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8D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3950" y="0"/>
              <a:ext cx="1804" cy="2464"/>
            </a:xfrm>
            <a:custGeom>
              <a:avLst/>
              <a:gdLst/>
              <a:ahLst/>
              <a:cxnLst/>
              <a:rect l="l" t="t" r="r" b="b"/>
              <a:pathLst>
                <a:path w="1800" h="2464" extrusionOk="0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>
              <a:gsLst>
                <a:gs pos="0">
                  <a:srgbClr val="000072"/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4519" y="0"/>
              <a:ext cx="1235" cy="2074"/>
            </a:xfrm>
            <a:custGeom>
              <a:avLst/>
              <a:gdLst/>
              <a:ahLst/>
              <a:cxnLst/>
              <a:rect l="l" t="t" r="r" b="b"/>
              <a:pathLst>
                <a:path w="1232" h="2074" extrusionOk="0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77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4694" y="0"/>
              <a:ext cx="1060" cy="1936"/>
            </a:xfrm>
            <a:custGeom>
              <a:avLst/>
              <a:gdLst/>
              <a:ahLst/>
              <a:cxnLst/>
              <a:rect l="l" t="t" r="r" b="b"/>
              <a:pathLst>
                <a:path w="1058" h="1936" extrusionOk="0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00084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4981" y="0"/>
              <a:ext cx="773" cy="1487"/>
            </a:xfrm>
            <a:custGeom>
              <a:avLst/>
              <a:gdLst/>
              <a:ahLst/>
              <a:cxnLst/>
              <a:rect l="l" t="t" r="r" b="b"/>
              <a:pathLst>
                <a:path w="771" h="1487" extrusionOk="0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>
              <a:gsLst>
                <a:gs pos="0">
                  <a:srgbClr val="000089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46;p1"/>
            <p:cNvGrpSpPr/>
            <p:nvPr/>
          </p:nvGrpSpPr>
          <p:grpSpPr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7" name="Google Shape;47;p1"/>
              <p:cNvSpPr/>
              <p:nvPr/>
            </p:nvSpPr>
            <p:spPr>
              <a:xfrm>
                <a:off x="0" y="1632"/>
                <a:ext cx="3670" cy="1313"/>
              </a:xfrm>
              <a:custGeom>
                <a:avLst/>
                <a:gdLst/>
                <a:ahLst/>
                <a:cxnLst/>
                <a:rect l="l" t="t" r="r" b="b"/>
                <a:pathLst>
                  <a:path w="3659" h="1313" extrusionOk="0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00084"/>
                  </a:gs>
                  <a:gs pos="100000">
                    <a:schemeClr val="dk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"/>
              <p:cNvSpPr/>
              <p:nvPr/>
            </p:nvSpPr>
            <p:spPr>
              <a:xfrm>
                <a:off x="3646" y="2795"/>
                <a:ext cx="2112" cy="695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695" extrusionOk="0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rgbClr val="5555A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9" name="Google Shape;49;p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1148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880"/>
              <a:buFont typeface="Noto Sans Symbols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576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160"/>
              <a:buFont typeface="Noto Sans Symbols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Noto Sans Symbols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1"/>
          <p:cNvSpPr txBox="1">
            <a:spLocks noGrp="1"/>
          </p:cNvSpPr>
          <p:nvPr>
            <p:ph type="dt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"/>
          <p:cNvSpPr txBox="1">
            <a:spLocks noGrp="1"/>
          </p:cNvSpPr>
          <p:nvPr>
            <p:ph type="sldNum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file:////Users/danielmulligan/Library/Group%20Containers/UBF8T346G9.ms/WebArchiveCopyPasteTempFiles/com.microsoft.Word/JMJacket2.png" TargetMode="External"/><Relationship Id="rId3" Type="http://schemas.openxmlformats.org/officeDocument/2006/relationships/image" Target="../media/image1.gi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www.flexiblecreativity.com/mammouth-san-manuel-usd-july-202" TargetMode="External"/><Relationship Id="rId4" Type="http://schemas.openxmlformats.org/officeDocument/2006/relationships/hyperlink" Target="mailto:drdanmulligan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5" descr="A picture containing weapon, whee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489" y="861802"/>
            <a:ext cx="9144000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5"/>
          <p:cNvSpPr txBox="1"/>
          <p:nvPr/>
        </p:nvSpPr>
        <p:spPr>
          <a:xfrm>
            <a:off x="3836531" y="1724004"/>
            <a:ext cx="1295400" cy="146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>
                <a:solidFill>
                  <a:schemeClr val="lt1"/>
                </a:solidFill>
                <a:latin typeface="Century Gothic" panose="020B0502020202020204" pitchFamily="34" charset="0"/>
                <a:ea typeface="Short Stack"/>
                <a:cs typeface="Short Stack"/>
                <a:sym typeface="Short Stack"/>
              </a:rPr>
              <a:t>What learning strategies will produce our best results?</a:t>
            </a:r>
            <a:endParaRPr dirty="0">
              <a:latin typeface="Century Gothic" panose="020B0502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" b="0" i="0" u="none" strike="noStrike" cap="none" dirty="0">
              <a:solidFill>
                <a:srgbClr val="FFFF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41" name="Google Shape;141;p15"/>
          <p:cNvSpPr txBox="1"/>
          <p:nvPr/>
        </p:nvSpPr>
        <p:spPr>
          <a:xfrm>
            <a:off x="0" y="76711"/>
            <a:ext cx="9172999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C000"/>
                </a:solidFill>
                <a:latin typeface="Century Gothic"/>
                <a:sym typeface="Century Gothic"/>
              </a:rPr>
              <a:t>JAMES MONROE HIGH SCHOOL</a:t>
            </a:r>
            <a:endParaRPr dirty="0">
              <a:solidFill>
                <a:srgbClr val="FFC000"/>
              </a:solidFill>
            </a:endParaRPr>
          </a:p>
          <a:p>
            <a:pPr lvl="0" algn="ctr"/>
            <a:r>
              <a:rPr lang="en-US" sz="2000" dirty="0">
                <a:solidFill>
                  <a:srgbClr val="FFFF00"/>
                </a:solidFill>
                <a:latin typeface="Century Gothic" panose="020B0502020202020204" pitchFamily="34" charset="0"/>
              </a:rPr>
              <a:t>Strategies to Empower Scholars to go Above and Beyond their Potential</a:t>
            </a:r>
            <a:endParaRPr sz="2000" b="1" i="0" u="none" strike="noStrike" cap="none" dirty="0">
              <a:solidFill>
                <a:srgbClr val="FFFF0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400136" y="1888945"/>
            <a:ext cx="1295400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Century Gothic" panose="020B0502020202020204" pitchFamily="34" charset="0"/>
                <a:ea typeface="Short Stack"/>
                <a:cs typeface="Short Stack"/>
                <a:sym typeface="Short Stack"/>
              </a:rPr>
              <a:t>What do we expect our students to learn?</a:t>
            </a:r>
            <a:endParaRPr sz="1500" b="0" i="0" u="none" strike="noStrike" cap="none" dirty="0">
              <a:solidFill>
                <a:schemeClr val="lt1"/>
              </a:solidFill>
              <a:latin typeface="Century Gothic" panose="020B0502020202020204" pitchFamily="34" charset="0"/>
              <a:ea typeface="Short Stack"/>
              <a:cs typeface="Short Stack"/>
              <a:sym typeface="Short Stack"/>
            </a:endParaRPr>
          </a:p>
        </p:txBody>
      </p:sp>
      <p:sp>
        <p:nvSpPr>
          <p:cNvPr id="143" name="Google Shape;143;p15"/>
          <p:cNvSpPr txBox="1"/>
          <p:nvPr/>
        </p:nvSpPr>
        <p:spPr>
          <a:xfrm>
            <a:off x="2231248" y="3190548"/>
            <a:ext cx="11234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lt1"/>
                </a:solidFill>
                <a:latin typeface="Century Gothic" panose="020B0502020202020204" pitchFamily="34" charset="0"/>
                <a:ea typeface="Short Stack"/>
                <a:cs typeface="Short Stack"/>
                <a:sym typeface="Short Stack"/>
              </a:rPr>
              <a:t>How will we know they are learning?</a:t>
            </a:r>
            <a:r>
              <a:rPr lang="en-US" sz="1600" b="0" i="0" u="none" strike="noStrike" cap="none" dirty="0">
                <a:solidFill>
                  <a:srgbClr val="00004C"/>
                </a:solidFill>
                <a:latin typeface="Century Gothic" panose="020B0502020202020204" pitchFamily="34" charset="0"/>
                <a:ea typeface="Short Stack"/>
                <a:cs typeface="Short Stack"/>
                <a:sym typeface="Short Stack"/>
              </a:rPr>
              <a:t>?</a:t>
            </a:r>
            <a:endParaRPr sz="1700" b="0" i="0" u="none" strike="noStrike" cap="none" dirty="0">
              <a:solidFill>
                <a:srgbClr val="00004C"/>
              </a:solidFill>
              <a:latin typeface="Century Gothic" panose="020B0502020202020204" pitchFamily="34" charset="0"/>
              <a:ea typeface="Short Stack"/>
              <a:cs typeface="Short Stack"/>
              <a:sym typeface="Short Stack"/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5627083" y="2958906"/>
            <a:ext cx="1240019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Century Gothic" panose="020B0502020202020204" pitchFamily="34" charset="0"/>
                <a:ea typeface="Short Stack"/>
                <a:cs typeface="Short Stack"/>
                <a:sym typeface="Short Stack"/>
              </a:rPr>
              <a:t>How will we respond when they don’t learn</a:t>
            </a:r>
            <a:r>
              <a:rPr lang="en-US" sz="1500" b="0" i="0" u="none" strike="noStrike" cap="none" dirty="0">
                <a:solidFill>
                  <a:schemeClr val="lt1"/>
                </a:solidFill>
                <a:latin typeface="Short Stack"/>
                <a:ea typeface="Short Stack"/>
                <a:cs typeface="Short Stack"/>
                <a:sym typeface="Short Stack"/>
              </a:rPr>
              <a:t>?</a:t>
            </a:r>
            <a:endParaRPr sz="1500" dirty="0"/>
          </a:p>
        </p:txBody>
      </p:sp>
      <p:sp>
        <p:nvSpPr>
          <p:cNvPr id="145" name="Google Shape;145;p15"/>
          <p:cNvSpPr txBox="1"/>
          <p:nvPr/>
        </p:nvSpPr>
        <p:spPr>
          <a:xfrm>
            <a:off x="7362254" y="1858269"/>
            <a:ext cx="1267132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Century Gothic" panose="020B0502020202020204" pitchFamily="34" charset="0"/>
                <a:ea typeface="Short Stack"/>
                <a:cs typeface="Short Stack"/>
                <a:sym typeface="Short Stack"/>
              </a:rPr>
              <a:t>How will we respond if they already know it?</a:t>
            </a:r>
            <a:endParaRPr sz="1500" dirty="0">
              <a:latin typeface="Century Gothic" panose="020B0502020202020204" pitchFamily="34" charset="0"/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2107160" y="3058351"/>
            <a:ext cx="1371600" cy="1726276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54799" y="5576402"/>
            <a:ext cx="9118200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Prepared especially for the</a:t>
            </a:r>
            <a:endParaRPr sz="20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James Monroe </a:t>
            </a:r>
            <a:r>
              <a:rPr lang="en-US" sz="200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Professional Learning Community</a:t>
            </a:r>
            <a:endParaRPr sz="2000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by Dan Mulligan, </a:t>
            </a:r>
            <a:r>
              <a:rPr lang="en-US" sz="1800" i="0" u="sng" strike="noStrike" cap="none" dirty="0">
                <a:solidFill>
                  <a:srgbClr val="73FEFF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drdanmulligan@gmail.com</a:t>
            </a:r>
            <a:endParaRPr sz="1800" i="0" u="none" strike="noStrike" cap="none" dirty="0">
              <a:solidFill>
                <a:srgbClr val="73FE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August 2025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8" name="Google Shape;148;p15"/>
          <p:cNvSpPr txBox="1"/>
          <p:nvPr/>
        </p:nvSpPr>
        <p:spPr>
          <a:xfrm>
            <a:off x="11489" y="5059234"/>
            <a:ext cx="9141549" cy="40006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sng" strike="noStrike" cap="none" dirty="0">
                <a:solidFill>
                  <a:srgbClr val="FFFF00"/>
                </a:solidFill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https://www.flexiblecreativity.com/</a:t>
            </a:r>
            <a:r>
              <a:rPr lang="en-US" sz="2000" u="sng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james-monroe-hs-august</a:t>
            </a:r>
            <a:r>
              <a:rPr lang="en-US" sz="2000" b="0" i="0" u="sng" strike="noStrike" cap="none" dirty="0">
                <a:solidFill>
                  <a:srgbClr val="FFFF00"/>
                </a:solidFill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-202</a:t>
            </a:r>
            <a:r>
              <a:rPr lang="en-US" sz="2000" b="0" i="0" u="sng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20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5"/>
          <p:cNvSpPr/>
          <p:nvPr/>
        </p:nvSpPr>
        <p:spPr>
          <a:xfrm rot="-2810693">
            <a:off x="4001509" y="3814015"/>
            <a:ext cx="15360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rgbClr val="66FFFF"/>
                </a:solidFill>
                <a:latin typeface="Century Gothic" panose="020B0502020202020204" pitchFamily="34" charset="0"/>
                <a:ea typeface="Short Stack"/>
                <a:cs typeface="Short Stack"/>
                <a:sym typeface="Short Stack"/>
              </a:rPr>
              <a:t>Reflect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150" name="Google Shape;150;p15"/>
          <p:cNvSpPr/>
          <p:nvPr/>
        </p:nvSpPr>
        <p:spPr>
          <a:xfrm rot="10800000" flipH="1">
            <a:off x="2002959" y="291807"/>
            <a:ext cx="6920642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group of people holding up a puzzle piece&#10;&#10;AI-generated content may be incorrect.">
            <a:extLst>
              <a:ext uri="{FF2B5EF4-FFF2-40B4-BE49-F238E27FC236}">
                <a16:creationId xmlns:a16="http://schemas.microsoft.com/office/drawing/2014/main" id="{1D4B5797-1DB7-8A7C-6913-612122883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2747" y="1267312"/>
            <a:ext cx="4899764" cy="36748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3ACD0D-5987-CBA0-A113-C6F9C0F3C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761" y="1223987"/>
            <a:ext cx="688072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Return to Home">
            <a:extLst>
              <a:ext uri="{FF2B5EF4-FFF2-40B4-BE49-F238E27FC236}">
                <a16:creationId xmlns:a16="http://schemas.microsoft.com/office/drawing/2014/main" id="{739448AB-9E30-1300-A0E9-ADD4906A8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61" y="1223988"/>
            <a:ext cx="3058098" cy="353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985242-48A3-D832-1D1B-7987C5A73849}"/>
              </a:ext>
            </a:extLst>
          </p:cNvPr>
          <p:cNvSpPr txBox="1"/>
          <p:nvPr/>
        </p:nvSpPr>
        <p:spPr>
          <a:xfrm>
            <a:off x="172001" y="5474568"/>
            <a:ext cx="1980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Vocabulary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DEF15-D706-77A6-D7AF-6C53C52475FA}"/>
              </a:ext>
            </a:extLst>
          </p:cNvPr>
          <p:cNvSpPr txBox="1"/>
          <p:nvPr/>
        </p:nvSpPr>
        <p:spPr>
          <a:xfrm>
            <a:off x="166304" y="5061616"/>
            <a:ext cx="1980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Skills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501706-08EB-ED2B-21EE-0EED6BC3978A}"/>
              </a:ext>
            </a:extLst>
          </p:cNvPr>
          <p:cNvSpPr txBox="1"/>
          <p:nvPr/>
        </p:nvSpPr>
        <p:spPr>
          <a:xfrm>
            <a:off x="172001" y="4595722"/>
            <a:ext cx="1980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Knowledge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>
          <a:extLst>
            <a:ext uri="{FF2B5EF4-FFF2-40B4-BE49-F238E27FC236}">
              <a16:creationId xmlns:a16="http://schemas.microsoft.com/office/drawing/2014/main" id="{E5474766-AC62-C809-F863-7BA1E7950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5">
            <a:extLst>
              <a:ext uri="{FF2B5EF4-FFF2-40B4-BE49-F238E27FC236}">
                <a16:creationId xmlns:a16="http://schemas.microsoft.com/office/drawing/2014/main" id="{9DB719CF-DC5A-C7E0-5B3C-DA6DE7AA1364}"/>
              </a:ext>
            </a:extLst>
          </p:cNvPr>
          <p:cNvSpPr/>
          <p:nvPr/>
        </p:nvSpPr>
        <p:spPr>
          <a:xfrm>
            <a:off x="6241685" y="0"/>
            <a:ext cx="2902315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Short Stack"/>
              <a:buNone/>
            </a:pPr>
            <a:r>
              <a:rPr lang="en-US" sz="2400" b="1" cap="none" dirty="0">
                <a:solidFill>
                  <a:srgbClr val="FFFF00"/>
                </a:solidFill>
                <a:latin typeface="Century Gothic" panose="020B0502020202020204" pitchFamily="34" charset="0"/>
                <a:ea typeface="Short Stack"/>
                <a:cs typeface="Short Stack"/>
                <a:sym typeface="Short Stack"/>
              </a:rPr>
              <a:t>What does the </a:t>
            </a:r>
            <a:endParaRPr sz="2400" dirty="0">
              <a:solidFill>
                <a:schemeClr val="lt1"/>
              </a:solidFill>
              <a:latin typeface="Century Gothic" panose="020B0502020202020204" pitchFamily="34" charset="0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Short Stack"/>
              <a:buNone/>
            </a:pPr>
            <a:r>
              <a: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ea typeface="Short Stack"/>
                <a:cs typeface="Short Stack"/>
                <a:sym typeface="Short Stack"/>
              </a:rPr>
              <a:t>standard ask </a:t>
            </a:r>
            <a:endParaRPr sz="2400" dirty="0">
              <a:solidFill>
                <a:schemeClr val="lt1"/>
              </a:solidFill>
              <a:latin typeface="Century Gothic" panose="020B0502020202020204" pitchFamily="34" charset="0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Short Stack"/>
              <a:buNone/>
            </a:pPr>
            <a:r>
              <a:rPr lang="en-US" sz="2400" b="1" cap="none" dirty="0">
                <a:solidFill>
                  <a:srgbClr val="FFFF00"/>
                </a:solidFill>
                <a:latin typeface="Century Gothic" panose="020B0502020202020204" pitchFamily="34" charset="0"/>
                <a:ea typeface="Short Stack"/>
                <a:cs typeface="Short Stack"/>
                <a:sym typeface="Short Stack"/>
              </a:rPr>
              <a:t>each student to do?</a:t>
            </a:r>
            <a:endParaRPr sz="2400" dirty="0">
              <a:solidFill>
                <a:schemeClr val="lt1"/>
              </a:solidFill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9" name="Picture 8" descr="A close-up of a questionnaire&#10;&#10;AI-generated content may be incorrect.">
            <a:extLst>
              <a:ext uri="{FF2B5EF4-FFF2-40B4-BE49-F238E27FC236}">
                <a16:creationId xmlns:a16="http://schemas.microsoft.com/office/drawing/2014/main" id="{6BBE123D-6F75-2B9C-68A8-B8BB7FF49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937" y="1266518"/>
            <a:ext cx="4258905" cy="2420407"/>
          </a:xfrm>
          <a:prstGeom prst="rect">
            <a:avLst/>
          </a:prstGeom>
        </p:spPr>
      </p:pic>
      <p:pic>
        <p:nvPicPr>
          <p:cNvPr id="4" name="Picture 3" descr="A white rectangular box with black text&#10;&#10;AI-generated content may be incorrect.">
            <a:extLst>
              <a:ext uri="{FF2B5EF4-FFF2-40B4-BE49-F238E27FC236}">
                <a16:creationId xmlns:a16="http://schemas.microsoft.com/office/drawing/2014/main" id="{66A7762F-AE25-9243-8D66-84E59032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4" y="48152"/>
            <a:ext cx="4572000" cy="1170215"/>
          </a:xfrm>
          <a:prstGeom prst="rect">
            <a:avLst/>
          </a:prstGeom>
        </p:spPr>
      </p:pic>
      <p:pic>
        <p:nvPicPr>
          <p:cNvPr id="8" name="Picture 7" descr="A close-up of a question&#10;&#10;AI-generated content may be incorrect.">
            <a:extLst>
              <a:ext uri="{FF2B5EF4-FFF2-40B4-BE49-F238E27FC236}">
                <a16:creationId xmlns:a16="http://schemas.microsoft.com/office/drawing/2014/main" id="{1D246852-643A-1E28-B527-FBC490D6F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198" y="4108536"/>
            <a:ext cx="4295852" cy="2650813"/>
          </a:xfrm>
          <a:prstGeom prst="rect">
            <a:avLst/>
          </a:prstGeom>
        </p:spPr>
      </p:pic>
      <p:pic>
        <p:nvPicPr>
          <p:cNvPr id="12" name="Picture 11" descr="A close-up of a paper&#10;&#10;AI-generated content may be incorrect.">
            <a:extLst>
              <a:ext uri="{FF2B5EF4-FFF2-40B4-BE49-F238E27FC236}">
                <a16:creationId xmlns:a16="http://schemas.microsoft.com/office/drawing/2014/main" id="{B65AB006-BB8F-6516-8E56-79DE5C03C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7989" y="3789998"/>
            <a:ext cx="3945786" cy="2992546"/>
          </a:xfrm>
          <a:prstGeom prst="rect">
            <a:avLst/>
          </a:prstGeom>
        </p:spPr>
      </p:pic>
      <p:pic>
        <p:nvPicPr>
          <p:cNvPr id="14" name="Picture 13" descr="A group of people sitting at a round table with light bulbs above them&#10;&#10;AI-generated content may be incorrect.">
            <a:extLst>
              <a:ext uri="{FF2B5EF4-FFF2-40B4-BE49-F238E27FC236}">
                <a16:creationId xmlns:a16="http://schemas.microsoft.com/office/drawing/2014/main" id="{F454AC48-2E49-E08D-90E6-B1FA03FB2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296" y="1639978"/>
            <a:ext cx="2532942" cy="22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261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>
          <a:extLst>
            <a:ext uri="{FF2B5EF4-FFF2-40B4-BE49-F238E27FC236}">
              <a16:creationId xmlns:a16="http://schemas.microsoft.com/office/drawing/2014/main" id="{43914770-3F94-8E5C-76AF-920AB49CC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6">
            <a:extLst>
              <a:ext uri="{FF2B5EF4-FFF2-40B4-BE49-F238E27FC236}">
                <a16:creationId xmlns:a16="http://schemas.microsoft.com/office/drawing/2014/main" id="{E3AAFEEE-6631-C4A1-4E6D-B9681527A8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7929" y="168801"/>
            <a:ext cx="458992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lt1"/>
                </a:solidFill>
              </a:rPr>
              <a:t>Instructional Strategy:</a:t>
            </a:r>
            <a:br>
              <a:rPr lang="en-US" sz="1050" b="1" dirty="0">
                <a:solidFill>
                  <a:schemeClr val="lt1"/>
                </a:solidFill>
              </a:rPr>
            </a:br>
            <a:br>
              <a:rPr lang="en-US" sz="1050" b="1" dirty="0">
                <a:solidFill>
                  <a:schemeClr val="lt1"/>
                </a:solidFill>
              </a:rPr>
            </a:br>
            <a:r>
              <a:rPr lang="en-US" b="1" dirty="0">
                <a:solidFill>
                  <a:srgbClr val="FFCC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Motor Mouth</a:t>
            </a:r>
            <a:endParaRPr dirty="0"/>
          </a:p>
        </p:txBody>
      </p:sp>
      <p:sp>
        <p:nvSpPr>
          <p:cNvPr id="504" name="Google Shape;504;p46">
            <a:extLst>
              <a:ext uri="{FF2B5EF4-FFF2-40B4-BE49-F238E27FC236}">
                <a16:creationId xmlns:a16="http://schemas.microsoft.com/office/drawing/2014/main" id="{82ECA0C0-37DF-5DCD-22A2-1AD86AF0E1EC}"/>
              </a:ext>
            </a:extLst>
          </p:cNvPr>
          <p:cNvSpPr txBox="1"/>
          <p:nvPr/>
        </p:nvSpPr>
        <p:spPr>
          <a:xfrm>
            <a:off x="4572000" y="3657600"/>
            <a:ext cx="4419600" cy="303155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Purpose: To build and ‘check for’ background knowledge</a:t>
            </a:r>
            <a:endParaRPr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One partner draws a card</a:t>
            </a:r>
            <a:endParaRPr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Read their partner the DOK level and the Category</a:t>
            </a:r>
            <a:endParaRPr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partner with the card has one minute to give clues that will help their partner say the key word on the card.</a:t>
            </a:r>
            <a:endParaRPr sz="2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light bulb with a graduation cap&#10;&#10;AI-generated content may be incorrect.">
            <a:extLst>
              <a:ext uri="{FF2B5EF4-FFF2-40B4-BE49-F238E27FC236}">
                <a16:creationId xmlns:a16="http://schemas.microsoft.com/office/drawing/2014/main" id="{22D89B76-29C0-39EE-78E1-271AC5954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8801"/>
            <a:ext cx="4368800" cy="3136900"/>
          </a:xfrm>
          <a:prstGeom prst="rect">
            <a:avLst/>
          </a:prstGeom>
        </p:spPr>
      </p:pic>
      <p:pic>
        <p:nvPicPr>
          <p:cNvPr id="5" name="Picture 4" descr="A picture of a light bulb and a cartoon character&#10;&#10;AI-generated content may be incorrect.">
            <a:extLst>
              <a:ext uri="{FF2B5EF4-FFF2-40B4-BE49-F238E27FC236}">
                <a16:creationId xmlns:a16="http://schemas.microsoft.com/office/drawing/2014/main" id="{301DD586-63BD-7E91-5993-E90D91CA9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428750"/>
            <a:ext cx="3949700" cy="2584450"/>
          </a:xfrm>
          <a:prstGeom prst="rect">
            <a:avLst/>
          </a:prstGeom>
        </p:spPr>
      </p:pic>
      <p:pic>
        <p:nvPicPr>
          <p:cNvPr id="7" name="Picture 6" descr="A group of cartoon characters with light bulbs&#10;&#10;AI-generated content may be incorrect.">
            <a:extLst>
              <a:ext uri="{FF2B5EF4-FFF2-40B4-BE49-F238E27FC236}">
                <a16:creationId xmlns:a16="http://schemas.microsoft.com/office/drawing/2014/main" id="{63CD17A7-1BD5-C084-8EFD-A5E1685BA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2" y="4189149"/>
            <a:ext cx="3897459" cy="248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D166E-6631-D370-F185-ABFFE2F46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3D8ED-4241-C54A-80B6-1FA478DD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z="2800" b="1" dirty="0">
                <a:effectLst/>
                <a:latin typeface="Chalkboard" panose="03050602040202020205" pitchFamily="66" charset="77"/>
              </a:rPr>
              <a:t>The Power of Connecting Student Learning </a:t>
            </a:r>
            <a:br>
              <a:rPr lang="en-US" sz="2800" b="1" dirty="0">
                <a:effectLst/>
                <a:latin typeface="Chalkboard" panose="03050602040202020205" pitchFamily="66" charset="77"/>
              </a:rPr>
            </a:br>
            <a:r>
              <a:rPr lang="en-US" sz="2800" b="1" dirty="0">
                <a:effectLst/>
                <a:latin typeface="Chalkboard" panose="03050602040202020205" pitchFamily="66" charset="77"/>
              </a:rPr>
              <a:t>preassessment revisited as a part of closure</a:t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9A9B3B2-582B-A015-DB05-EBA831705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477" y="1054479"/>
            <a:ext cx="4577400" cy="56880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2F9BE9-36BF-F32C-D996-C3CC0D29016B}"/>
              </a:ext>
            </a:extLst>
          </p:cNvPr>
          <p:cNvSpPr/>
          <p:nvPr/>
        </p:nvSpPr>
        <p:spPr>
          <a:xfrm>
            <a:off x="153813" y="1108554"/>
            <a:ext cx="3810000" cy="49528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halkboard" panose="03050602040202020205" pitchFamily="66" charset="77"/>
              </a:rPr>
              <a:t>Don’t </a:t>
            </a:r>
          </a:p>
          <a:p>
            <a:pPr algn="ctr">
              <a:lnSpc>
                <a:spcPct val="150000"/>
              </a:lnSpc>
            </a:pPr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halkboard" panose="03050602040202020205" pitchFamily="66" charset="77"/>
              </a:rPr>
              <a:t>Steal </a:t>
            </a:r>
          </a:p>
          <a:p>
            <a:pPr algn="ctr">
              <a:lnSpc>
                <a:spcPct val="150000"/>
              </a:lnSpc>
            </a:pP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halkboard" panose="03050602040202020205" pitchFamily="66" charset="77"/>
              </a:rPr>
              <a:t>Their </a:t>
            </a:r>
          </a:p>
          <a:p>
            <a:pPr algn="ctr">
              <a:lnSpc>
                <a:spcPct val="150000"/>
              </a:lnSpc>
            </a:pPr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halkboard" panose="03050602040202020205" pitchFamily="66" charset="77"/>
              </a:rPr>
              <a:t>Thinking</a:t>
            </a:r>
          </a:p>
        </p:txBody>
      </p:sp>
    </p:spTree>
    <p:extLst>
      <p:ext uri="{BB962C8B-B14F-4D97-AF65-F5344CB8AC3E}">
        <p14:creationId xmlns:p14="http://schemas.microsoft.com/office/powerpoint/2010/main" val="236930561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A28355-D072-2EA4-0789-852872F4DCF0}"/>
              </a:ext>
            </a:extLst>
          </p:cNvPr>
          <p:cNvSpPr/>
          <p:nvPr/>
        </p:nvSpPr>
        <p:spPr>
          <a:xfrm>
            <a:off x="724023" y="0"/>
            <a:ext cx="76959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sm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halkboard" panose="03050602040202020205" pitchFamily="66" charset="77"/>
              </a:rPr>
              <a:t>Capturing Each Student’s</a:t>
            </a:r>
          </a:p>
          <a:p>
            <a:pPr algn="ctr"/>
            <a:r>
              <a:rPr lang="en-US" sz="4800" b="1" cap="sm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halkboard" panose="03050602040202020205" pitchFamily="66" charset="77"/>
              </a:rPr>
              <a:t>WONDER</a:t>
            </a:r>
            <a:r>
              <a:rPr lang="en-US" sz="4800" b="1" cap="sm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halkboard" panose="03050602040202020205" pitchFamily="66" charset="77"/>
              </a:rPr>
              <a:t>…</a:t>
            </a:r>
            <a:endParaRPr lang="en-US" sz="4800" b="1" cap="sm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halkboard" panose="03050602040202020205" pitchFamily="66" charset="77"/>
            </a:endParaRPr>
          </a:p>
        </p:txBody>
      </p:sp>
      <p:pic>
        <p:nvPicPr>
          <p:cNvPr id="5" name="Picture 4" descr="A group of white people sitting at desks&#10;&#10;Description automatically generated">
            <a:extLst>
              <a:ext uri="{FF2B5EF4-FFF2-40B4-BE49-F238E27FC236}">
                <a16:creationId xmlns:a16="http://schemas.microsoft.com/office/drawing/2014/main" id="{DB12C119-40A0-F89B-F318-1CFAD7767D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8"/>
          <a:stretch/>
        </p:blipFill>
        <p:spPr>
          <a:xfrm>
            <a:off x="3378200" y="3538608"/>
            <a:ext cx="5765800" cy="3291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6D6EC6-DDE9-2450-5425-12179D2780A3}"/>
              </a:ext>
            </a:extLst>
          </p:cNvPr>
          <p:cNvSpPr txBox="1"/>
          <p:nvPr/>
        </p:nvSpPr>
        <p:spPr>
          <a:xfrm>
            <a:off x="304800" y="1536132"/>
            <a:ext cx="4876800" cy="3691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Suggestion: Place the rigor at the beginning of a lesson or unit to capture each student’s wonder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8B4DF-D5D7-367D-5737-A31B932E1FD0}"/>
              </a:ext>
            </a:extLst>
          </p:cNvPr>
          <p:cNvSpPr txBox="1"/>
          <p:nvPr/>
        </p:nvSpPr>
        <p:spPr>
          <a:xfrm>
            <a:off x="6019800" y="2430612"/>
            <a:ext cx="2552576" cy="116955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Strategy:   </a:t>
            </a:r>
          </a:p>
          <a:p>
            <a:r>
              <a:rPr lang="en-US" sz="1000" b="1" dirty="0"/>
              <a:t>             </a:t>
            </a:r>
          </a:p>
          <a:p>
            <a:r>
              <a:rPr lang="en-US" sz="1800" b="1" dirty="0"/>
              <a:t>     </a:t>
            </a:r>
            <a:r>
              <a:rPr lang="en-US" sz="3600" b="1" dirty="0">
                <a:solidFill>
                  <a:srgbClr val="00FF00"/>
                </a:solidFill>
              </a:rPr>
              <a:t>ZOOM IN</a:t>
            </a:r>
          </a:p>
        </p:txBody>
      </p:sp>
    </p:spTree>
    <p:extLst>
      <p:ext uri="{BB962C8B-B14F-4D97-AF65-F5344CB8AC3E}">
        <p14:creationId xmlns:p14="http://schemas.microsoft.com/office/powerpoint/2010/main" val="4159449941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1AB4E-97B0-23EC-DF37-A13C76AC0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D7E0918-9D83-9EF3-343F-9C1E6B3C9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199"/>
            <a:ext cx="7010400" cy="307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1D5CC0-86CE-457F-C4C2-F08BC019C296}"/>
              </a:ext>
            </a:extLst>
          </p:cNvPr>
          <p:cNvSpPr/>
          <p:nvPr/>
        </p:nvSpPr>
        <p:spPr>
          <a:xfrm>
            <a:off x="1905000" y="304800"/>
            <a:ext cx="50798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ORGANIZATION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676864-2195-BD18-6EDB-753595B3AEDB}"/>
              </a:ext>
            </a:extLst>
          </p:cNvPr>
          <p:cNvSpPr txBox="1"/>
          <p:nvPr/>
        </p:nvSpPr>
        <p:spPr>
          <a:xfrm>
            <a:off x="0" y="4419600"/>
            <a:ext cx="9144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Helping Students Develop Understanding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Purposefully facilitate students collaborating to create </a:t>
            </a:r>
            <a:r>
              <a:rPr lang="en-US" sz="2800" dirty="0">
                <a:solidFill>
                  <a:schemeClr val="bg1"/>
                </a:solidFill>
              </a:rPr>
              <a:t>interactive notes to archive essential understandings based on unpacked standards (and PLD)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58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A0AD1-A838-E1B7-5B92-EBDC08E8F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 descr="msoF2EE7">
            <a:extLst>
              <a:ext uri="{FF2B5EF4-FFF2-40B4-BE49-F238E27FC236}">
                <a16:creationId xmlns:a16="http://schemas.microsoft.com/office/drawing/2014/main" id="{62F2EB8B-8974-7E0C-D132-934243CA7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</p:spPr>
      </p:pic>
      <p:pic>
        <p:nvPicPr>
          <p:cNvPr id="352259" name="Picture 3" descr="mso30CB5">
            <a:extLst>
              <a:ext uri="{FF2B5EF4-FFF2-40B4-BE49-F238E27FC236}">
                <a16:creationId xmlns:a16="http://schemas.microsoft.com/office/drawing/2014/main" id="{E724C138-3C6C-3D65-8E7E-62A02DD60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C057A3-7ED8-95AF-9A72-2DC12B0CEF60}"/>
              </a:ext>
            </a:extLst>
          </p:cNvPr>
          <p:cNvSpPr/>
          <p:nvPr/>
        </p:nvSpPr>
        <p:spPr bwMode="auto">
          <a:xfrm>
            <a:off x="5257800" y="838200"/>
            <a:ext cx="6858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4A6B3E5E-6880-40DE-8A61-6BBE6A8073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6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2CF19-F838-726D-427E-9E63A5151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bargif">
            <a:extLst>
              <a:ext uri="{FF2B5EF4-FFF2-40B4-BE49-F238E27FC236}">
                <a16:creationId xmlns:a16="http://schemas.microsoft.com/office/drawing/2014/main" id="{08CE0DB5-24E9-6FD9-40A9-F2E521A3E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71775"/>
            <a:ext cx="6324600" cy="242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CA36E1A-1938-9276-0AF6-15E7BDB5F6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3200" y="4343400"/>
          <a:ext cx="6246342" cy="2424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10000000" imgH="5047619" progId="">
                  <p:embed/>
                </p:oleObj>
              </mc:Choice>
              <mc:Fallback>
                <p:oleObj name="Image" r:id="rId4" imgW="10000000" imgH="5047619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72C4CEB-6454-9D42-A135-178730E496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0512" b="11539"/>
                      <a:stretch>
                        <a:fillRect/>
                      </a:stretch>
                    </p:blipFill>
                    <p:spPr bwMode="auto">
                      <a:xfrm>
                        <a:off x="2743200" y="4343400"/>
                        <a:ext cx="6246342" cy="24244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967DA76-CA0A-DB5F-814A-77D95D194FE5}"/>
              </a:ext>
            </a:extLst>
          </p:cNvPr>
          <p:cNvSpPr/>
          <p:nvPr/>
        </p:nvSpPr>
        <p:spPr>
          <a:xfrm>
            <a:off x="1676400" y="-76200"/>
            <a:ext cx="64171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Student-Generated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Glossary</a:t>
            </a:r>
          </a:p>
        </p:txBody>
      </p:sp>
    </p:spTree>
    <p:extLst>
      <p:ext uri="{BB962C8B-B14F-4D97-AF65-F5344CB8AC3E}">
        <p14:creationId xmlns:p14="http://schemas.microsoft.com/office/powerpoint/2010/main" val="27515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9DCAD-AD1B-DE4B-12B1-812559FF4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9BB90F-CB70-E980-BE55-B985BCE3FD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957532"/>
            <a:ext cx="6108700" cy="5715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5BA9DD-2786-CA28-6C36-1A8AAA4F5F57}"/>
              </a:ext>
            </a:extLst>
          </p:cNvPr>
          <p:cNvSpPr/>
          <p:nvPr/>
        </p:nvSpPr>
        <p:spPr>
          <a:xfrm>
            <a:off x="685800" y="-13243"/>
            <a:ext cx="7866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Unit Glossary Template</a:t>
            </a:r>
          </a:p>
        </p:txBody>
      </p:sp>
    </p:spTree>
    <p:extLst>
      <p:ext uri="{BB962C8B-B14F-4D97-AF65-F5344CB8AC3E}">
        <p14:creationId xmlns:p14="http://schemas.microsoft.com/office/powerpoint/2010/main" val="2942359434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0956F7-34C7-C5B9-E6FE-ACA97C62E27A}"/>
              </a:ext>
            </a:extLst>
          </p:cNvPr>
          <p:cNvSpPr/>
          <p:nvPr/>
        </p:nvSpPr>
        <p:spPr>
          <a:xfrm>
            <a:off x="4624814" y="6211669"/>
            <a:ext cx="45191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Resources to Share</a:t>
            </a:r>
          </a:p>
        </p:txBody>
      </p:sp>
      <p:pic>
        <p:nvPicPr>
          <p:cNvPr id="36" name="Picture 35" descr="A group of colorful hand prints&#10;&#10;AI-generated content may be incorrect.">
            <a:extLst>
              <a:ext uri="{FF2B5EF4-FFF2-40B4-BE49-F238E27FC236}">
                <a16:creationId xmlns:a16="http://schemas.microsoft.com/office/drawing/2014/main" id="{F29DDB85-2D41-B356-E705-A25BBDB85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910" y="3989481"/>
            <a:ext cx="2220179" cy="2220179"/>
          </a:xfrm>
          <a:prstGeom prst="rect">
            <a:avLst/>
          </a:prstGeom>
        </p:spPr>
      </p:pic>
      <p:pic>
        <p:nvPicPr>
          <p:cNvPr id="27" name="Picture 26" descr="A white text with blue text&#10;&#10;AI-generated content may be incorrect.">
            <a:extLst>
              <a:ext uri="{FF2B5EF4-FFF2-40B4-BE49-F238E27FC236}">
                <a16:creationId xmlns:a16="http://schemas.microsoft.com/office/drawing/2014/main" id="{EF47DFAA-366D-EA29-4B7B-16FD4B870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23" y="4073081"/>
            <a:ext cx="3949997" cy="28343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0251481-9D7C-B12F-0B76-21E34D710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43" y="3591928"/>
            <a:ext cx="4161281" cy="419877"/>
          </a:xfrm>
          <a:prstGeom prst="rect">
            <a:avLst/>
          </a:prstGeom>
        </p:spPr>
      </p:pic>
      <p:pic>
        <p:nvPicPr>
          <p:cNvPr id="29" name="Picture 2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646D27C-0541-3645-55A3-1DC7FADB8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631" y="2323583"/>
            <a:ext cx="2746092" cy="3913056"/>
          </a:xfrm>
          <a:prstGeom prst="rect">
            <a:avLst/>
          </a:prstGeom>
        </p:spPr>
      </p:pic>
      <p:pic>
        <p:nvPicPr>
          <p:cNvPr id="33" name="Picture 3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240FA64-0F22-388D-1B9A-7E3963A7E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784" y="2199893"/>
            <a:ext cx="3256768" cy="1357907"/>
          </a:xfrm>
          <a:prstGeom prst="rect">
            <a:avLst/>
          </a:prstGeom>
        </p:spPr>
      </p:pic>
      <p:pic>
        <p:nvPicPr>
          <p:cNvPr id="25" name="Picture 24" descr="A close up of text&#10;&#10;AI-generated content may be incorrect.">
            <a:extLst>
              <a:ext uri="{FF2B5EF4-FFF2-40B4-BE49-F238E27FC236}">
                <a16:creationId xmlns:a16="http://schemas.microsoft.com/office/drawing/2014/main" id="{49A02958-0669-06E6-8FE6-A588A9036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5547" y="1441320"/>
            <a:ext cx="3982105" cy="688686"/>
          </a:xfrm>
          <a:prstGeom prst="rect">
            <a:avLst/>
          </a:prstGeom>
        </p:spPr>
      </p:pic>
      <p:pic>
        <p:nvPicPr>
          <p:cNvPr id="23" name="Picture 22" descr="A white text with blue and black text&#10;&#10;AI-generated content may be incorrect.">
            <a:extLst>
              <a:ext uri="{FF2B5EF4-FFF2-40B4-BE49-F238E27FC236}">
                <a16:creationId xmlns:a16="http://schemas.microsoft.com/office/drawing/2014/main" id="{D7EB042F-4840-FB63-5C12-3A17512A4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1896" y="0"/>
            <a:ext cx="3982104" cy="1392063"/>
          </a:xfrm>
          <a:prstGeom prst="rect">
            <a:avLst/>
          </a:prstGeom>
        </p:spPr>
      </p:pic>
      <p:pic>
        <p:nvPicPr>
          <p:cNvPr id="20" name="Picture 19" descr="A bee with a black and yellow shirt&#10;&#10;AI-generated content may be incorrect.">
            <a:extLst>
              <a:ext uri="{FF2B5EF4-FFF2-40B4-BE49-F238E27FC236}">
                <a16:creationId xmlns:a16="http://schemas.microsoft.com/office/drawing/2014/main" id="{49269A2E-74BE-5599-5327-2B7E57CA3F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67" y="0"/>
            <a:ext cx="2897472" cy="240499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F1CA031-B163-34AA-9BDB-96D1D3B956D7}"/>
              </a:ext>
            </a:extLst>
          </p:cNvPr>
          <p:cNvSpPr/>
          <p:nvPr/>
        </p:nvSpPr>
        <p:spPr>
          <a:xfrm>
            <a:off x="-6233" y="429"/>
            <a:ext cx="9161152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screen shot of a strategy&#10;&#10;AI-generated content may be incorrect.">
            <a:extLst>
              <a:ext uri="{FF2B5EF4-FFF2-40B4-BE49-F238E27FC236}">
                <a16:creationId xmlns:a16="http://schemas.microsoft.com/office/drawing/2014/main" id="{CEDEDF0F-A483-6DA0-16D0-A13CE358B7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61" y="318215"/>
            <a:ext cx="8679352" cy="6222427"/>
          </a:xfrm>
          <a:prstGeom prst="rect">
            <a:avLst/>
          </a:prstGeom>
        </p:spPr>
      </p:pic>
      <p:pic>
        <p:nvPicPr>
          <p:cNvPr id="4" name="Picture 3" descr="A group of yellow emojis with text&#10;&#10;AI-generated content may be incorrect.">
            <a:extLst>
              <a:ext uri="{FF2B5EF4-FFF2-40B4-BE49-F238E27FC236}">
                <a16:creationId xmlns:a16="http://schemas.microsoft.com/office/drawing/2014/main" id="{3D4DD931-FC95-2BB4-C68D-40805EBB86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840" y="279780"/>
            <a:ext cx="8780339" cy="6336481"/>
          </a:xfrm>
          <a:prstGeom prst="rect">
            <a:avLst/>
          </a:prstGeom>
        </p:spPr>
      </p:pic>
      <p:pic>
        <p:nvPicPr>
          <p:cNvPr id="3" name="Google Shape;229;p24" descr="A close-up of a survey&#10;&#10;Description automatically generated">
            <a:extLst>
              <a:ext uri="{FF2B5EF4-FFF2-40B4-BE49-F238E27FC236}">
                <a16:creationId xmlns:a16="http://schemas.microsoft.com/office/drawing/2014/main" id="{602B3A9B-A999-45F6-CBE1-6C3EDFB56D3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3483" y="301103"/>
            <a:ext cx="8818653" cy="6277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7;p24" descr="Text, whiteboard&#10;&#10;Description automatically generated">
            <a:extLst>
              <a:ext uri="{FF2B5EF4-FFF2-40B4-BE49-F238E27FC236}">
                <a16:creationId xmlns:a16="http://schemas.microsoft.com/office/drawing/2014/main" id="{122CFF23-440C-AD6D-EA27-FEDBAF800A3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93840" y="291939"/>
            <a:ext cx="8793054" cy="6321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29;p24" descr="A close-up of a survey&#10;&#10;Description automatically generated">
            <a:extLst>
              <a:ext uri="{FF2B5EF4-FFF2-40B4-BE49-F238E27FC236}">
                <a16:creationId xmlns:a16="http://schemas.microsoft.com/office/drawing/2014/main" id="{2FAAB373-9F0C-5157-E212-F632D71C170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94502" y="289071"/>
            <a:ext cx="8835591" cy="634408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7F73BE7-C762-C922-6248-2C777A766346}"/>
              </a:ext>
            </a:extLst>
          </p:cNvPr>
          <p:cNvSpPr/>
          <p:nvPr/>
        </p:nvSpPr>
        <p:spPr>
          <a:xfrm>
            <a:off x="131654" y="257479"/>
            <a:ext cx="8989508" cy="64661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 shot of a strategy&#10;&#10;AI-generated content may be incorrect.">
            <a:extLst>
              <a:ext uri="{FF2B5EF4-FFF2-40B4-BE49-F238E27FC236}">
                <a16:creationId xmlns:a16="http://schemas.microsoft.com/office/drawing/2014/main" id="{0526EFFE-121A-FFA3-EDFE-FC970122C0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654" y="27305"/>
            <a:ext cx="3918654" cy="2809373"/>
          </a:xfrm>
          <a:prstGeom prst="rect">
            <a:avLst/>
          </a:prstGeom>
        </p:spPr>
      </p:pic>
      <p:pic>
        <p:nvPicPr>
          <p:cNvPr id="9" name="Picture 8" descr="A group of yellow emojis with text&#10;&#10;AI-generated content may be incorrect.">
            <a:extLst>
              <a:ext uri="{FF2B5EF4-FFF2-40B4-BE49-F238E27FC236}">
                <a16:creationId xmlns:a16="http://schemas.microsoft.com/office/drawing/2014/main" id="{4DC67DA0-5AAB-158B-98E1-D87CD6D920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6304" y="1268862"/>
            <a:ext cx="4021210" cy="2901975"/>
          </a:xfrm>
          <a:prstGeom prst="rect">
            <a:avLst/>
          </a:prstGeom>
        </p:spPr>
      </p:pic>
      <p:pic>
        <p:nvPicPr>
          <p:cNvPr id="10" name="Google Shape;229;p24" descr="A close-up of a survey&#10;&#10;Description automatically generated">
            <a:extLst>
              <a:ext uri="{FF2B5EF4-FFF2-40B4-BE49-F238E27FC236}">
                <a16:creationId xmlns:a16="http://schemas.microsoft.com/office/drawing/2014/main" id="{AE54AC72-8AFE-6514-1B26-FD49FE87254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1249" y="3636646"/>
            <a:ext cx="3881161" cy="28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D675C0-0617-C2F8-19EA-7547EC96CC51}"/>
              </a:ext>
            </a:extLst>
          </p:cNvPr>
          <p:cNvSpPr/>
          <p:nvPr/>
        </p:nvSpPr>
        <p:spPr>
          <a:xfrm>
            <a:off x="5285251" y="4491477"/>
            <a:ext cx="31983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Thinking</a:t>
            </a:r>
          </a:p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Routines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674862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animBg="1"/>
      <p:bldP spid="11" grpId="0" animBg="1"/>
      <p:bldP spid="1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aracter with her hand on her face&#10;&#10;AI-generated content may be incorrect.">
            <a:extLst>
              <a:ext uri="{FF2B5EF4-FFF2-40B4-BE49-F238E27FC236}">
                <a16:creationId xmlns:a16="http://schemas.microsoft.com/office/drawing/2014/main" id="{E670A1E7-E270-9B42-324C-0045E9DEF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08" y="12526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F018FE-82F9-FD6C-F303-398D40F5C19C}"/>
              </a:ext>
            </a:extLst>
          </p:cNvPr>
          <p:cNvSpPr txBox="1"/>
          <p:nvPr/>
        </p:nvSpPr>
        <p:spPr>
          <a:xfrm>
            <a:off x="4290549" y="931344"/>
            <a:ext cx="43398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halkboard" panose="03050602040202020205" pitchFamily="66" charset="77"/>
              </a:rPr>
              <a:t>When I die…I hope it occurs during an after-school professional development…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CA574-B6CC-5424-215F-880305C81D7A}"/>
              </a:ext>
            </a:extLst>
          </p:cNvPr>
          <p:cNvSpPr txBox="1"/>
          <p:nvPr/>
        </p:nvSpPr>
        <p:spPr>
          <a:xfrm>
            <a:off x="4290549" y="931344"/>
            <a:ext cx="425884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Chalkboard" panose="03050602040202020205" pitchFamily="66" charset="77"/>
              </a:rPr>
              <a:t>…because the transition from life to death will be so slight, that I will hardly notice it.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854B2B-3E35-3D12-2C62-EB5410CEDE8D}"/>
              </a:ext>
            </a:extLst>
          </p:cNvPr>
          <p:cNvSpPr/>
          <p:nvPr/>
        </p:nvSpPr>
        <p:spPr>
          <a:xfrm>
            <a:off x="2906037" y="4272677"/>
            <a:ext cx="623796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Possible </a:t>
            </a:r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thoughts from a James Monroe teacher</a:t>
            </a:r>
          </a:p>
        </p:txBody>
      </p:sp>
    </p:spTree>
    <p:extLst>
      <p:ext uri="{BB962C8B-B14F-4D97-AF65-F5344CB8AC3E}">
        <p14:creationId xmlns:p14="http://schemas.microsoft.com/office/powerpoint/2010/main" val="17602787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>
          <a:extLst>
            <a:ext uri="{FF2B5EF4-FFF2-40B4-BE49-F238E27FC236}">
              <a16:creationId xmlns:a16="http://schemas.microsoft.com/office/drawing/2014/main" id="{BA998B4E-1C19-7608-F15B-D2614076D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5">
            <a:extLst>
              <a:ext uri="{FF2B5EF4-FFF2-40B4-BE49-F238E27FC236}">
                <a16:creationId xmlns:a16="http://schemas.microsoft.com/office/drawing/2014/main" id="{7711A413-7505-7B46-11B3-4F63EBD2617F}"/>
              </a:ext>
            </a:extLst>
          </p:cNvPr>
          <p:cNvSpPr/>
          <p:nvPr/>
        </p:nvSpPr>
        <p:spPr>
          <a:xfrm>
            <a:off x="147502" y="682481"/>
            <a:ext cx="6248400" cy="4724400"/>
          </a:xfrm>
          <a:prstGeom prst="ellipse">
            <a:avLst/>
          </a:prstGeom>
          <a:noFill/>
          <a:ln w="444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5">
            <a:extLst>
              <a:ext uri="{FF2B5EF4-FFF2-40B4-BE49-F238E27FC236}">
                <a16:creationId xmlns:a16="http://schemas.microsoft.com/office/drawing/2014/main" id="{31158600-FA2A-E5C4-A4EF-CB24CFB029AD}"/>
              </a:ext>
            </a:extLst>
          </p:cNvPr>
          <p:cNvSpPr/>
          <p:nvPr/>
        </p:nvSpPr>
        <p:spPr>
          <a:xfrm>
            <a:off x="2748098" y="739631"/>
            <a:ext cx="6248400" cy="4610100"/>
          </a:xfrm>
          <a:prstGeom prst="ellipse">
            <a:avLst/>
          </a:prstGeom>
          <a:noFill/>
          <a:ln w="44450" cap="flat" cmpd="sng">
            <a:solidFill>
              <a:srgbClr val="00F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5">
            <a:extLst>
              <a:ext uri="{FF2B5EF4-FFF2-40B4-BE49-F238E27FC236}">
                <a16:creationId xmlns:a16="http://schemas.microsoft.com/office/drawing/2014/main" id="{838359A0-6B26-E0AC-27FD-C1BB6D640407}"/>
              </a:ext>
            </a:extLst>
          </p:cNvPr>
          <p:cNvSpPr/>
          <p:nvPr/>
        </p:nvSpPr>
        <p:spPr>
          <a:xfrm>
            <a:off x="1676400" y="1981200"/>
            <a:ext cx="6248400" cy="4724400"/>
          </a:xfrm>
          <a:prstGeom prst="ellipse">
            <a:avLst/>
          </a:prstGeom>
          <a:noFill/>
          <a:ln w="444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5">
            <a:extLst>
              <a:ext uri="{FF2B5EF4-FFF2-40B4-BE49-F238E27FC236}">
                <a16:creationId xmlns:a16="http://schemas.microsoft.com/office/drawing/2014/main" id="{3CC9BC66-4F2A-8E1B-41E8-E6F361C5B4C4}"/>
              </a:ext>
            </a:extLst>
          </p:cNvPr>
          <p:cNvSpPr/>
          <p:nvPr/>
        </p:nvSpPr>
        <p:spPr>
          <a:xfrm>
            <a:off x="304800" y="2044125"/>
            <a:ext cx="244329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Knowledge</a:t>
            </a:r>
            <a:endParaRPr/>
          </a:p>
        </p:txBody>
      </p:sp>
      <p:sp>
        <p:nvSpPr>
          <p:cNvPr id="270" name="Google Shape;270;p25">
            <a:extLst>
              <a:ext uri="{FF2B5EF4-FFF2-40B4-BE49-F238E27FC236}">
                <a16:creationId xmlns:a16="http://schemas.microsoft.com/office/drawing/2014/main" id="{877E7950-594E-DD1B-B406-9A325597DD8F}"/>
              </a:ext>
            </a:extLst>
          </p:cNvPr>
          <p:cNvSpPr/>
          <p:nvPr/>
        </p:nvSpPr>
        <p:spPr>
          <a:xfrm>
            <a:off x="7326202" y="2044125"/>
            <a:ext cx="11112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Skills</a:t>
            </a:r>
            <a:endParaRPr/>
          </a:p>
        </p:txBody>
      </p:sp>
      <p:sp>
        <p:nvSpPr>
          <p:cNvPr id="271" name="Google Shape;271;p25">
            <a:extLst>
              <a:ext uri="{FF2B5EF4-FFF2-40B4-BE49-F238E27FC236}">
                <a16:creationId xmlns:a16="http://schemas.microsoft.com/office/drawing/2014/main" id="{2117E2BD-8909-F0D6-91B0-CCD5AD6D88C5}"/>
              </a:ext>
            </a:extLst>
          </p:cNvPr>
          <p:cNvSpPr/>
          <p:nvPr/>
        </p:nvSpPr>
        <p:spPr>
          <a:xfrm>
            <a:off x="3538077" y="5517862"/>
            <a:ext cx="25250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</a:t>
            </a:r>
            <a:endParaRPr dirty="0"/>
          </a:p>
        </p:txBody>
      </p:sp>
      <p:sp>
        <p:nvSpPr>
          <p:cNvPr id="272" name="Google Shape;272;p25">
            <a:extLst>
              <a:ext uri="{FF2B5EF4-FFF2-40B4-BE49-F238E27FC236}">
                <a16:creationId xmlns:a16="http://schemas.microsoft.com/office/drawing/2014/main" id="{6B43C975-DB14-0B77-8372-A892EDB4B501}"/>
              </a:ext>
            </a:extLst>
          </p:cNvPr>
          <p:cNvSpPr/>
          <p:nvPr/>
        </p:nvSpPr>
        <p:spPr>
          <a:xfrm>
            <a:off x="3377705" y="2315778"/>
            <a:ext cx="2494593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66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Focus for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66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Assessment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66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rgbClr val="66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Learning</a:t>
            </a:r>
            <a:endParaRPr/>
          </a:p>
        </p:txBody>
      </p:sp>
      <p:sp>
        <p:nvSpPr>
          <p:cNvPr id="273" name="Google Shape;273;p25">
            <a:extLst>
              <a:ext uri="{FF2B5EF4-FFF2-40B4-BE49-F238E27FC236}">
                <a16:creationId xmlns:a16="http://schemas.microsoft.com/office/drawing/2014/main" id="{4162E350-12F8-589A-A918-BCC02FCFE329}"/>
              </a:ext>
            </a:extLst>
          </p:cNvPr>
          <p:cNvSpPr/>
          <p:nvPr/>
        </p:nvSpPr>
        <p:spPr>
          <a:xfrm>
            <a:off x="636281" y="42215"/>
            <a:ext cx="72074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Guaranteed and Viable Curriculum</a:t>
            </a:r>
            <a:endParaRPr/>
          </a:p>
        </p:txBody>
      </p:sp>
      <p:pic>
        <p:nvPicPr>
          <p:cNvPr id="274" name="Google Shape;274;p25" descr="A group of people holding up a puzzle&#10;&#10;Description automatically generated with medium confidence">
            <a:extLst>
              <a:ext uri="{FF2B5EF4-FFF2-40B4-BE49-F238E27FC236}">
                <a16:creationId xmlns:a16="http://schemas.microsoft.com/office/drawing/2014/main" id="{41BAD7D0-669D-3460-8236-59BB91FA3C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00" y="5292820"/>
            <a:ext cx="2154057" cy="16196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71;p25">
            <a:extLst>
              <a:ext uri="{FF2B5EF4-FFF2-40B4-BE49-F238E27FC236}">
                <a16:creationId xmlns:a16="http://schemas.microsoft.com/office/drawing/2014/main" id="{BFF9AC87-3A4B-34B8-4453-7943D4A0654B}"/>
              </a:ext>
            </a:extLst>
          </p:cNvPr>
          <p:cNvSpPr/>
          <p:nvPr/>
        </p:nvSpPr>
        <p:spPr>
          <a:xfrm>
            <a:off x="3203124" y="5460712"/>
            <a:ext cx="31949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cap="none" dirty="0">
                <a:solidFill>
                  <a:srgbClr val="00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</a:t>
            </a:r>
            <a:endParaRPr sz="38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9432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4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4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0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784C0C20-5485-990C-6FF9-20C89583F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>
            <a:extLst>
              <a:ext uri="{FF2B5EF4-FFF2-40B4-BE49-F238E27FC236}">
                <a16:creationId xmlns:a16="http://schemas.microsoft.com/office/drawing/2014/main" id="{017349AE-B9AA-2D0C-1AAA-160A98D2F7B2}"/>
              </a:ext>
            </a:extLst>
          </p:cNvPr>
          <p:cNvSpPr/>
          <p:nvPr/>
        </p:nvSpPr>
        <p:spPr>
          <a:xfrm>
            <a:off x="364968" y="-17178"/>
            <a:ext cx="8763000" cy="6574497"/>
          </a:xfrm>
          <a:prstGeom prst="triangle">
            <a:avLst>
              <a:gd name="adj" fmla="val 50000"/>
            </a:avLst>
          </a:prstGeom>
          <a:solidFill>
            <a:srgbClr val="7030A0"/>
          </a:solidFill>
          <a:ln w="28575" cap="flat" cmpd="sng">
            <a:solidFill>
              <a:srgbClr val="FFC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61" name="Google Shape;361;p37">
            <a:extLst>
              <a:ext uri="{FF2B5EF4-FFF2-40B4-BE49-F238E27FC236}">
                <a16:creationId xmlns:a16="http://schemas.microsoft.com/office/drawing/2014/main" id="{844B8385-229B-E4FB-A03B-62E45B4490E4}"/>
              </a:ext>
            </a:extLst>
          </p:cNvPr>
          <p:cNvCxnSpPr/>
          <p:nvPr/>
        </p:nvCxnSpPr>
        <p:spPr>
          <a:xfrm>
            <a:off x="1752600" y="4419600"/>
            <a:ext cx="6019800" cy="0"/>
          </a:xfrm>
          <a:prstGeom prst="straightConnector1">
            <a:avLst/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" name="Google Shape;362;p37">
            <a:extLst>
              <a:ext uri="{FF2B5EF4-FFF2-40B4-BE49-F238E27FC236}">
                <a16:creationId xmlns:a16="http://schemas.microsoft.com/office/drawing/2014/main" id="{A54D2765-29E3-137F-DE42-886A278D4348}"/>
              </a:ext>
            </a:extLst>
          </p:cNvPr>
          <p:cNvCxnSpPr/>
          <p:nvPr/>
        </p:nvCxnSpPr>
        <p:spPr>
          <a:xfrm>
            <a:off x="3124200" y="2514600"/>
            <a:ext cx="3276600" cy="0"/>
          </a:xfrm>
          <a:prstGeom prst="straightConnector1">
            <a:avLst/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" name="Google Shape;363;p37">
            <a:extLst>
              <a:ext uri="{FF2B5EF4-FFF2-40B4-BE49-F238E27FC236}">
                <a16:creationId xmlns:a16="http://schemas.microsoft.com/office/drawing/2014/main" id="{4ED03B3B-1F81-36DB-99EC-FD0323445BEF}"/>
              </a:ext>
            </a:extLst>
          </p:cNvPr>
          <p:cNvCxnSpPr/>
          <p:nvPr/>
        </p:nvCxnSpPr>
        <p:spPr>
          <a:xfrm>
            <a:off x="3657600" y="4495800"/>
            <a:ext cx="0" cy="1981200"/>
          </a:xfrm>
          <a:prstGeom prst="straightConnector1">
            <a:avLst/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4" name="Google Shape;364;p37">
            <a:extLst>
              <a:ext uri="{FF2B5EF4-FFF2-40B4-BE49-F238E27FC236}">
                <a16:creationId xmlns:a16="http://schemas.microsoft.com/office/drawing/2014/main" id="{A8B5340F-0FF2-A6C2-61CB-D26E7E8E870C}"/>
              </a:ext>
            </a:extLst>
          </p:cNvPr>
          <p:cNvCxnSpPr/>
          <p:nvPr/>
        </p:nvCxnSpPr>
        <p:spPr>
          <a:xfrm>
            <a:off x="6095998" y="4419599"/>
            <a:ext cx="0" cy="2137719"/>
          </a:xfrm>
          <a:prstGeom prst="straightConnector1">
            <a:avLst/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5" name="Google Shape;365;p37">
            <a:extLst>
              <a:ext uri="{FF2B5EF4-FFF2-40B4-BE49-F238E27FC236}">
                <a16:creationId xmlns:a16="http://schemas.microsoft.com/office/drawing/2014/main" id="{17B419A7-77DF-90D7-207B-58CEBC038376}"/>
              </a:ext>
            </a:extLst>
          </p:cNvPr>
          <p:cNvCxnSpPr/>
          <p:nvPr/>
        </p:nvCxnSpPr>
        <p:spPr>
          <a:xfrm>
            <a:off x="4953000" y="2514600"/>
            <a:ext cx="0" cy="1905000"/>
          </a:xfrm>
          <a:prstGeom prst="straightConnector1">
            <a:avLst/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6" name="Google Shape;366;p37">
            <a:extLst>
              <a:ext uri="{FF2B5EF4-FFF2-40B4-BE49-F238E27FC236}">
                <a16:creationId xmlns:a16="http://schemas.microsoft.com/office/drawing/2014/main" id="{1B60A224-3BEB-6D0E-7EDF-51E98AB1FB08}"/>
              </a:ext>
            </a:extLst>
          </p:cNvPr>
          <p:cNvSpPr txBox="1"/>
          <p:nvPr/>
        </p:nvSpPr>
        <p:spPr>
          <a:xfrm>
            <a:off x="1219200" y="6019800"/>
            <a:ext cx="7848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 POINTS		50 POINTS		50 POINTS</a:t>
            </a:r>
            <a:endParaRPr/>
          </a:p>
        </p:txBody>
      </p:sp>
      <p:sp>
        <p:nvSpPr>
          <p:cNvPr id="367" name="Google Shape;367;p37">
            <a:extLst>
              <a:ext uri="{FF2B5EF4-FFF2-40B4-BE49-F238E27FC236}">
                <a16:creationId xmlns:a16="http://schemas.microsoft.com/office/drawing/2014/main" id="{DFBC4DBB-36AD-7E9F-2FA7-4B050833790B}"/>
              </a:ext>
            </a:extLst>
          </p:cNvPr>
          <p:cNvSpPr txBox="1"/>
          <p:nvPr/>
        </p:nvSpPr>
        <p:spPr>
          <a:xfrm>
            <a:off x="2667000" y="4038600"/>
            <a:ext cx="5105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 POINTS		100 POINTS	</a:t>
            </a:r>
            <a:endParaRPr/>
          </a:p>
        </p:txBody>
      </p:sp>
      <p:sp>
        <p:nvSpPr>
          <p:cNvPr id="368" name="Google Shape;368;p37">
            <a:extLst>
              <a:ext uri="{FF2B5EF4-FFF2-40B4-BE49-F238E27FC236}">
                <a16:creationId xmlns:a16="http://schemas.microsoft.com/office/drawing/2014/main" id="{F4349B97-38AB-B36D-E9BA-CAD78FA30D8D}"/>
              </a:ext>
            </a:extLst>
          </p:cNvPr>
          <p:cNvSpPr txBox="1"/>
          <p:nvPr/>
        </p:nvSpPr>
        <p:spPr>
          <a:xfrm>
            <a:off x="3886200" y="2133600"/>
            <a:ext cx="2209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CC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 POINTS</a:t>
            </a:r>
            <a:endParaRPr/>
          </a:p>
        </p:txBody>
      </p:sp>
      <p:sp>
        <p:nvSpPr>
          <p:cNvPr id="369" name="Google Shape;369;p37">
            <a:extLst>
              <a:ext uri="{FF2B5EF4-FFF2-40B4-BE49-F238E27FC236}">
                <a16:creationId xmlns:a16="http://schemas.microsoft.com/office/drawing/2014/main" id="{A08C0A31-8C28-EE6D-54D2-CE8C34E3E797}"/>
              </a:ext>
            </a:extLst>
          </p:cNvPr>
          <p:cNvSpPr txBox="1"/>
          <p:nvPr/>
        </p:nvSpPr>
        <p:spPr>
          <a:xfrm>
            <a:off x="0" y="146153"/>
            <a:ext cx="3223960" cy="1446509"/>
          </a:xfrm>
          <a:prstGeom prst="rect">
            <a:avLst/>
          </a:prstGeom>
          <a:noFill/>
          <a:ln w="9525" cap="flat" cmpd="sng">
            <a:solidFill>
              <a:srgbClr val="00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Team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FF0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Monroe</a:t>
            </a:r>
            <a:endParaRPr sz="3200" dirty="0">
              <a:latin typeface="Century Gothic" panose="020B0502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Members</a:t>
            </a:r>
            <a:endParaRPr dirty="0"/>
          </a:p>
        </p:txBody>
      </p:sp>
      <p:sp>
        <p:nvSpPr>
          <p:cNvPr id="370" name="Google Shape;370;p37">
            <a:extLst>
              <a:ext uri="{FF2B5EF4-FFF2-40B4-BE49-F238E27FC236}">
                <a16:creationId xmlns:a16="http://schemas.microsoft.com/office/drawing/2014/main" id="{7E376BFE-A557-FA0A-AE02-7ED76FA6362A}"/>
              </a:ext>
            </a:extLst>
          </p:cNvPr>
          <p:cNvSpPr txBox="1"/>
          <p:nvPr/>
        </p:nvSpPr>
        <p:spPr>
          <a:xfrm>
            <a:off x="3745518" y="4470396"/>
            <a:ext cx="226256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Cafeteria Worker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7">
            <a:extLst>
              <a:ext uri="{FF2B5EF4-FFF2-40B4-BE49-F238E27FC236}">
                <a16:creationId xmlns:a16="http://schemas.microsoft.com/office/drawing/2014/main" id="{7A92F9BC-2369-29D6-E8FC-9EF6B5476F61}"/>
              </a:ext>
            </a:extLst>
          </p:cNvPr>
          <p:cNvSpPr txBox="1"/>
          <p:nvPr/>
        </p:nvSpPr>
        <p:spPr>
          <a:xfrm>
            <a:off x="2970374" y="2478965"/>
            <a:ext cx="204120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Custodian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37">
            <a:extLst>
              <a:ext uri="{FF2B5EF4-FFF2-40B4-BE49-F238E27FC236}">
                <a16:creationId xmlns:a16="http://schemas.microsoft.com/office/drawing/2014/main" id="{013B4F7F-F6E9-5BAC-01A3-2FF2AF94481C}"/>
              </a:ext>
            </a:extLst>
          </p:cNvPr>
          <p:cNvSpPr txBox="1"/>
          <p:nvPr/>
        </p:nvSpPr>
        <p:spPr>
          <a:xfrm>
            <a:off x="3628885" y="546540"/>
            <a:ext cx="22098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Parent</a:t>
            </a:r>
            <a:endParaRPr/>
          </a:p>
        </p:txBody>
      </p:sp>
      <p:sp>
        <p:nvSpPr>
          <p:cNvPr id="373" name="Google Shape;373;p37">
            <a:extLst>
              <a:ext uri="{FF2B5EF4-FFF2-40B4-BE49-F238E27FC236}">
                <a16:creationId xmlns:a16="http://schemas.microsoft.com/office/drawing/2014/main" id="{0E91376D-2992-BB04-2291-C303BD680219}"/>
              </a:ext>
            </a:extLst>
          </p:cNvPr>
          <p:cNvSpPr txBox="1"/>
          <p:nvPr/>
        </p:nvSpPr>
        <p:spPr>
          <a:xfrm>
            <a:off x="4794157" y="2491662"/>
            <a:ext cx="23133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Teacher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37">
            <a:extLst>
              <a:ext uri="{FF2B5EF4-FFF2-40B4-BE49-F238E27FC236}">
                <a16:creationId xmlns:a16="http://schemas.microsoft.com/office/drawing/2014/main" id="{F81A1007-43DB-E1C6-41AE-6563998E6939}"/>
              </a:ext>
            </a:extLst>
          </p:cNvPr>
          <p:cNvSpPr txBox="1"/>
          <p:nvPr/>
        </p:nvSpPr>
        <p:spPr>
          <a:xfrm>
            <a:off x="6096000" y="4420428"/>
            <a:ext cx="18470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Librarian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37">
            <a:extLst>
              <a:ext uri="{FF2B5EF4-FFF2-40B4-BE49-F238E27FC236}">
                <a16:creationId xmlns:a16="http://schemas.microsoft.com/office/drawing/2014/main" id="{A6B5C2B1-C6BF-EC45-F63A-AF2147EEBCDB}"/>
              </a:ext>
            </a:extLst>
          </p:cNvPr>
          <p:cNvSpPr txBox="1"/>
          <p:nvPr/>
        </p:nvSpPr>
        <p:spPr>
          <a:xfrm>
            <a:off x="1276669" y="4451604"/>
            <a:ext cx="271430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Coach</a:t>
            </a:r>
            <a:endParaRPr/>
          </a:p>
        </p:txBody>
      </p:sp>
      <p:sp>
        <p:nvSpPr>
          <p:cNvPr id="376" name="Google Shape;376;p37">
            <a:extLst>
              <a:ext uri="{FF2B5EF4-FFF2-40B4-BE49-F238E27FC236}">
                <a16:creationId xmlns:a16="http://schemas.microsoft.com/office/drawing/2014/main" id="{CB5F8922-8B31-E830-34E0-E51A5AF681D8}"/>
              </a:ext>
            </a:extLst>
          </p:cNvPr>
          <p:cNvSpPr/>
          <p:nvPr/>
        </p:nvSpPr>
        <p:spPr>
          <a:xfrm>
            <a:off x="4479634" y="2967335"/>
            <a:ext cx="18473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37">
            <a:extLst>
              <a:ext uri="{FF2B5EF4-FFF2-40B4-BE49-F238E27FC236}">
                <a16:creationId xmlns:a16="http://schemas.microsoft.com/office/drawing/2014/main" id="{388C49C0-6E78-A548-3F6E-FED71F4A5F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6182" y="2914718"/>
            <a:ext cx="892763" cy="1124882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7">
            <a:extLst>
              <a:ext uri="{FF2B5EF4-FFF2-40B4-BE49-F238E27FC236}">
                <a16:creationId xmlns:a16="http://schemas.microsoft.com/office/drawing/2014/main" id="{76A56AD0-C7E1-EC45-14D3-02331FAE2228}"/>
              </a:ext>
            </a:extLst>
          </p:cNvPr>
          <p:cNvSpPr txBox="1"/>
          <p:nvPr/>
        </p:nvSpPr>
        <p:spPr>
          <a:xfrm>
            <a:off x="7126069" y="228600"/>
            <a:ext cx="1789331" cy="15696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Century Gothic" panose="020B0502020202020204" pitchFamily="34" charset="0"/>
                <a:ea typeface="Short Stack"/>
                <a:cs typeface="Short Stack"/>
                <a:sym typeface="Short Stack"/>
              </a:rPr>
              <a:t>Clues should be things they would say.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379" name="Google Shape;379;p37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6E059DAA-DBE6-3FF2-CD09-2D731289D77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3128" y="4850418"/>
            <a:ext cx="1086587" cy="1152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7">
            <a:extLst>
              <a:ext uri="{FF2B5EF4-FFF2-40B4-BE49-F238E27FC236}">
                <a16:creationId xmlns:a16="http://schemas.microsoft.com/office/drawing/2014/main" id="{E6BF65E6-B22F-68E1-8029-F5D1F60C0E5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09988" y="1037035"/>
            <a:ext cx="1472960" cy="1127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7" descr="A person mopping the floor&#10;&#10;Description automatically generated">
            <a:extLst>
              <a:ext uri="{FF2B5EF4-FFF2-40B4-BE49-F238E27FC236}">
                <a16:creationId xmlns:a16="http://schemas.microsoft.com/office/drawing/2014/main" id="{359572E2-493F-E4DF-D7A7-5467A315CA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3960" y="2927568"/>
            <a:ext cx="1324479" cy="109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7" descr="A person holding a book and pointing at a shelf&#10;&#10;Description automatically generated">
            <a:extLst>
              <a:ext uri="{FF2B5EF4-FFF2-40B4-BE49-F238E27FC236}">
                <a16:creationId xmlns:a16="http://schemas.microsoft.com/office/drawing/2014/main" id="{203BC177-AF23-0395-FC9C-64AFBCA2F3A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95222" y="4898153"/>
            <a:ext cx="1440190" cy="1176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>
            <a:extLst>
              <a:ext uri="{FF2B5EF4-FFF2-40B4-BE49-F238E27FC236}">
                <a16:creationId xmlns:a16="http://schemas.microsoft.com/office/drawing/2014/main" id="{A75AEFC4-980C-124F-5D3E-E2120CEDBBF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75091" y="4831774"/>
            <a:ext cx="1771204" cy="1176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15956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>
          <a:extLst>
            <a:ext uri="{FF2B5EF4-FFF2-40B4-BE49-F238E27FC236}">
              <a16:creationId xmlns:a16="http://schemas.microsoft.com/office/drawing/2014/main" id="{96274715-6836-7CDB-4BE5-14EB7A7B0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0">
            <a:extLst>
              <a:ext uri="{FF2B5EF4-FFF2-40B4-BE49-F238E27FC236}">
                <a16:creationId xmlns:a16="http://schemas.microsoft.com/office/drawing/2014/main" id="{9DD5507C-05AB-4F26-47CF-0A01789A7FB1}"/>
              </a:ext>
            </a:extLst>
          </p:cNvPr>
          <p:cNvSpPr/>
          <p:nvPr/>
        </p:nvSpPr>
        <p:spPr>
          <a:xfrm>
            <a:off x="76200" y="-37165"/>
            <a:ext cx="9067800" cy="6453980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 w="28575" cap="flat" cmpd="sng">
            <a:solidFill>
              <a:srgbClr val="FF6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5" name="Google Shape;435;p40">
            <a:extLst>
              <a:ext uri="{FF2B5EF4-FFF2-40B4-BE49-F238E27FC236}">
                <a16:creationId xmlns:a16="http://schemas.microsoft.com/office/drawing/2014/main" id="{7DBE113F-65DD-C887-0970-33FB7129F2DA}"/>
              </a:ext>
            </a:extLst>
          </p:cNvPr>
          <p:cNvCxnSpPr>
            <a:cxnSpLocks/>
          </p:cNvCxnSpPr>
          <p:nvPr/>
        </p:nvCxnSpPr>
        <p:spPr>
          <a:xfrm flipV="1">
            <a:off x="1524000" y="4419600"/>
            <a:ext cx="6248400" cy="19110"/>
          </a:xfrm>
          <a:prstGeom prst="straightConnector1">
            <a:avLst/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6" name="Google Shape;436;p40">
            <a:extLst>
              <a:ext uri="{FF2B5EF4-FFF2-40B4-BE49-F238E27FC236}">
                <a16:creationId xmlns:a16="http://schemas.microsoft.com/office/drawing/2014/main" id="{E514BF09-AF23-C42E-D79A-EE12AF8A6B2F}"/>
              </a:ext>
            </a:extLst>
          </p:cNvPr>
          <p:cNvCxnSpPr>
            <a:cxnSpLocks/>
          </p:cNvCxnSpPr>
          <p:nvPr/>
        </p:nvCxnSpPr>
        <p:spPr>
          <a:xfrm>
            <a:off x="2850585" y="2543703"/>
            <a:ext cx="3496866" cy="12613"/>
          </a:xfrm>
          <a:prstGeom prst="straightConnector1">
            <a:avLst/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7" name="Google Shape;437;p40">
            <a:extLst>
              <a:ext uri="{FF2B5EF4-FFF2-40B4-BE49-F238E27FC236}">
                <a16:creationId xmlns:a16="http://schemas.microsoft.com/office/drawing/2014/main" id="{8018B02A-4CC3-2C70-1E8D-124482E7AB0F}"/>
              </a:ext>
            </a:extLst>
          </p:cNvPr>
          <p:cNvCxnSpPr/>
          <p:nvPr/>
        </p:nvCxnSpPr>
        <p:spPr>
          <a:xfrm>
            <a:off x="3505200" y="4416806"/>
            <a:ext cx="0" cy="1981200"/>
          </a:xfrm>
          <a:prstGeom prst="straightConnector1">
            <a:avLst/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8" name="Google Shape;438;p40">
            <a:extLst>
              <a:ext uri="{FF2B5EF4-FFF2-40B4-BE49-F238E27FC236}">
                <a16:creationId xmlns:a16="http://schemas.microsoft.com/office/drawing/2014/main" id="{E69E6AF7-88EF-BD92-D027-9B05E3C9670B}"/>
              </a:ext>
            </a:extLst>
          </p:cNvPr>
          <p:cNvCxnSpPr/>
          <p:nvPr/>
        </p:nvCxnSpPr>
        <p:spPr>
          <a:xfrm>
            <a:off x="5922820" y="4416806"/>
            <a:ext cx="0" cy="1981200"/>
          </a:xfrm>
          <a:prstGeom prst="straightConnector1">
            <a:avLst/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9" name="Google Shape;439;p40">
            <a:extLst>
              <a:ext uri="{FF2B5EF4-FFF2-40B4-BE49-F238E27FC236}">
                <a16:creationId xmlns:a16="http://schemas.microsoft.com/office/drawing/2014/main" id="{813826C7-23B9-1107-F4FC-0CBAF77C73AE}"/>
              </a:ext>
            </a:extLst>
          </p:cNvPr>
          <p:cNvCxnSpPr/>
          <p:nvPr/>
        </p:nvCxnSpPr>
        <p:spPr>
          <a:xfrm>
            <a:off x="4694840" y="2511806"/>
            <a:ext cx="0" cy="1905000"/>
          </a:xfrm>
          <a:prstGeom prst="straightConnector1">
            <a:avLst/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0" name="Google Shape;440;p40">
            <a:extLst>
              <a:ext uri="{FF2B5EF4-FFF2-40B4-BE49-F238E27FC236}">
                <a16:creationId xmlns:a16="http://schemas.microsoft.com/office/drawing/2014/main" id="{219A913C-302A-CD0E-C4E6-5EB4D2DF9BAE}"/>
              </a:ext>
            </a:extLst>
          </p:cNvPr>
          <p:cNvSpPr txBox="1"/>
          <p:nvPr/>
        </p:nvSpPr>
        <p:spPr>
          <a:xfrm>
            <a:off x="1295400" y="6016704"/>
            <a:ext cx="7848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C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50 POINTS		50 POINTS		50 POINTS</a:t>
            </a:r>
            <a:endParaRPr dirty="0"/>
          </a:p>
        </p:txBody>
      </p:sp>
      <p:sp>
        <p:nvSpPr>
          <p:cNvPr id="441" name="Google Shape;441;p40">
            <a:extLst>
              <a:ext uri="{FF2B5EF4-FFF2-40B4-BE49-F238E27FC236}">
                <a16:creationId xmlns:a16="http://schemas.microsoft.com/office/drawing/2014/main" id="{C41FE049-1BF4-0EF0-1E55-3AFAE5C97CF5}"/>
              </a:ext>
            </a:extLst>
          </p:cNvPr>
          <p:cNvSpPr txBox="1"/>
          <p:nvPr/>
        </p:nvSpPr>
        <p:spPr>
          <a:xfrm>
            <a:off x="2667000" y="4038600"/>
            <a:ext cx="51054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C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100 POINTS		100 POINTS</a:t>
            </a:r>
            <a:r>
              <a:rPr lang="en-US" sz="2000" b="1" i="1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442" name="Google Shape;442;p40">
            <a:extLst>
              <a:ext uri="{FF2B5EF4-FFF2-40B4-BE49-F238E27FC236}">
                <a16:creationId xmlns:a16="http://schemas.microsoft.com/office/drawing/2014/main" id="{C3A1A28A-D18E-088A-F5C3-C190876546A6}"/>
              </a:ext>
            </a:extLst>
          </p:cNvPr>
          <p:cNvSpPr txBox="1"/>
          <p:nvPr/>
        </p:nvSpPr>
        <p:spPr>
          <a:xfrm>
            <a:off x="3883784" y="2108902"/>
            <a:ext cx="2209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C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 POINTS</a:t>
            </a:r>
            <a:endParaRPr dirty="0"/>
          </a:p>
        </p:txBody>
      </p:sp>
      <p:sp>
        <p:nvSpPr>
          <p:cNvPr id="443" name="Google Shape;443;p40">
            <a:extLst>
              <a:ext uri="{FF2B5EF4-FFF2-40B4-BE49-F238E27FC236}">
                <a16:creationId xmlns:a16="http://schemas.microsoft.com/office/drawing/2014/main" id="{A8A12ECB-944E-E0B5-81C7-D8F424223299}"/>
              </a:ext>
            </a:extLst>
          </p:cNvPr>
          <p:cNvSpPr txBox="1"/>
          <p:nvPr/>
        </p:nvSpPr>
        <p:spPr>
          <a:xfrm>
            <a:off x="0" y="300125"/>
            <a:ext cx="2667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00"/>
                </a:solidFill>
                <a:latin typeface="Chalkboard" panose="03050602040202020205" pitchFamily="66" charset="77"/>
                <a:ea typeface="Century Gothic"/>
                <a:cs typeface="Century Gothic"/>
                <a:sym typeface="Century Gothic"/>
              </a:rPr>
              <a:t>Music</a:t>
            </a:r>
          </a:p>
        </p:txBody>
      </p:sp>
      <p:sp>
        <p:nvSpPr>
          <p:cNvPr id="444" name="Google Shape;444;p40">
            <a:extLst>
              <a:ext uri="{FF2B5EF4-FFF2-40B4-BE49-F238E27FC236}">
                <a16:creationId xmlns:a16="http://schemas.microsoft.com/office/drawing/2014/main" id="{07B6A1B2-7BF4-6F09-B1C1-6C18EC08DDCD}"/>
              </a:ext>
            </a:extLst>
          </p:cNvPr>
          <p:cNvSpPr txBox="1"/>
          <p:nvPr/>
        </p:nvSpPr>
        <p:spPr>
          <a:xfrm>
            <a:off x="2339972" y="2527526"/>
            <a:ext cx="2667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Harmony</a:t>
            </a:r>
            <a:endParaRPr dirty="0"/>
          </a:p>
        </p:txBody>
      </p:sp>
      <p:sp>
        <p:nvSpPr>
          <p:cNvPr id="445" name="Google Shape;445;p40">
            <a:extLst>
              <a:ext uri="{FF2B5EF4-FFF2-40B4-BE49-F238E27FC236}">
                <a16:creationId xmlns:a16="http://schemas.microsoft.com/office/drawing/2014/main" id="{998F1070-AF92-049F-9477-BE4C04A78639}"/>
              </a:ext>
            </a:extLst>
          </p:cNvPr>
          <p:cNvSpPr txBox="1"/>
          <p:nvPr/>
        </p:nvSpPr>
        <p:spPr>
          <a:xfrm>
            <a:off x="3609110" y="4380001"/>
            <a:ext cx="2438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Guitar</a:t>
            </a:r>
            <a:endParaRPr dirty="0"/>
          </a:p>
        </p:txBody>
      </p:sp>
      <p:sp>
        <p:nvSpPr>
          <p:cNvPr id="446" name="Google Shape;446;p40">
            <a:extLst>
              <a:ext uri="{FF2B5EF4-FFF2-40B4-BE49-F238E27FC236}">
                <a16:creationId xmlns:a16="http://schemas.microsoft.com/office/drawing/2014/main" id="{CD3B7E49-61D4-4254-45D2-72FFC828D832}"/>
              </a:ext>
            </a:extLst>
          </p:cNvPr>
          <p:cNvSpPr txBox="1"/>
          <p:nvPr/>
        </p:nvSpPr>
        <p:spPr>
          <a:xfrm>
            <a:off x="4610100" y="2510383"/>
            <a:ext cx="2209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Chord</a:t>
            </a:r>
            <a:endParaRPr dirty="0"/>
          </a:p>
        </p:txBody>
      </p:sp>
      <p:sp>
        <p:nvSpPr>
          <p:cNvPr id="447" name="Google Shape;447;p40">
            <a:extLst>
              <a:ext uri="{FF2B5EF4-FFF2-40B4-BE49-F238E27FC236}">
                <a16:creationId xmlns:a16="http://schemas.microsoft.com/office/drawing/2014/main" id="{D3BFA4E5-99C1-F798-1BC9-704DC390E59D}"/>
              </a:ext>
            </a:extLst>
          </p:cNvPr>
          <p:cNvSpPr txBox="1"/>
          <p:nvPr/>
        </p:nvSpPr>
        <p:spPr>
          <a:xfrm>
            <a:off x="1285010" y="4388327"/>
            <a:ext cx="2209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Baritone</a:t>
            </a:r>
            <a:endParaRPr dirty="0"/>
          </a:p>
        </p:txBody>
      </p:sp>
      <p:sp>
        <p:nvSpPr>
          <p:cNvPr id="448" name="Google Shape;448;p40">
            <a:extLst>
              <a:ext uri="{FF2B5EF4-FFF2-40B4-BE49-F238E27FC236}">
                <a16:creationId xmlns:a16="http://schemas.microsoft.com/office/drawing/2014/main" id="{A777E1E5-92C8-ABCB-5262-998B14D6CE0D}"/>
              </a:ext>
            </a:extLst>
          </p:cNvPr>
          <p:cNvSpPr txBox="1"/>
          <p:nvPr/>
        </p:nvSpPr>
        <p:spPr>
          <a:xfrm>
            <a:off x="3505200" y="423216"/>
            <a:ext cx="2209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Choir</a:t>
            </a:r>
            <a:endParaRPr dirty="0"/>
          </a:p>
        </p:txBody>
      </p:sp>
      <p:sp>
        <p:nvSpPr>
          <p:cNvPr id="449" name="Google Shape;449;p40">
            <a:extLst>
              <a:ext uri="{FF2B5EF4-FFF2-40B4-BE49-F238E27FC236}">
                <a16:creationId xmlns:a16="http://schemas.microsoft.com/office/drawing/2014/main" id="{CFB5525B-D902-1D02-E131-CF48BAAAE9BF}"/>
              </a:ext>
            </a:extLst>
          </p:cNvPr>
          <p:cNvSpPr txBox="1"/>
          <p:nvPr/>
        </p:nvSpPr>
        <p:spPr>
          <a:xfrm>
            <a:off x="5922820" y="4476659"/>
            <a:ext cx="2209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Beat</a:t>
            </a:r>
            <a:endParaRPr/>
          </a:p>
        </p:txBody>
      </p:sp>
      <p:pic>
        <p:nvPicPr>
          <p:cNvPr id="452" name="Google Shape;452;p40" descr="Chord Progressions - Music Theory Academy">
            <a:extLst>
              <a:ext uri="{FF2B5EF4-FFF2-40B4-BE49-F238E27FC236}">
                <a16:creationId xmlns:a16="http://schemas.microsoft.com/office/drawing/2014/main" id="{DC5351E3-14DB-9081-01FB-2C98F35CF7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4896" y="2999894"/>
            <a:ext cx="1499610" cy="1053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0" descr="List of baritones in non-classical music - Wikipedia">
            <a:extLst>
              <a:ext uri="{FF2B5EF4-FFF2-40B4-BE49-F238E27FC236}">
                <a16:creationId xmlns:a16="http://schemas.microsoft.com/office/drawing/2014/main" id="{B012A7D5-1D9D-CA39-0DCD-2D4385E9E8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5220" y="4860249"/>
            <a:ext cx="978915" cy="119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0" descr="Background Beat / Rap Beat Instrumental (iC0NB0Y) - YouTube">
            <a:extLst>
              <a:ext uri="{FF2B5EF4-FFF2-40B4-BE49-F238E27FC236}">
                <a16:creationId xmlns:a16="http://schemas.microsoft.com/office/drawing/2014/main" id="{55094FE9-EE9D-D3CB-03EF-1CDF32DEC03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70402" y="4973783"/>
            <a:ext cx="1855761" cy="107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people wearing black and red clothes&#10;&#10;Description automatically generated">
            <a:extLst>
              <a:ext uri="{FF2B5EF4-FFF2-40B4-BE49-F238E27FC236}">
                <a16:creationId xmlns:a16="http://schemas.microsoft.com/office/drawing/2014/main" id="{F885C3A4-C6E9-5CF5-E9AA-32C0948E64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236" y="859809"/>
            <a:ext cx="1867716" cy="1400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0E579-63E2-C312-FBD0-B19BE5A244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803" y="4901883"/>
            <a:ext cx="1192061" cy="1192061"/>
          </a:xfrm>
          <a:prstGeom prst="rect">
            <a:avLst/>
          </a:prstGeom>
        </p:spPr>
      </p:pic>
      <p:pic>
        <p:nvPicPr>
          <p:cNvPr id="9" name="Picture 8" descr="A blue cartoon characters with arms and legs&#10;&#10;Description automatically generated">
            <a:extLst>
              <a:ext uri="{FF2B5EF4-FFF2-40B4-BE49-F238E27FC236}">
                <a16:creationId xmlns:a16="http://schemas.microsoft.com/office/drawing/2014/main" id="{B55BABB2-030D-B0C8-29DF-5C2FCCC8BA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921" y="2873616"/>
            <a:ext cx="1849580" cy="138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8438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>
          <a:extLst>
            <a:ext uri="{FF2B5EF4-FFF2-40B4-BE49-F238E27FC236}">
              <a16:creationId xmlns:a16="http://schemas.microsoft.com/office/drawing/2014/main" id="{9B5B86B4-692A-542D-974B-1A817A87D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9">
            <a:extLst>
              <a:ext uri="{FF2B5EF4-FFF2-40B4-BE49-F238E27FC236}">
                <a16:creationId xmlns:a16="http://schemas.microsoft.com/office/drawing/2014/main" id="{C5307F35-313B-2524-E8EF-FC6D5E4DB5E0}"/>
              </a:ext>
            </a:extLst>
          </p:cNvPr>
          <p:cNvSpPr/>
          <p:nvPr/>
        </p:nvSpPr>
        <p:spPr>
          <a:xfrm>
            <a:off x="381000" y="-37166"/>
            <a:ext cx="8763000" cy="6514165"/>
          </a:xfrm>
          <a:prstGeom prst="triangle">
            <a:avLst>
              <a:gd name="adj" fmla="val 50000"/>
            </a:avLst>
          </a:prstGeom>
          <a:solidFill>
            <a:srgbClr val="003300"/>
          </a:solidFill>
          <a:ln w="28575" cap="flat" cmpd="sng">
            <a:solidFill>
              <a:srgbClr val="FFC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9" name="Google Shape;419;p39">
            <a:extLst>
              <a:ext uri="{FF2B5EF4-FFF2-40B4-BE49-F238E27FC236}">
                <a16:creationId xmlns:a16="http://schemas.microsoft.com/office/drawing/2014/main" id="{F1E65E1B-D303-7593-B280-79D1D29C0D54}"/>
              </a:ext>
            </a:extLst>
          </p:cNvPr>
          <p:cNvCxnSpPr/>
          <p:nvPr/>
        </p:nvCxnSpPr>
        <p:spPr>
          <a:xfrm>
            <a:off x="1752600" y="4419600"/>
            <a:ext cx="6019800" cy="0"/>
          </a:xfrm>
          <a:prstGeom prst="straightConnector1">
            <a:avLst/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0" name="Google Shape;420;p39">
            <a:extLst>
              <a:ext uri="{FF2B5EF4-FFF2-40B4-BE49-F238E27FC236}">
                <a16:creationId xmlns:a16="http://schemas.microsoft.com/office/drawing/2014/main" id="{CED4F0B5-AA49-8885-5189-801C3D786CEF}"/>
              </a:ext>
            </a:extLst>
          </p:cNvPr>
          <p:cNvCxnSpPr/>
          <p:nvPr/>
        </p:nvCxnSpPr>
        <p:spPr>
          <a:xfrm>
            <a:off x="3034145" y="2518756"/>
            <a:ext cx="3442829" cy="7894"/>
          </a:xfrm>
          <a:prstGeom prst="straightConnector1">
            <a:avLst/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1" name="Google Shape;421;p39">
            <a:extLst>
              <a:ext uri="{FF2B5EF4-FFF2-40B4-BE49-F238E27FC236}">
                <a16:creationId xmlns:a16="http://schemas.microsoft.com/office/drawing/2014/main" id="{E75A94D3-4E85-DFE9-B284-8260613DC8C2}"/>
              </a:ext>
            </a:extLst>
          </p:cNvPr>
          <p:cNvCxnSpPr/>
          <p:nvPr/>
        </p:nvCxnSpPr>
        <p:spPr>
          <a:xfrm>
            <a:off x="3657600" y="4495800"/>
            <a:ext cx="0" cy="1981200"/>
          </a:xfrm>
          <a:prstGeom prst="straightConnector1">
            <a:avLst/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2" name="Google Shape;422;p39">
            <a:extLst>
              <a:ext uri="{FF2B5EF4-FFF2-40B4-BE49-F238E27FC236}">
                <a16:creationId xmlns:a16="http://schemas.microsoft.com/office/drawing/2014/main" id="{D8B49278-BCA0-B982-7F3D-FEABB82304BB}"/>
              </a:ext>
            </a:extLst>
          </p:cNvPr>
          <p:cNvCxnSpPr/>
          <p:nvPr/>
        </p:nvCxnSpPr>
        <p:spPr>
          <a:xfrm>
            <a:off x="6096000" y="4495800"/>
            <a:ext cx="0" cy="1981200"/>
          </a:xfrm>
          <a:prstGeom prst="straightConnector1">
            <a:avLst/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3" name="Google Shape;423;p39">
            <a:extLst>
              <a:ext uri="{FF2B5EF4-FFF2-40B4-BE49-F238E27FC236}">
                <a16:creationId xmlns:a16="http://schemas.microsoft.com/office/drawing/2014/main" id="{6B78CE7F-8E62-A9A4-026C-E2772EAB1053}"/>
              </a:ext>
            </a:extLst>
          </p:cNvPr>
          <p:cNvCxnSpPr/>
          <p:nvPr/>
        </p:nvCxnSpPr>
        <p:spPr>
          <a:xfrm>
            <a:off x="4762500" y="2476500"/>
            <a:ext cx="0" cy="1905000"/>
          </a:xfrm>
          <a:prstGeom prst="straightConnector1">
            <a:avLst/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4" name="Google Shape;424;p39">
            <a:extLst>
              <a:ext uri="{FF2B5EF4-FFF2-40B4-BE49-F238E27FC236}">
                <a16:creationId xmlns:a16="http://schemas.microsoft.com/office/drawing/2014/main" id="{1DA135CB-3AB8-69BD-1FAD-546DD6FD6B53}"/>
              </a:ext>
            </a:extLst>
          </p:cNvPr>
          <p:cNvSpPr txBox="1"/>
          <p:nvPr/>
        </p:nvSpPr>
        <p:spPr>
          <a:xfrm>
            <a:off x="1219200" y="6019800"/>
            <a:ext cx="7848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C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50 POINTS		50 POINTS		50 POINTS</a:t>
            </a:r>
            <a:endParaRPr/>
          </a:p>
        </p:txBody>
      </p:sp>
      <p:sp>
        <p:nvSpPr>
          <p:cNvPr id="425" name="Google Shape;425;p39">
            <a:extLst>
              <a:ext uri="{FF2B5EF4-FFF2-40B4-BE49-F238E27FC236}">
                <a16:creationId xmlns:a16="http://schemas.microsoft.com/office/drawing/2014/main" id="{0962750B-989F-C5CD-9DFF-ED418058FFFF}"/>
              </a:ext>
            </a:extLst>
          </p:cNvPr>
          <p:cNvSpPr txBox="1"/>
          <p:nvPr/>
        </p:nvSpPr>
        <p:spPr>
          <a:xfrm>
            <a:off x="2667000" y="4038600"/>
            <a:ext cx="51054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C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100 POINTS		100 POINTS</a:t>
            </a:r>
            <a:r>
              <a:rPr lang="en-US" sz="2000" b="1" i="1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426" name="Google Shape;426;p39">
            <a:extLst>
              <a:ext uri="{FF2B5EF4-FFF2-40B4-BE49-F238E27FC236}">
                <a16:creationId xmlns:a16="http://schemas.microsoft.com/office/drawing/2014/main" id="{A341CD0D-3322-274A-116B-CA4A50F533EB}"/>
              </a:ext>
            </a:extLst>
          </p:cNvPr>
          <p:cNvSpPr txBox="1"/>
          <p:nvPr/>
        </p:nvSpPr>
        <p:spPr>
          <a:xfrm>
            <a:off x="4167447" y="2123419"/>
            <a:ext cx="22098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CC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 POINTS</a:t>
            </a:r>
            <a:endParaRPr/>
          </a:p>
        </p:txBody>
      </p:sp>
      <p:sp>
        <p:nvSpPr>
          <p:cNvPr id="427" name="Google Shape;427;p39">
            <a:extLst>
              <a:ext uri="{FF2B5EF4-FFF2-40B4-BE49-F238E27FC236}">
                <a16:creationId xmlns:a16="http://schemas.microsoft.com/office/drawing/2014/main" id="{4B253D08-74FC-10A1-AE06-07DEBB825D82}"/>
              </a:ext>
            </a:extLst>
          </p:cNvPr>
          <p:cNvSpPr txBox="1"/>
          <p:nvPr/>
        </p:nvSpPr>
        <p:spPr>
          <a:xfrm>
            <a:off x="-38100" y="85635"/>
            <a:ext cx="2667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Physical Education</a:t>
            </a:r>
            <a:endParaRPr/>
          </a:p>
        </p:txBody>
      </p:sp>
      <p:sp>
        <p:nvSpPr>
          <p:cNvPr id="428" name="Google Shape;428;p39">
            <a:extLst>
              <a:ext uri="{FF2B5EF4-FFF2-40B4-BE49-F238E27FC236}">
                <a16:creationId xmlns:a16="http://schemas.microsoft.com/office/drawing/2014/main" id="{1C71355A-EBBA-559D-E35C-1F608B8D34BA}"/>
              </a:ext>
            </a:extLst>
          </p:cNvPr>
          <p:cNvSpPr txBox="1"/>
          <p:nvPr/>
        </p:nvSpPr>
        <p:spPr>
          <a:xfrm>
            <a:off x="2552700" y="2501429"/>
            <a:ext cx="2667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Balance</a:t>
            </a:r>
            <a:endParaRPr/>
          </a:p>
        </p:txBody>
      </p:sp>
      <p:sp>
        <p:nvSpPr>
          <p:cNvPr id="429" name="Google Shape;429;p39">
            <a:extLst>
              <a:ext uri="{FF2B5EF4-FFF2-40B4-BE49-F238E27FC236}">
                <a16:creationId xmlns:a16="http://schemas.microsoft.com/office/drawing/2014/main" id="{C6AC12E8-4402-B254-0E40-879A9E58A51E}"/>
              </a:ext>
            </a:extLst>
          </p:cNvPr>
          <p:cNvSpPr txBox="1"/>
          <p:nvPr/>
        </p:nvSpPr>
        <p:spPr>
          <a:xfrm>
            <a:off x="3692240" y="4457518"/>
            <a:ext cx="2438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Nutrition</a:t>
            </a:r>
            <a:endParaRPr/>
          </a:p>
        </p:txBody>
      </p:sp>
      <p:sp>
        <p:nvSpPr>
          <p:cNvPr id="430" name="Google Shape;430;p39">
            <a:extLst>
              <a:ext uri="{FF2B5EF4-FFF2-40B4-BE49-F238E27FC236}">
                <a16:creationId xmlns:a16="http://schemas.microsoft.com/office/drawing/2014/main" id="{26523446-3CF9-A14A-5879-9272B01033DC}"/>
              </a:ext>
            </a:extLst>
          </p:cNvPr>
          <p:cNvSpPr txBox="1"/>
          <p:nvPr/>
        </p:nvSpPr>
        <p:spPr>
          <a:xfrm>
            <a:off x="4694840" y="2510342"/>
            <a:ext cx="2209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Movement</a:t>
            </a:r>
            <a:endParaRPr/>
          </a:p>
        </p:txBody>
      </p:sp>
      <p:sp>
        <p:nvSpPr>
          <p:cNvPr id="431" name="Google Shape;431;p39">
            <a:extLst>
              <a:ext uri="{FF2B5EF4-FFF2-40B4-BE49-F238E27FC236}">
                <a16:creationId xmlns:a16="http://schemas.microsoft.com/office/drawing/2014/main" id="{5AA11834-3686-80B9-7A3D-3897FF1C2535}"/>
              </a:ext>
            </a:extLst>
          </p:cNvPr>
          <p:cNvSpPr txBox="1"/>
          <p:nvPr/>
        </p:nvSpPr>
        <p:spPr>
          <a:xfrm>
            <a:off x="1541320" y="4464898"/>
            <a:ext cx="2209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Endurance</a:t>
            </a:r>
            <a:endParaRPr/>
          </a:p>
        </p:txBody>
      </p:sp>
      <p:sp>
        <p:nvSpPr>
          <p:cNvPr id="432" name="Google Shape;432;p39">
            <a:extLst>
              <a:ext uri="{FF2B5EF4-FFF2-40B4-BE49-F238E27FC236}">
                <a16:creationId xmlns:a16="http://schemas.microsoft.com/office/drawing/2014/main" id="{60906308-E398-6E16-BF56-F85CF4915B7D}"/>
              </a:ext>
            </a:extLst>
          </p:cNvPr>
          <p:cNvSpPr txBox="1"/>
          <p:nvPr/>
        </p:nvSpPr>
        <p:spPr>
          <a:xfrm>
            <a:off x="3767051" y="323262"/>
            <a:ext cx="2209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Participate</a:t>
            </a:r>
            <a:endParaRPr/>
          </a:p>
        </p:txBody>
      </p:sp>
      <p:sp>
        <p:nvSpPr>
          <p:cNvPr id="433" name="Google Shape;433;p39">
            <a:extLst>
              <a:ext uri="{FF2B5EF4-FFF2-40B4-BE49-F238E27FC236}">
                <a16:creationId xmlns:a16="http://schemas.microsoft.com/office/drawing/2014/main" id="{89742019-FDCF-9B59-144C-3219120FB0E4}"/>
              </a:ext>
            </a:extLst>
          </p:cNvPr>
          <p:cNvSpPr txBox="1"/>
          <p:nvPr/>
        </p:nvSpPr>
        <p:spPr>
          <a:xfrm>
            <a:off x="5922820" y="4476659"/>
            <a:ext cx="2209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Fitness</a:t>
            </a:r>
            <a:endParaRPr/>
          </a:p>
        </p:txBody>
      </p:sp>
      <p:pic>
        <p:nvPicPr>
          <p:cNvPr id="434" name="Google Shape;434;p39" descr="How can extracurricular school sport get more children active?">
            <a:extLst>
              <a:ext uri="{FF2B5EF4-FFF2-40B4-BE49-F238E27FC236}">
                <a16:creationId xmlns:a16="http://schemas.microsoft.com/office/drawing/2014/main" id="{45FAD618-7237-371C-49F3-AF045FF157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7401" y="935122"/>
            <a:ext cx="16891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9" descr="1,033 Children Balancing Photos - Free &amp; Royalty-Free Stock Photos from  Dreamstime">
            <a:extLst>
              <a:ext uri="{FF2B5EF4-FFF2-40B4-BE49-F238E27FC236}">
                <a16:creationId xmlns:a16="http://schemas.microsoft.com/office/drawing/2014/main" id="{B8FF8F73-2DD4-92C2-330C-4A971144E9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97" t="8000" r="397" b="11540"/>
          <a:stretch/>
        </p:blipFill>
        <p:spPr>
          <a:xfrm>
            <a:off x="2819355" y="2998392"/>
            <a:ext cx="1875485" cy="979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9" descr="Aerobic Fitness May Trump Strength for Metabolic Health - The New York Times">
            <a:extLst>
              <a:ext uri="{FF2B5EF4-FFF2-40B4-BE49-F238E27FC236}">
                <a16:creationId xmlns:a16="http://schemas.microsoft.com/office/drawing/2014/main" id="{F66848FA-B2B4-D5F1-E455-E7D3606CDE7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2999" t="32957" r="3000" b="7118"/>
          <a:stretch/>
        </p:blipFill>
        <p:spPr>
          <a:xfrm>
            <a:off x="1640641" y="4969945"/>
            <a:ext cx="1788344" cy="1089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9" descr="6 tips to make good nutrition and healthy eating easier">
            <a:extLst>
              <a:ext uri="{FF2B5EF4-FFF2-40B4-BE49-F238E27FC236}">
                <a16:creationId xmlns:a16="http://schemas.microsoft.com/office/drawing/2014/main" id="{C70B18D0-5B76-8A7F-0935-526999CB05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17707" y="4958980"/>
            <a:ext cx="1764057" cy="1047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9" descr="UK Coaching - Understanding Movement Competency">
            <a:extLst>
              <a:ext uri="{FF2B5EF4-FFF2-40B4-BE49-F238E27FC236}">
                <a16:creationId xmlns:a16="http://schemas.microsoft.com/office/drawing/2014/main" id="{915F63C2-2BEA-8CB1-4C85-5AD73C17401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24239" y="3014439"/>
            <a:ext cx="1875485" cy="96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9" descr="Does More Time Spent in P.E. Class Make Kids Stronger? | MomsTeam">
            <a:extLst>
              <a:ext uri="{FF2B5EF4-FFF2-40B4-BE49-F238E27FC236}">
                <a16:creationId xmlns:a16="http://schemas.microsoft.com/office/drawing/2014/main" id="{0981E502-653C-F047-59BE-03219924AC5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54448" y="4962532"/>
            <a:ext cx="1754363" cy="1047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7244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6661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5810955" y="919328"/>
            <a:ext cx="3220156" cy="51315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>
                <a:solidFill>
                  <a:srgbClr val="FFFF00"/>
                </a:solidFill>
                <a:latin typeface="Chalkboard" panose="03050602040202020205" pitchFamily="66" charset="77"/>
                <a:ea typeface="Short Stack"/>
                <a:cs typeface="Short Stack"/>
                <a:sym typeface="Short Stack"/>
              </a:rPr>
              <a:t>Don’t </a:t>
            </a:r>
            <a:endParaRPr dirty="0">
              <a:latin typeface="Chalkboard" panose="03050602040202020205" pitchFamily="66" charset="7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>
                <a:solidFill>
                  <a:srgbClr val="FFFF00"/>
                </a:solidFill>
                <a:latin typeface="Chalkboard" panose="03050602040202020205" pitchFamily="66" charset="77"/>
                <a:ea typeface="Short Stack"/>
                <a:cs typeface="Short Stack"/>
                <a:sym typeface="Short Stack"/>
              </a:rPr>
              <a:t>Steal </a:t>
            </a:r>
            <a:endParaRPr dirty="0">
              <a:latin typeface="Chalkboard" panose="03050602040202020205" pitchFamily="66" charset="7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>
                <a:solidFill>
                  <a:srgbClr val="FFFF00"/>
                </a:solidFill>
                <a:latin typeface="Chalkboard" panose="03050602040202020205" pitchFamily="66" charset="77"/>
                <a:ea typeface="Short Stack"/>
                <a:cs typeface="Short Stack"/>
                <a:sym typeface="Short Stack"/>
              </a:rPr>
              <a:t>Their </a:t>
            </a:r>
            <a:endParaRPr dirty="0">
              <a:latin typeface="Chalkboard" panose="03050602040202020205" pitchFamily="66" charset="77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FF00"/>
                </a:solidFill>
                <a:latin typeface="Chalkboard" panose="03050602040202020205" pitchFamily="66" charset="77"/>
                <a:ea typeface="Short Stack"/>
                <a:cs typeface="Short Stack"/>
                <a:sym typeface="Short Stack"/>
              </a:rPr>
              <a:t>Thinking!</a:t>
            </a:r>
            <a:endParaRPr sz="5400" b="1" cap="none" dirty="0">
              <a:solidFill>
                <a:srgbClr val="FFFF00"/>
              </a:solidFill>
              <a:latin typeface="Chalkboard" panose="03050602040202020205" pitchFamily="66" charset="77"/>
              <a:ea typeface="Short Stack"/>
              <a:cs typeface="Short Stack"/>
              <a:sym typeface="Short Stack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5"/>
          <p:cNvSpPr/>
          <p:nvPr/>
        </p:nvSpPr>
        <p:spPr>
          <a:xfrm>
            <a:off x="4625790" y="-77926"/>
            <a:ext cx="424520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Short Stack"/>
              <a:buNone/>
            </a:pPr>
            <a:r>
              <a:rPr lang="en-US" sz="2400" b="1" cap="none" dirty="0">
                <a:solidFill>
                  <a:srgbClr val="FFFF00"/>
                </a:solidFill>
                <a:latin typeface="Century Gothic" panose="020B0502020202020204" pitchFamily="34" charset="0"/>
                <a:ea typeface="Short Stack"/>
                <a:cs typeface="Short Stack"/>
                <a:sym typeface="Short Stack"/>
              </a:rPr>
              <a:t>What does the </a:t>
            </a:r>
            <a:endParaRPr sz="2400" dirty="0">
              <a:solidFill>
                <a:schemeClr val="lt1"/>
              </a:solidFill>
              <a:latin typeface="Century Gothic" panose="020B0502020202020204" pitchFamily="34" charset="0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Short Stack"/>
              <a:buNone/>
            </a:pPr>
            <a:r>
              <a:rPr lang="en-US" sz="2400" b="1" dirty="0">
                <a:solidFill>
                  <a:srgbClr val="FFFF00"/>
                </a:solidFill>
                <a:latin typeface="Century Gothic" panose="020B0502020202020204" pitchFamily="34" charset="0"/>
                <a:ea typeface="Short Stack"/>
                <a:cs typeface="Short Stack"/>
                <a:sym typeface="Short Stack"/>
              </a:rPr>
              <a:t>standard ask </a:t>
            </a:r>
            <a:endParaRPr sz="2400" dirty="0">
              <a:solidFill>
                <a:schemeClr val="lt1"/>
              </a:solidFill>
              <a:latin typeface="Century Gothic" panose="020B0502020202020204" pitchFamily="34" charset="0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Short Stack"/>
              <a:buNone/>
            </a:pPr>
            <a:r>
              <a:rPr lang="en-US" sz="2400" b="1" cap="none" dirty="0">
                <a:solidFill>
                  <a:srgbClr val="FFFF00"/>
                </a:solidFill>
                <a:latin typeface="Century Gothic" panose="020B0502020202020204" pitchFamily="34" charset="0"/>
                <a:ea typeface="Short Stack"/>
                <a:cs typeface="Short Stack"/>
                <a:sym typeface="Short Stack"/>
              </a:rPr>
              <a:t>each student to do?</a:t>
            </a:r>
            <a:endParaRPr sz="2400" dirty="0">
              <a:solidFill>
                <a:schemeClr val="lt1"/>
              </a:solidFill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3" name="Picture 2" descr="A poster of a question&#10;&#10;AI-generated content may be incorrect.">
            <a:extLst>
              <a:ext uri="{FF2B5EF4-FFF2-40B4-BE49-F238E27FC236}">
                <a16:creationId xmlns:a16="http://schemas.microsoft.com/office/drawing/2014/main" id="{ECFE21B7-8757-2181-7E0E-D9A9E5DAD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04" y="86498"/>
            <a:ext cx="3776991" cy="4083638"/>
          </a:xfrm>
          <a:prstGeom prst="rect">
            <a:avLst/>
          </a:prstGeom>
        </p:spPr>
      </p:pic>
      <p:pic>
        <p:nvPicPr>
          <p:cNvPr id="5" name="Picture 4" descr="A white rectangular box with black text&#10;&#10;AI-generated content may be incorrect.">
            <a:extLst>
              <a:ext uri="{FF2B5EF4-FFF2-40B4-BE49-F238E27FC236}">
                <a16:creationId xmlns:a16="http://schemas.microsoft.com/office/drawing/2014/main" id="{760A7725-0DAA-E8CB-CF0D-471DB612D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239888"/>
            <a:ext cx="4456613" cy="2223894"/>
          </a:xfrm>
          <a:prstGeom prst="rect">
            <a:avLst/>
          </a:prstGeom>
        </p:spPr>
      </p:pic>
      <p:pic>
        <p:nvPicPr>
          <p:cNvPr id="7" name="Picture 6" descr="A close-up of a paper&#10;&#10;AI-generated content may be incorrect.">
            <a:extLst>
              <a:ext uri="{FF2B5EF4-FFF2-40B4-BE49-F238E27FC236}">
                <a16:creationId xmlns:a16="http://schemas.microsoft.com/office/drawing/2014/main" id="{6AB7FB44-3F85-6DC8-F26D-062939D0B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497" y="3558747"/>
            <a:ext cx="3885499" cy="3159382"/>
          </a:xfrm>
          <a:prstGeom prst="rect">
            <a:avLst/>
          </a:prstGeom>
        </p:spPr>
      </p:pic>
      <p:pic>
        <p:nvPicPr>
          <p:cNvPr id="9" name="Picture 8" descr="A close-up of a questionnaire&#10;&#10;AI-generated content may be incorrect.">
            <a:extLst>
              <a:ext uri="{FF2B5EF4-FFF2-40B4-BE49-F238E27FC236}">
                <a16:creationId xmlns:a16="http://schemas.microsoft.com/office/drawing/2014/main" id="{54084076-290D-259C-2887-50746BA51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094" y="4351095"/>
            <a:ext cx="4258905" cy="2420407"/>
          </a:xfrm>
          <a:prstGeom prst="rect">
            <a:avLst/>
          </a:prstGeom>
        </p:spPr>
      </p:pic>
      <p:pic>
        <p:nvPicPr>
          <p:cNvPr id="11" name="Picture 10" descr="A white rectangular chart with black text&#10;&#10;AI-generated content may be incorrect.">
            <a:extLst>
              <a:ext uri="{FF2B5EF4-FFF2-40B4-BE49-F238E27FC236}">
                <a16:creationId xmlns:a16="http://schemas.microsoft.com/office/drawing/2014/main" id="{8AEFE564-992C-A0A7-FEBD-FCB063F56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003" y="86498"/>
            <a:ext cx="3776991" cy="408363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2922</TotalTime>
  <Words>408</Words>
  <Application>Microsoft Macintosh PowerPoint</Application>
  <PresentationFormat>On-screen Show (4:3)</PresentationFormat>
  <Paragraphs>103</Paragraphs>
  <Slides>17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Comic Sans MS</vt:lpstr>
      <vt:lpstr>Chalkboard</vt:lpstr>
      <vt:lpstr>Times New Roman</vt:lpstr>
      <vt:lpstr>Century Gothic</vt:lpstr>
      <vt:lpstr>Noto Sans Symbols</vt:lpstr>
      <vt:lpstr>Short Stack</vt:lpstr>
      <vt:lpstr>Calibri</vt:lpstr>
      <vt:lpstr>Beam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Instructional Strategy:  Motor Mouth</vt:lpstr>
      <vt:lpstr>The Power of Connecting Student Learning  preassessment revisited as a part of closure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Daniel Mulligan</cp:lastModifiedBy>
  <cp:revision>64</cp:revision>
  <dcterms:modified xsi:type="dcterms:W3CDTF">2025-08-26T22:32:58Z</dcterms:modified>
</cp:coreProperties>
</file>