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5"/>
  </p:notesMasterIdLst>
  <p:handoutMasterIdLst>
    <p:handoutMasterId r:id="rId26"/>
  </p:handoutMasterIdLst>
  <p:sldIdLst>
    <p:sldId id="1751" r:id="rId2"/>
    <p:sldId id="1753" r:id="rId3"/>
    <p:sldId id="1754" r:id="rId4"/>
    <p:sldId id="1755" r:id="rId5"/>
    <p:sldId id="1695" r:id="rId6"/>
    <p:sldId id="1768" r:id="rId7"/>
    <p:sldId id="1765" r:id="rId8"/>
    <p:sldId id="1764" r:id="rId9"/>
    <p:sldId id="1756" r:id="rId10"/>
    <p:sldId id="1738" r:id="rId11"/>
    <p:sldId id="1742" r:id="rId12"/>
    <p:sldId id="1748" r:id="rId13"/>
    <p:sldId id="1758" r:id="rId14"/>
    <p:sldId id="1745" r:id="rId15"/>
    <p:sldId id="1762" r:id="rId16"/>
    <p:sldId id="1761" r:id="rId17"/>
    <p:sldId id="1766" r:id="rId18"/>
    <p:sldId id="1749" r:id="rId19"/>
    <p:sldId id="1746" r:id="rId20"/>
    <p:sldId id="1747" r:id="rId21"/>
    <p:sldId id="1760" r:id="rId22"/>
    <p:sldId id="1763" r:id="rId23"/>
    <p:sldId id="176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66FFFF"/>
    <a:srgbClr val="FFCCFF"/>
    <a:srgbClr val="000000"/>
    <a:srgbClr val="FFFF00"/>
    <a:srgbClr val="FF9933"/>
    <a:srgbClr val="CCFF66"/>
    <a:srgbClr val="FFFFCC"/>
    <a:srgbClr val="0432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615" autoAdjust="0"/>
    <p:restoredTop sz="95280" autoAdjust="0"/>
  </p:normalViewPr>
  <p:slideViewPr>
    <p:cSldViewPr>
      <p:cViewPr varScale="1">
        <p:scale>
          <a:sx n="87" d="100"/>
          <a:sy n="87" d="100"/>
        </p:scale>
        <p:origin x="77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192"/>
    </p:cViewPr>
  </p:sorterViewPr>
  <p:notesViewPr>
    <p:cSldViewPr>
      <p:cViewPr varScale="1">
        <p:scale>
          <a:sx n="58" d="100"/>
          <a:sy n="58" d="100"/>
        </p:scale>
        <p:origin x="-18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C57F6F-31B0-482B-A457-CCFBA396A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378116-201F-48C6-8B89-953098899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49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65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50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42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01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A9099-7ACD-45B5-8769-995C0DBE83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37FB-F68F-4502-95E5-E3A3DB40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33F2-9CE6-438F-A6DC-73EE4FB2B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8AD6-B343-4767-A10C-B63B5DD71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8317-2603-42D4-8B52-678751672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5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2216-4028-4773-908E-469ED0B1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 rot="10800000" flipH="1">
            <a:off x="0" y="-175"/>
            <a:ext cx="9144000" cy="1143200"/>
          </a:xfrm>
          <a:prstGeom prst="rect">
            <a:avLst/>
          </a:prstGeom>
          <a:solidFill>
            <a:srgbClr val="232A4A">
              <a:alpha val="407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47"/>
            <a:ext cx="8229600" cy="8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Montserrat"/>
              <a:buNone/>
              <a:defRPr sz="4000" b="1" i="0" u="none" strike="noStrike" cap="none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398500"/>
            <a:ext cx="8229600" cy="516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3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95290" y="548598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" sz="14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‹#›</a:t>
            </a:fld>
            <a:endParaRPr lang="en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AESD_Logo_SMALL_White_Transp.png"/>
          <p:cNvPicPr preferRelativeResize="0"/>
          <p:nvPr/>
        </p:nvPicPr>
        <p:blipFill rotWithShape="1">
          <a:blip r:embed="rId2">
            <a:alphaModFix amt="56000"/>
          </a:blip>
          <a:srcRect/>
          <a:stretch/>
        </p:blipFill>
        <p:spPr>
          <a:xfrm>
            <a:off x="7998139" y="5714824"/>
            <a:ext cx="644700" cy="8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hape 66"/>
          <p:cNvCxnSpPr/>
          <p:nvPr/>
        </p:nvCxnSpPr>
        <p:spPr>
          <a:xfrm>
            <a:off x="-13500" y="1219200"/>
            <a:ext cx="9171000" cy="0"/>
          </a:xfrm>
          <a:prstGeom prst="straightConnector1">
            <a:avLst/>
          </a:prstGeom>
          <a:noFill/>
          <a:ln w="762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8554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598F-5426-41FF-A474-2BDE0E1B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6CC5A-84F3-437F-8D84-7A0F40446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36A47-AE41-4031-983A-D0E073A39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C478-11F8-4096-B227-0FC26FC8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1D4C-E80D-493B-8E75-FAFF1588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F124-F449-40B9-B42A-8F7337670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F273-7663-4467-978F-F6AF26514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E5EB3-839F-4E99-8CDC-7497FB710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00"/>
            </a:gs>
            <a:gs pos="82000">
              <a:srgbClr val="0A128C"/>
            </a:gs>
            <a:gs pos="88000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"/>
            <a:ext cx="9144000" cy="6856413"/>
            <a:chOff x="0" y="0"/>
            <a:chExt cx="5760" cy="4319"/>
          </a:xfrm>
        </p:grpSpPr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BFA86A-F097-44ED-B66D-8674030F6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62" r:id="rId14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44059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G. E. A. R. S.  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685800" y="369731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</a:pPr>
            <a:r>
              <a:rPr lang="en" sz="30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Growing Educators,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</a:pPr>
            <a:r>
              <a:rPr lang="en" sz="30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Achieving Results with Students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</a:pPr>
            <a:r>
              <a:rPr lang="en" dirty="0"/>
              <a:t>June 14</a:t>
            </a:r>
            <a:r>
              <a:rPr lang="en" sz="3000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, 2017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4401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5365189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Teaching Every Student</a:t>
            </a:r>
            <a:br>
              <a:rPr lang="en-US" dirty="0"/>
            </a:br>
            <a:r>
              <a:rPr lang="en-US" sz="3200" dirty="0"/>
              <a:t>Five 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80" y="1295400"/>
            <a:ext cx="9144000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cap="small" dirty="0">
                <a:solidFill>
                  <a:srgbClr val="66FFFF"/>
                </a:solidFill>
                <a:latin typeface="Comic Sans MS" panose="030F0702030302020204" pitchFamily="66" charset="0"/>
              </a:rPr>
              <a:t>Learning Environment</a:t>
            </a:r>
            <a:endParaRPr lang="en-US" sz="3600" b="1" dirty="0">
              <a:solidFill>
                <a:srgbClr val="66FF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600" b="1" cap="small" dirty="0">
                <a:solidFill>
                  <a:srgbClr val="FFFFCC"/>
                </a:solidFill>
                <a:latin typeface="Comic Sans MS" panose="030F0702030302020204" pitchFamily="66" charset="0"/>
              </a:rPr>
              <a:t>The Curriculum</a:t>
            </a:r>
          </a:p>
          <a:p>
            <a:pPr>
              <a:lnSpc>
                <a:spcPct val="150000"/>
              </a:lnSpc>
            </a:pPr>
            <a:r>
              <a:rPr lang="en-US" sz="3600" b="1" cap="small" dirty="0">
                <a:solidFill>
                  <a:srgbClr val="CCFF66"/>
                </a:solidFill>
                <a:latin typeface="Comic Sans MS" panose="030F0702030302020204" pitchFamily="66" charset="0"/>
              </a:rPr>
              <a:t>Assessments</a:t>
            </a:r>
          </a:p>
          <a:p>
            <a:pPr>
              <a:lnSpc>
                <a:spcPct val="150000"/>
              </a:lnSpc>
            </a:pPr>
            <a:r>
              <a:rPr lang="en-US" sz="3600" b="1" cap="small" dirty="0">
                <a:solidFill>
                  <a:srgbClr val="FF9933"/>
                </a:solidFill>
                <a:latin typeface="Comic Sans MS" panose="030F0702030302020204" pitchFamily="66" charset="0"/>
              </a:rPr>
              <a:t>Instruction</a:t>
            </a:r>
          </a:p>
          <a:p>
            <a:pPr>
              <a:lnSpc>
                <a:spcPct val="150000"/>
              </a:lnSpc>
            </a:pPr>
            <a:r>
              <a:rPr lang="en-US" sz="3600" b="1" cap="small" dirty="0">
                <a:solidFill>
                  <a:srgbClr val="FFFF00"/>
                </a:solidFill>
                <a:latin typeface="Comic Sans MS" panose="030F0702030302020204" pitchFamily="66" charset="0"/>
              </a:rPr>
              <a:t>Classroom Management</a:t>
            </a:r>
          </a:p>
        </p:txBody>
      </p:sp>
    </p:spTree>
    <p:extLst>
      <p:ext uri="{BB962C8B-B14F-4D97-AF65-F5344CB8AC3E}">
        <p14:creationId xmlns:p14="http://schemas.microsoft.com/office/powerpoint/2010/main" val="4030585428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061" y="35560"/>
            <a:ext cx="80701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Guaranteed &amp; Viable Curriculum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CFF"/>
                </a:solidFill>
              </a:rPr>
              <a:t>Focus Area: English Language Arts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C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781800" cy="54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06547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9600"/>
            <a:ext cx="90497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43938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CCFF"/>
                </a:solidFill>
              </a:rPr>
              <a:t>Guaranteed &amp; Viable Curriculum</a:t>
            </a:r>
            <a:br>
              <a:rPr lang="en-US" sz="4000" b="1" dirty="0">
                <a:solidFill>
                  <a:srgbClr val="FFCCFF"/>
                </a:solidFill>
              </a:rPr>
            </a:br>
            <a:r>
              <a:rPr lang="en-US" sz="2800" b="1" dirty="0">
                <a:solidFill>
                  <a:srgbClr val="FFFFCC"/>
                </a:solidFill>
              </a:rPr>
              <a:t>digital.readworks.org</a:t>
            </a:r>
            <a:endParaRPr lang="en-US" sz="4000" b="1" dirty="0">
              <a:solidFill>
                <a:srgbClr val="FFCC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887" r="1000" b="5778"/>
          <a:stretch/>
        </p:blipFill>
        <p:spPr>
          <a:xfrm>
            <a:off x="0" y="1714500"/>
            <a:ext cx="9144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51061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523" t="6280" r="870" b="1081"/>
          <a:stretch/>
        </p:blipFill>
        <p:spPr>
          <a:xfrm>
            <a:off x="152400" y="914399"/>
            <a:ext cx="8839200" cy="590412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888999"/>
          </a:xfrm>
        </p:spPr>
        <p:txBody>
          <a:bodyPr/>
          <a:lstStyle/>
          <a:p>
            <a:r>
              <a:rPr lang="en-US" sz="2800" b="1" dirty="0">
                <a:solidFill>
                  <a:srgbClr val="FFCCFF"/>
                </a:solidFill>
              </a:rPr>
              <a:t>Guaranteed &amp; Viable Curriculum</a:t>
            </a:r>
            <a:br>
              <a:rPr lang="en-US" sz="4000" b="1" dirty="0">
                <a:solidFill>
                  <a:srgbClr val="FFCCFF"/>
                </a:solidFill>
              </a:rPr>
            </a:br>
            <a:r>
              <a:rPr lang="en-US" sz="2800" b="1" dirty="0">
                <a:solidFill>
                  <a:srgbClr val="FFFFCC"/>
                </a:solidFill>
              </a:rPr>
              <a:t>Recommended ELA Block Outline***</a:t>
            </a:r>
            <a:endParaRPr lang="en-US" sz="4000" b="1" dirty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9340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solidFill>
                  <a:srgbClr val="FFCCFF"/>
                </a:solidFill>
                <a:latin typeface="Comic Sans MS" charset="0"/>
                <a:ea typeface="Comic Sans MS" charset="0"/>
                <a:cs typeface="Comic Sans MS" charset="0"/>
              </a:rPr>
              <a:t>Spread the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9600" b="1" kern="0" dirty="0">
                <a:solidFill>
                  <a:srgbClr val="66FFFF"/>
                </a:solidFill>
                <a:latin typeface="Comic Sans MS" charset="0"/>
                <a:ea typeface="Comic Sans MS" charset="0"/>
                <a:cs typeface="Comic Sans MS" charset="0"/>
              </a:rPr>
              <a:t>LOVE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267200" cy="3196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813358"/>
            <a:ext cx="4038600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Form a team of six to eight that represents a mix of schools and grade-levels.</a:t>
            </a:r>
          </a:p>
        </p:txBody>
      </p:sp>
    </p:spTree>
    <p:extLst>
      <p:ext uri="{BB962C8B-B14F-4D97-AF65-F5344CB8AC3E}">
        <p14:creationId xmlns:p14="http://schemas.microsoft.com/office/powerpoint/2010/main" val="36037452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DOUBLE</a:t>
            </a:r>
            <a:r>
              <a:rPr lang="en-US" b="1" dirty="0">
                <a:solidFill>
                  <a:srgbClr val="66FFFF"/>
                </a:solidFill>
                <a:latin typeface="Comic Sans MS" charset="0"/>
              </a:rPr>
              <a:t> </a:t>
            </a:r>
            <a:br>
              <a:rPr lang="en-US" b="1" dirty="0">
                <a:solidFill>
                  <a:srgbClr val="66FFFF"/>
                </a:solidFill>
                <a:latin typeface="Comic Sans MS" charset="0"/>
              </a:rPr>
            </a:br>
            <a:r>
              <a:rPr lang="en-US" sz="3600" b="1" dirty="0">
                <a:solidFill>
                  <a:srgbClr val="66FFFF"/>
                </a:solidFill>
                <a:latin typeface="Comic Sans MS" charset="0"/>
              </a:rPr>
              <a:t>B</a:t>
            </a:r>
            <a:r>
              <a:rPr lang="en-US" sz="3600" b="1" dirty="0">
                <a:solidFill>
                  <a:srgbClr val="66FFFF"/>
                </a:solidFill>
                <a:latin typeface="Comic Sans MS" charset="0"/>
                <a:ea typeface="Comic Sans MS" charset="0"/>
                <a:cs typeface="Comic Sans MS" charset="0"/>
              </a:rPr>
              <a:t>LIND SEQUENCING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" y="1371600"/>
            <a:ext cx="8915400" cy="489364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Directions:</a:t>
            </a:r>
          </a:p>
          <a:p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mic Sans MS" panose="030F0702030302020204" pitchFamily="66" charset="0"/>
              </a:rPr>
              <a:t>Deal the cards facedown to each team member.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mic Sans MS" panose="030F0702030302020204" pitchFamily="66" charset="0"/>
              </a:rPr>
              <a:t>You may look at your card(s) but not allow else to see your card(s).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mic Sans MS" panose="030F0702030302020204" pitchFamily="66" charset="0"/>
              </a:rPr>
              <a:t>The team member seated clockwise next to the dealer should describe the lesson component on a card. Others may ask questions. Place card facedown on the 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mic Sans MS" panose="030F0702030302020204" pitchFamily="66" charset="0"/>
              </a:rPr>
              <a:t>Then the next team member will describe the lesson component on one of their cards.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mic Sans MS" panose="030F0702030302020204" pitchFamily="66" charset="0"/>
              </a:rPr>
              <a:t>The team must sequence the cards without looking until all cards are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900" y="5903893"/>
            <a:ext cx="82296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MODELED WITH THE AVONDALE Teacher &amp; Student Roles in an ELA LESSON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1406"/>
            <a:ext cx="2209800" cy="17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19781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5583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Meet Your 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CFF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5425" y="5562600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Best Friends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1200"/>
            <a:ext cx="4953000" cy="35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2397"/>
      </p:ext>
    </p:extLst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00"/>
            <a:ext cx="9090667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" y="1879600"/>
            <a:ext cx="9076520" cy="4724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5400"/>
            <a:ext cx="9144000" cy="8889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800" b="1" kern="0">
                <a:solidFill>
                  <a:srgbClr val="FFCCFF"/>
                </a:solidFill>
              </a:rPr>
              <a:t>Guaranteed &amp; Viable Curriculum</a:t>
            </a:r>
            <a:br>
              <a:rPr lang="en-US" sz="4000" b="1" kern="0">
                <a:solidFill>
                  <a:srgbClr val="FFCCFF"/>
                </a:solidFill>
              </a:rPr>
            </a:br>
            <a:r>
              <a:rPr lang="en-US" sz="2800" b="1" kern="0">
                <a:solidFill>
                  <a:srgbClr val="FFFFCC"/>
                </a:solidFill>
              </a:rPr>
              <a:t>Resource Guide</a:t>
            </a:r>
            <a:endParaRPr lang="en-US" sz="4000" b="1" kern="0" dirty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655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081163" cy="5410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888999"/>
          </a:xfrm>
        </p:spPr>
        <p:txBody>
          <a:bodyPr/>
          <a:lstStyle/>
          <a:p>
            <a:r>
              <a:rPr lang="en-US" sz="2800" b="1" dirty="0">
                <a:solidFill>
                  <a:srgbClr val="FFCCFF"/>
                </a:solidFill>
              </a:rPr>
              <a:t>Guaranteed &amp; Viable Curriculum</a:t>
            </a:r>
            <a:br>
              <a:rPr lang="en-US" sz="4000" b="1" dirty="0">
                <a:solidFill>
                  <a:srgbClr val="FFCCFF"/>
                </a:solidFill>
              </a:rPr>
            </a:br>
            <a:r>
              <a:rPr lang="en-US" sz="2800" b="1" dirty="0">
                <a:solidFill>
                  <a:srgbClr val="FFFFCC"/>
                </a:solidFill>
              </a:rPr>
              <a:t>Pacing Guide***</a:t>
            </a:r>
            <a:endParaRPr lang="en-US" sz="4000" b="1" dirty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71921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1063235"/>
            <a:ext cx="8229600" cy="65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r>
              <a:rPr lang="en"/>
              <a:t>Mission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906125"/>
            <a:ext cx="8229600" cy="387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" sz="4800">
                <a:solidFill>
                  <a:srgbClr val="FFFFFF"/>
                </a:solidFill>
              </a:rPr>
              <a:t>In Avondale, </a:t>
            </a:r>
            <a:r>
              <a:rPr lang="en" sz="4800">
                <a:solidFill>
                  <a:srgbClr val="FFFF00"/>
                </a:solidFill>
              </a:rPr>
              <a:t>every student</a:t>
            </a:r>
            <a:r>
              <a:rPr lang="en" sz="4800">
                <a:solidFill>
                  <a:srgbClr val="FFFFFF"/>
                </a:solidFill>
              </a:rPr>
              <a:t> will grow as a </a:t>
            </a:r>
            <a:r>
              <a:rPr lang="en" sz="4800">
                <a:solidFill>
                  <a:srgbClr val="FFFF00"/>
                </a:solidFill>
              </a:rPr>
              <a:t>thinker</a:t>
            </a:r>
            <a:r>
              <a:rPr lang="en" sz="4800">
                <a:solidFill>
                  <a:srgbClr val="FFFFFF"/>
                </a:solidFill>
              </a:rPr>
              <a:t>, </a:t>
            </a:r>
            <a:r>
              <a:rPr lang="en" sz="4800">
                <a:solidFill>
                  <a:srgbClr val="FFFF00"/>
                </a:solidFill>
              </a:rPr>
              <a:t>problem solver</a:t>
            </a:r>
            <a:r>
              <a:rPr lang="en" sz="4800">
                <a:solidFill>
                  <a:srgbClr val="FFFFFF"/>
                </a:solidFill>
              </a:rPr>
              <a:t> and </a:t>
            </a:r>
            <a:r>
              <a:rPr lang="en" sz="4800">
                <a:solidFill>
                  <a:srgbClr val="FFFF00"/>
                </a:solidFill>
              </a:rPr>
              <a:t>communicator</a:t>
            </a:r>
            <a:r>
              <a:rPr lang="en" sz="4800">
                <a:solidFill>
                  <a:srgbClr val="FFFFFF"/>
                </a:solidFill>
              </a:rPr>
              <a:t> to pursue a </a:t>
            </a:r>
            <a:r>
              <a:rPr lang="en" sz="4800">
                <a:solidFill>
                  <a:srgbClr val="FFFF00"/>
                </a:solidFill>
              </a:rPr>
              <a:t>future without limits.</a:t>
            </a:r>
            <a:br>
              <a:rPr lang="en" sz="4800">
                <a:solidFill>
                  <a:srgbClr val="FFFF00"/>
                </a:solidFill>
                <a:highlight>
                  <a:srgbClr val="F4CCCC"/>
                </a:highlight>
              </a:rPr>
            </a:br>
            <a:endParaRPr lang="en" sz="4800">
              <a:solidFill>
                <a:srgbClr val="FFFF00"/>
              </a:solidFill>
              <a:highlight>
                <a:srgbClr val="F4CCCC"/>
              </a:highlight>
            </a:endParaRPr>
          </a:p>
          <a:p>
            <a:pPr>
              <a:buClr>
                <a:schemeClr val="dk1"/>
              </a:buClr>
              <a:buSzPct val="25000"/>
            </a:pPr>
            <a:endParaRPr sz="1000" i="1">
              <a:solidFill>
                <a:schemeClr val="dk1"/>
              </a:solidFill>
              <a:highlight>
                <a:srgbClr val="F4CCCC"/>
              </a:highlight>
              <a:latin typeface="Arial"/>
              <a:ea typeface="Arial"/>
              <a:cs typeface="Arial"/>
              <a:sym typeface="Arial"/>
            </a:endParaRPr>
          </a:p>
          <a:p>
            <a:pPr>
              <a:buSzPct val="250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572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599"/>
            <a:ext cx="8915400" cy="582278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888999"/>
          </a:xfrm>
        </p:spPr>
        <p:txBody>
          <a:bodyPr/>
          <a:lstStyle/>
          <a:p>
            <a:r>
              <a:rPr lang="en-US" sz="2800" b="1" dirty="0">
                <a:solidFill>
                  <a:srgbClr val="FFCCFF"/>
                </a:solidFill>
              </a:rPr>
              <a:t>Guaranteed &amp; Viable Curriculum</a:t>
            </a:r>
            <a:br>
              <a:rPr lang="en-US" sz="4000" b="1" dirty="0">
                <a:solidFill>
                  <a:srgbClr val="FFCCFF"/>
                </a:solidFill>
              </a:rPr>
            </a:br>
            <a:r>
              <a:rPr lang="en-US" sz="2800" b="1" dirty="0">
                <a:solidFill>
                  <a:srgbClr val="FFFFCC"/>
                </a:solidFill>
              </a:rPr>
              <a:t>Level of Mastery</a:t>
            </a:r>
            <a:endParaRPr lang="en-US" sz="4000" b="1" dirty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61902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888999"/>
          </a:xfrm>
        </p:spPr>
        <p:txBody>
          <a:bodyPr/>
          <a:lstStyle/>
          <a:p>
            <a:r>
              <a:rPr lang="en-US" sz="2800" b="1" dirty="0">
                <a:solidFill>
                  <a:srgbClr val="FFCCFF"/>
                </a:solidFill>
              </a:rPr>
              <a:t>Guaranteed &amp; Viable Curriculum</a:t>
            </a:r>
            <a:br>
              <a:rPr lang="en-US" sz="4000" b="1" dirty="0">
                <a:solidFill>
                  <a:srgbClr val="FFCCFF"/>
                </a:solidFill>
              </a:rPr>
            </a:br>
            <a:r>
              <a:rPr lang="en-US" sz="2800" b="1" dirty="0">
                <a:solidFill>
                  <a:srgbClr val="FFFFCC"/>
                </a:solidFill>
              </a:rPr>
              <a:t>Resource Guide</a:t>
            </a:r>
            <a:endParaRPr lang="en-US" sz="4000" b="1" dirty="0">
              <a:solidFill>
                <a:srgbClr val="FFCC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" y="1066800"/>
            <a:ext cx="907276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65903"/>
      </p:ext>
    </p:extLst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2800" dirty="0"/>
              <a:t>Arizona Teacher Effectiveness Rubric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04197" y="-766564"/>
            <a:ext cx="6135606" cy="9113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54234" y="1407966"/>
            <a:ext cx="685453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113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4522787"/>
          </a:xfrm>
        </p:spPr>
        <p:txBody>
          <a:bodyPr/>
          <a:lstStyle/>
          <a:p>
            <a:r>
              <a:rPr lang="en-US" dirty="0"/>
              <a:t>Using the Curriculum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Resources </a:t>
            </a:r>
            <a:r>
              <a:rPr lang="en-US"/>
              <a:t>to Elevate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Lesson</a:t>
            </a:r>
          </a:p>
        </p:txBody>
      </p:sp>
    </p:spTree>
    <p:extLst>
      <p:ext uri="{BB962C8B-B14F-4D97-AF65-F5344CB8AC3E}">
        <p14:creationId xmlns:p14="http://schemas.microsoft.com/office/powerpoint/2010/main" val="2233827422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1063235"/>
            <a:ext cx="8229600" cy="651300"/>
          </a:xfrm>
          <a:prstGeom prst="rect">
            <a:avLst/>
          </a:prstGeom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Affirming our Beliefs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99750" y="1714525"/>
            <a:ext cx="8229600" cy="3876900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dk1"/>
              </a:buClr>
              <a:buSzPct val="36666"/>
            </a:pPr>
            <a:r>
              <a:rPr lang="en"/>
              <a:t>We </a:t>
            </a:r>
            <a:r>
              <a:rPr lang="en" b="1"/>
              <a:t>believe </a:t>
            </a:r>
            <a:r>
              <a:rPr lang="en"/>
              <a:t>all children are capable of success – No exceptions.</a:t>
            </a:r>
          </a:p>
          <a:p>
            <a:pPr>
              <a:buClr>
                <a:schemeClr val="dk1"/>
              </a:buClr>
              <a:buSzPct val="36666"/>
            </a:pPr>
            <a:endParaRPr/>
          </a:p>
          <a:p>
            <a:pPr>
              <a:buClr>
                <a:schemeClr val="dk1"/>
              </a:buClr>
              <a:buSzPct val="36666"/>
            </a:pPr>
            <a:r>
              <a:rPr lang="en"/>
              <a:t>We </a:t>
            </a:r>
            <a:r>
              <a:rPr lang="en" b="1"/>
              <a:t>connect </a:t>
            </a:r>
            <a:r>
              <a:rPr lang="en"/>
              <a:t>all children to caring adults to reveal and grow the possibilities.</a:t>
            </a:r>
          </a:p>
          <a:p>
            <a:pPr>
              <a:buClr>
                <a:schemeClr val="dk1"/>
              </a:buClr>
              <a:buSzPct val="36666"/>
            </a:pPr>
            <a:endParaRPr/>
          </a:p>
          <a:p>
            <a:pPr>
              <a:buClr>
                <a:schemeClr val="dk1"/>
              </a:buClr>
              <a:buSzPct val="36666"/>
            </a:pPr>
            <a:r>
              <a:rPr lang="en"/>
              <a:t>We </a:t>
            </a:r>
            <a:r>
              <a:rPr lang="en" b="1"/>
              <a:t>prepare </a:t>
            </a:r>
            <a:r>
              <a:rPr lang="en"/>
              <a:t>students for their future by time traveling to allow children to see their potential in four destinations and to plan for it today. We are a district of Hope.  </a:t>
            </a:r>
          </a:p>
          <a:p>
            <a:pPr>
              <a:buClr>
                <a:schemeClr val="dk1"/>
              </a:buClr>
              <a:buSzPct val="36666"/>
            </a:pP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89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1063235"/>
            <a:ext cx="8229600" cy="65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buSzPct val="25000"/>
            </a:pPr>
            <a:r>
              <a:rPr lang="en"/>
              <a:t>GEARS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928831"/>
            <a:ext cx="8229600" cy="387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SzPct val="25000"/>
            </a:pPr>
            <a:r>
              <a:rPr lang="en"/>
              <a:t>Growing Educators,  Achieving Results with Students</a:t>
            </a:r>
          </a:p>
        </p:txBody>
      </p:sp>
      <p:pic>
        <p:nvPicPr>
          <p:cNvPr id="114" name="Shape 114" descr="Screen Shot 2016-08-09 at 6.02.2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250" y="2903600"/>
            <a:ext cx="5764200" cy="294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05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0" dirty="0"/>
              <a:t>Prepared for the </a:t>
            </a:r>
            <a:r>
              <a:rPr lang="en-US" sz="1800" dirty="0"/>
              <a:t>GEARS</a:t>
            </a:r>
            <a:r>
              <a:rPr lang="en-US" sz="1800" b="0" dirty="0"/>
              <a:t> Team Members of</a:t>
            </a:r>
          </a:p>
          <a:p>
            <a:pPr algn="ctr" eaLnBrk="0" hangingPunct="0"/>
            <a:r>
              <a:rPr lang="en-US" sz="2800" b="1" cap="small" dirty="0">
                <a:solidFill>
                  <a:srgbClr val="FFFF00"/>
                </a:solidFill>
              </a:rPr>
              <a:t>Avondale Elementary School District</a:t>
            </a:r>
          </a:p>
          <a:p>
            <a:pPr algn="ctr" eaLnBrk="0" hangingPunct="0"/>
            <a:r>
              <a:rPr lang="en-US" sz="2400" b="0" dirty="0"/>
              <a:t> </a:t>
            </a:r>
            <a:r>
              <a:rPr lang="en-US" b="0" dirty="0"/>
              <a:t>by </a:t>
            </a:r>
            <a:r>
              <a:rPr lang="en-US" b="0" i="1" dirty="0">
                <a:latin typeface="Monotype Corsiva" pitchFamily="66" charset="0"/>
              </a:rPr>
              <a:t>Dan Mulligan, Ed. D., </a:t>
            </a:r>
            <a:r>
              <a:rPr lang="en-US" b="0" i="1" dirty="0" err="1">
                <a:latin typeface="Monotype Corsiva" pitchFamily="66" charset="0"/>
              </a:rPr>
              <a:t>flexiblecreativity.com</a:t>
            </a:r>
            <a:r>
              <a:rPr lang="en-US" b="0" i="1" dirty="0">
                <a:latin typeface="Monotype Corsiva" pitchFamily="66" charset="0"/>
              </a:rPr>
              <a:t> </a:t>
            </a:r>
            <a:r>
              <a:rPr lang="en-US" sz="1800" b="1" dirty="0">
                <a:latin typeface="+mn-lt"/>
              </a:rPr>
              <a:t>(Twitter: @</a:t>
            </a:r>
            <a:r>
              <a:rPr lang="en-US" sz="1800" b="1" dirty="0" err="1">
                <a:latin typeface="+mn-lt"/>
              </a:rPr>
              <a:t>drdanmulligan</a:t>
            </a:r>
            <a:r>
              <a:rPr lang="en-US" sz="1800" b="1" dirty="0">
                <a:latin typeface="+mn-lt"/>
              </a:rPr>
              <a:t>)</a:t>
            </a:r>
          </a:p>
          <a:p>
            <a:pPr algn="ctr" eaLnBrk="0" hangingPunct="0"/>
            <a:r>
              <a:rPr lang="en-US" sz="1400" b="1" dirty="0">
                <a:latin typeface="+mn-lt"/>
              </a:rPr>
              <a:t>June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50"/>
            <a:ext cx="9144000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small" dirty="0">
                <a:solidFill>
                  <a:srgbClr val="FF9933"/>
                </a:solidFill>
              </a:rPr>
              <a:t>Maintaining active engagement for all learners </a:t>
            </a:r>
          </a:p>
          <a:p>
            <a:pPr algn="ctr"/>
            <a:r>
              <a:rPr lang="en-US" b="1" cap="small" dirty="0">
                <a:ln w="11430"/>
                <a:latin typeface="Arial Black" pitchFamily="34" charset="0"/>
              </a:rPr>
              <a:t>Lesson Planning for the Success of Each Student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376354" y="1371600"/>
            <a:ext cx="3881446" cy="30480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00497" y="2438400"/>
            <a:ext cx="3271704" cy="3047999"/>
          </a:xfrm>
          <a:prstGeom prst="ellipse">
            <a:avLst/>
          </a:prstGeom>
          <a:noFill/>
          <a:ln w="44450" cap="flat" cmpd="sng" algn="ctr">
            <a:solidFill>
              <a:srgbClr val="8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15784" y="1345437"/>
            <a:ext cx="3581400" cy="3048000"/>
          </a:xfrm>
          <a:prstGeom prst="ellipse">
            <a:avLst/>
          </a:prstGeom>
          <a:noFill/>
          <a:ln w="4445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7911" y="1722158"/>
            <a:ext cx="1760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Creating an Environment for     Learning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9644" y="1777101"/>
            <a:ext cx="2350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Helping Students Develop</a:t>
            </a:r>
          </a:p>
          <a:p>
            <a:pPr algn="ctr"/>
            <a:r>
              <a:rPr lang="en-US" dirty="0"/>
              <a:t>       Understanding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439274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Helping Students Extend and </a:t>
            </a:r>
            <a:r>
              <a:rPr lang="en-US"/>
              <a:t>Apply Knowledge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23622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FF66"/>
                </a:solidFill>
              </a:rPr>
              <a:t>LEARNING TARGET</a:t>
            </a:r>
          </a:p>
        </p:txBody>
      </p:sp>
      <p:pic>
        <p:nvPicPr>
          <p:cNvPr id="16" name="Picture 2" descr="http://www.mopays.com/wp-content/uploads/2012/06/children-rea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8" y="4260523"/>
            <a:ext cx="1834586" cy="1096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742" y="4253299"/>
            <a:ext cx="1778000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685800" y="54864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06961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2800" dirty="0"/>
              <a:t>Arizona Teacher Effectiveness Rubric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04197" y="-766564"/>
            <a:ext cx="6135606" cy="9113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54234" y="1407966"/>
            <a:ext cx="685453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732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solidFill>
                  <a:srgbClr val="FFCCFF"/>
                </a:solidFill>
                <a:latin typeface="Comic Sans MS" charset="0"/>
                <a:ea typeface="Comic Sans MS" charset="0"/>
                <a:cs typeface="Comic Sans MS" charset="0"/>
              </a:rPr>
              <a:t>4 - second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9600" kern="0" dirty="0">
                <a:solidFill>
                  <a:srgbClr val="FFCCFF"/>
                </a:solidFill>
                <a:latin typeface="Comic Sans MS" charset="0"/>
                <a:ea typeface="Comic Sans MS" charset="0"/>
                <a:cs typeface="Comic Sans MS" charset="0"/>
              </a:rPr>
              <a:t>partner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2" t="4645" r="1831" b="7097"/>
          <a:stretch/>
        </p:blipFill>
        <p:spPr>
          <a:xfrm>
            <a:off x="5782486" y="2438400"/>
            <a:ext cx="2872359" cy="1994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558584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is your MOST VALUABLE POINT from Yesterday</a:t>
            </a:r>
          </a:p>
        </p:txBody>
      </p:sp>
    </p:spTree>
    <p:extLst>
      <p:ext uri="{BB962C8B-B14F-4D97-AF65-F5344CB8AC3E}">
        <p14:creationId xmlns:p14="http://schemas.microsoft.com/office/powerpoint/2010/main" val="41056468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536"/>
            <a:ext cx="9144000" cy="1143000"/>
          </a:xfrm>
        </p:spPr>
        <p:txBody>
          <a:bodyPr/>
          <a:lstStyle/>
          <a:p>
            <a:r>
              <a:rPr lang="en-US" dirty="0"/>
              <a:t>Thinking Map for Lesson </a:t>
            </a:r>
            <a:r>
              <a:rPr lang="en-US" dirty="0" err="1"/>
              <a:t>PLanning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 flipH="1" flipV="1">
            <a:off x="152400" y="1371598"/>
            <a:ext cx="8839200" cy="5334001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014365"/>
            <a:ext cx="22092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Influences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7262" y="1425509"/>
            <a:ext cx="1802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Sources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479146"/>
            <a:ext cx="47820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 what did you learn?</a:t>
            </a:r>
          </a:p>
        </p:txBody>
      </p:sp>
      <p:sp>
        <p:nvSpPr>
          <p:cNvPr id="9" name="Rectangle 8"/>
          <p:cNvSpPr/>
          <p:nvPr/>
        </p:nvSpPr>
        <p:spPr>
          <a:xfrm>
            <a:off x="3729352" y="5996704"/>
            <a:ext cx="5170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 why is this important?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753468" y="3038909"/>
            <a:ext cx="2133600" cy="13576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12833" y="3038909"/>
            <a:ext cx="2187677" cy="13734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2534" y="2993624"/>
            <a:ext cx="2133600" cy="13989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Arrow: Right 13"/>
          <p:cNvSpPr/>
          <p:nvPr/>
        </p:nvSpPr>
        <p:spPr bwMode="auto">
          <a:xfrm>
            <a:off x="2638668" y="3664044"/>
            <a:ext cx="866532" cy="374554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rrow: Right 14"/>
          <p:cNvSpPr/>
          <p:nvPr/>
        </p:nvSpPr>
        <p:spPr bwMode="auto">
          <a:xfrm>
            <a:off x="5840751" y="3672531"/>
            <a:ext cx="866532" cy="374554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96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solidFill>
                  <a:srgbClr val="FFCCFF"/>
                </a:solidFill>
                <a:latin typeface="Comic Sans MS" charset="0"/>
                <a:ea typeface="Comic Sans MS" charset="0"/>
                <a:cs typeface="Comic Sans MS" charset="0"/>
              </a:rPr>
              <a:t>4 - second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9600" kern="0" dirty="0">
                <a:solidFill>
                  <a:srgbClr val="FFCCFF"/>
                </a:solidFill>
                <a:latin typeface="Comic Sans MS" charset="0"/>
                <a:ea typeface="Comic Sans MS" charset="0"/>
                <a:cs typeface="Comic Sans MS" charset="0"/>
              </a:rPr>
              <a:t>partner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2" t="4645" r="1831" b="7097"/>
          <a:stretch/>
        </p:blipFill>
        <p:spPr>
          <a:xfrm>
            <a:off x="2514600" y="1739106"/>
            <a:ext cx="438912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1938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16117</TotalTime>
  <Words>392</Words>
  <Application>Microsoft Office PowerPoint</Application>
  <PresentationFormat>On-screen Show (4:3)</PresentationFormat>
  <Paragraphs>69</Paragraphs>
  <Slides>23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Comic Sans MS</vt:lpstr>
      <vt:lpstr>Monotype Corsiva</vt:lpstr>
      <vt:lpstr>Montserrat</vt:lpstr>
      <vt:lpstr>Wingdings</vt:lpstr>
      <vt:lpstr>Beam</vt:lpstr>
      <vt:lpstr>G. E. A. R. S.  </vt:lpstr>
      <vt:lpstr>Mission</vt:lpstr>
      <vt:lpstr>Affirming our Beliefs</vt:lpstr>
      <vt:lpstr>GEARS </vt:lpstr>
      <vt:lpstr>PowerPoint Presentation</vt:lpstr>
      <vt:lpstr>Arizona Teacher Effectiveness Rubric</vt:lpstr>
      <vt:lpstr>4 - second</vt:lpstr>
      <vt:lpstr>Thinking Map for Lesson PLanning</vt:lpstr>
      <vt:lpstr>4 - second</vt:lpstr>
      <vt:lpstr>Teaching Every Student Five Key Elements</vt:lpstr>
      <vt:lpstr>PowerPoint Presentation</vt:lpstr>
      <vt:lpstr>PowerPoint Presentation</vt:lpstr>
      <vt:lpstr>Guaranteed &amp; Viable Curriculum digital.readworks.org</vt:lpstr>
      <vt:lpstr>Guaranteed &amp; Viable Curriculum Recommended ELA Block Outline***</vt:lpstr>
      <vt:lpstr>Spread the</vt:lpstr>
      <vt:lpstr> DOUBLE  BLIND SEQUENCING</vt:lpstr>
      <vt:lpstr>PowerPoint Presentation</vt:lpstr>
      <vt:lpstr>PowerPoint Presentation</vt:lpstr>
      <vt:lpstr>Guaranteed &amp; Viable Curriculum Pacing Guide***</vt:lpstr>
      <vt:lpstr>Guaranteed &amp; Viable Curriculum Level of Mastery</vt:lpstr>
      <vt:lpstr>Guaranteed &amp; Viable Curriculum Resource Guide</vt:lpstr>
      <vt:lpstr>Arizona Teacher Effectiveness Rubric</vt:lpstr>
      <vt:lpstr>Using the Curriculum   Resources to Elevate  A Lesson</vt:lpstr>
    </vt:vector>
  </TitlesOfParts>
  <Company>Child Reach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Strategies that Produce  Positive Results for EACH Student</dc:title>
  <dc:creator>Daniel Mulligan</dc:creator>
  <cp:lastModifiedBy>Daniel Mulligan</cp:lastModifiedBy>
  <cp:revision>1138</cp:revision>
  <cp:lastPrinted>2016-08-01T10:57:06Z</cp:lastPrinted>
  <dcterms:created xsi:type="dcterms:W3CDTF">2007-05-21T17:38:15Z</dcterms:created>
  <dcterms:modified xsi:type="dcterms:W3CDTF">2017-06-15T20:50:28Z</dcterms:modified>
</cp:coreProperties>
</file>