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40"/>
  </p:notesMasterIdLst>
  <p:handoutMasterIdLst>
    <p:handoutMasterId r:id="rId41"/>
  </p:handoutMasterIdLst>
  <p:sldIdLst>
    <p:sldId id="1004" r:id="rId2"/>
    <p:sldId id="1102" r:id="rId3"/>
    <p:sldId id="1045" r:id="rId4"/>
    <p:sldId id="1070" r:id="rId5"/>
    <p:sldId id="1068" r:id="rId6"/>
    <p:sldId id="1011" r:id="rId7"/>
    <p:sldId id="1044" r:id="rId8"/>
    <p:sldId id="988" r:id="rId9"/>
    <p:sldId id="1101" r:id="rId10"/>
    <p:sldId id="1010" r:id="rId11"/>
    <p:sldId id="1071" r:id="rId12"/>
    <p:sldId id="1109" r:id="rId13"/>
    <p:sldId id="1063" r:id="rId14"/>
    <p:sldId id="1013" r:id="rId15"/>
    <p:sldId id="1111" r:id="rId16"/>
    <p:sldId id="1112" r:id="rId17"/>
    <p:sldId id="1113" r:id="rId18"/>
    <p:sldId id="1115" r:id="rId19"/>
    <p:sldId id="797" r:id="rId20"/>
    <p:sldId id="1050" r:id="rId21"/>
    <p:sldId id="1049" r:id="rId22"/>
    <p:sldId id="1098" r:id="rId23"/>
    <p:sldId id="1099" r:id="rId24"/>
    <p:sldId id="1100" r:id="rId25"/>
    <p:sldId id="1072" r:id="rId26"/>
    <p:sldId id="995" r:id="rId27"/>
    <p:sldId id="1053" r:id="rId28"/>
    <p:sldId id="987" r:id="rId29"/>
    <p:sldId id="989" r:id="rId30"/>
    <p:sldId id="1014" r:id="rId31"/>
    <p:sldId id="1015" r:id="rId32"/>
    <p:sldId id="1016" r:id="rId33"/>
    <p:sldId id="921" r:id="rId34"/>
    <p:sldId id="927" r:id="rId35"/>
    <p:sldId id="970" r:id="rId36"/>
    <p:sldId id="847" r:id="rId37"/>
    <p:sldId id="848" r:id="rId38"/>
    <p:sldId id="710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66FFFF"/>
    <a:srgbClr val="FF0000"/>
    <a:srgbClr val="000000"/>
    <a:srgbClr val="FFCCFF"/>
    <a:srgbClr val="800000"/>
    <a:srgbClr val="820000"/>
    <a:srgbClr val="008000"/>
    <a:srgbClr val="6600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4" autoAdjust="0"/>
    <p:restoredTop sz="93155" autoAdjust="0"/>
  </p:normalViewPr>
  <p:slideViewPr>
    <p:cSldViewPr>
      <p:cViewPr varScale="1">
        <p:scale>
          <a:sx n="108" d="100"/>
          <a:sy n="108" d="100"/>
        </p:scale>
        <p:origin x="143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7736"/>
    </p:cViewPr>
  </p:sorterViewPr>
  <p:notesViewPr>
    <p:cSldViewPr>
      <p:cViewPr varScale="1">
        <p:scale>
          <a:sx n="58" d="100"/>
          <a:sy n="58" d="100"/>
        </p:scale>
        <p:origin x="-181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EC57F6F-31B0-482B-A457-CCFBA396A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0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8378116-201F-48C6-8B89-953098899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49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9099-7ACD-45B5-8769-995C0DBE839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06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AA11AB-A394-45E2-9DD9-31C109C8160E}" type="slidenum">
              <a:rPr lang="en-US" smtClean="0">
                <a:latin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234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9099-7ACD-45B5-8769-995C0DBE839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46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4DC088-2A38-496B-9D6D-110CA201B40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81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5574EC-D153-4D95-AD75-6AACF26713F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68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8053DD-2A1E-43A6-A54A-06274F055F3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73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9099-7ACD-45B5-8769-995C0DBE839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62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123D7A-39A2-48CD-A58C-075EA2C43AE0}" type="slidenum">
              <a:rPr lang="en-US"/>
              <a:pPr/>
              <a:t>38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91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80A87B-759E-42EC-90F0-3590E2CD2305}" type="slidenum">
              <a:rPr lang="en-US" smtClean="0">
                <a:latin typeface="Arial" pitchFamily="34" charset="0"/>
              </a:rPr>
              <a:pPr>
                <a:defRPr/>
              </a:pPr>
              <a:t>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66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7578FB-1AE6-46E5-B536-63C68B1884A3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09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2D3F36-26B4-4345-AE61-6CF0EE868C01}" type="slidenum">
              <a:rPr lang="en-US"/>
              <a:pPr/>
              <a:t>14</a:t>
            </a:fld>
            <a:endParaRPr 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1394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2E1591-9C95-4C59-8839-4BA4391C5D8B}" type="slidenum">
              <a:rPr lang="en-US"/>
              <a:pPr/>
              <a:t>21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56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BBCAD2-AFFC-4388-92CF-F3503AF82F69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571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112" indent="-22858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461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635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810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985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BEC5C0-4BD1-4A73-8AA8-6D8E82DA16B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4585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8BEFA3-78B7-4D97-85FE-DF9D7E1E0C88}" type="slidenum">
              <a:rPr lang="en-US" smtClean="0"/>
              <a:pPr/>
              <a:t>26</a:t>
            </a:fld>
            <a:endParaRPr lang="en-US" dirty="0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3177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D7AC7-9669-40F0-A74F-EC09F0CF6D04}" type="slidenum">
              <a:rPr lang="en-US" smtClean="0">
                <a:latin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107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73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E37FB-F68F-4502-95E5-E3A3DB404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133F2-9CE6-438F-A6DC-73EE4FB2B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98AD6-B343-4767-A10C-B63B5DD71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18317-2603-42D4-8B52-678751672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5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42216-4028-4773-908E-469ED0B16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5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48558-79DD-432D-9D79-D1C268657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7086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676400" y="1371600"/>
            <a:ext cx="3467100" cy="4648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95900" y="1371600"/>
            <a:ext cx="34671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33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07D3B-70E9-41B0-B54E-159B53579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B598F-5426-41FF-A474-2BDE0E1B9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6CC5A-84F3-437F-8D84-7A0F40446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36A47-AE41-4031-983A-D0E073A39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5C478-11F8-4096-B227-0FC26FC84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F1D4C-E80D-493B-8E75-FAFF1588B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1F124-F449-40B9-B42A-8F7337670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2F273-7663-4467-978F-F6AF26514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E5EB3-839F-4E99-8CDC-7497FB710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2"/>
            <a:ext cx="9144000" cy="6856413"/>
            <a:chOff x="0" y="0"/>
            <a:chExt cx="5760" cy="4319"/>
          </a:xfrm>
        </p:grpSpPr>
        <p:sp>
          <p:nvSpPr>
            <p:cNvPr id="2867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7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7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7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1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grpSp>
          <p:nvGrpSpPr>
            <p:cNvPr id="209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871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2871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</p:grpSp>
      </p:grpSp>
      <p:sp>
        <p:nvSpPr>
          <p:cNvPr id="2871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71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71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71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71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1BFA86A-F097-44ED-B66D-8674030F6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4" r:id="rId15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7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8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gif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Relationship Id="rId3" Type="http://schemas.openxmlformats.org/officeDocument/2006/relationships/image" Target="../media/image3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tiff"/><Relationship Id="rId3" Type="http://schemas.openxmlformats.org/officeDocument/2006/relationships/image" Target="../media/image3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tiff"/><Relationship Id="rId12" Type="http://schemas.openxmlformats.org/officeDocument/2006/relationships/image" Target="../media/image4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hyperlink" Target="NULL" TargetMode="External"/><Relationship Id="rId4" Type="http://schemas.openxmlformats.org/officeDocument/2006/relationships/image" Target="../media/image40.jpeg"/><Relationship Id="rId5" Type="http://schemas.openxmlformats.org/officeDocument/2006/relationships/hyperlink" Target="http://images.google.com/imgres?imgurl=http://www.kidport.com/Graphics/ParentTeach/Parents.jpg&amp;imgrefurl=http://kidport.com/Parent/ParentIndex.htm&amp;usg=__dO4_YnRGJsLOrQ_dMiuinZdJevc=&amp;h=403&amp;w=400&amp;sz=30&amp;hl=en&amp;start=10&amp;um=1&amp;tbnid=GyEcP1E_lLjDmM:&amp;tbnh=124&amp;tbnw=123&amp;prev=/images?q=parent&amp;hl=en&amp;rls=com.microsoft:en-us:IE-SearchBox&amp;rlz=1I7DKUS_en&amp;sa=N&amp;um=1" TargetMode="External"/><Relationship Id="rId6" Type="http://schemas.openxmlformats.org/officeDocument/2006/relationships/image" Target="../media/image41.jpeg"/><Relationship Id="rId7" Type="http://schemas.openxmlformats.org/officeDocument/2006/relationships/hyperlink" Target="http://images.google.com/imgres?imgurl=http://english.arizona.edu/public/Image/student_photo.jpg&amp;imgrefurl=http://english.arizona.edu/index_site.php?id=82&amp;usg=__8FWbXFeVkgDZoG-CROnFRFTqrBg=&amp;h=701&amp;w=1050&amp;sz=74&amp;hl=en&amp;start=28&amp;um=1&amp;tbnid=6MBBxfpl8negFM:&amp;tbnh=100&amp;tbnw=150&amp;prev=/images?q=student&amp;ndsp=20&amp;hl=en&amp;rls=com.microsoft:en-us:IE-SearchBox&amp;rlz=1I7DKUS_en&amp;sa=N&amp;start=20&amp;um=1" TargetMode="External"/><Relationship Id="rId8" Type="http://schemas.openxmlformats.org/officeDocument/2006/relationships/image" Target="../media/image42.jpeg"/><Relationship Id="rId9" Type="http://schemas.openxmlformats.org/officeDocument/2006/relationships/hyperlink" Target="NULL" TargetMode="External"/><Relationship Id="rId10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wmf"/><Relationship Id="rId6" Type="http://schemas.openxmlformats.org/officeDocument/2006/relationships/image" Target="../media/image50.gif"/><Relationship Id="rId7" Type="http://schemas.openxmlformats.org/officeDocument/2006/relationships/image" Target="../media/image51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ages.com/bin/Detail?ln=7499900729" TargetMode="External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1" name="Text Box 5"/>
          <p:cNvSpPr txBox="1"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0" dirty="0" smtClean="0"/>
              <a:t>Prepared for the Collaborative Learning Team of</a:t>
            </a:r>
          </a:p>
          <a:p>
            <a:pPr algn="ctr" eaLnBrk="0" hangingPunct="0"/>
            <a:r>
              <a:rPr lang="en-US" sz="2800" b="1" cap="small" dirty="0" smtClean="0">
                <a:solidFill>
                  <a:srgbClr val="FFFF00"/>
                </a:solidFill>
              </a:rPr>
              <a:t>AVONDALE ELEMENTARY SCHOOL DISTRICT</a:t>
            </a:r>
          </a:p>
          <a:p>
            <a:pPr algn="ctr" eaLnBrk="0" hangingPunct="0"/>
            <a:r>
              <a:rPr lang="en-US" sz="2400" b="0" dirty="0" smtClean="0"/>
              <a:t> </a:t>
            </a:r>
            <a:r>
              <a:rPr lang="en-US" b="0" dirty="0"/>
              <a:t>by </a:t>
            </a:r>
            <a:r>
              <a:rPr lang="en-US" b="0" i="1" dirty="0" smtClean="0">
                <a:latin typeface="Monotype Corsiva" pitchFamily="66" charset="0"/>
              </a:rPr>
              <a:t>Dan Mulligan</a:t>
            </a:r>
            <a:endParaRPr lang="en-US" b="0" i="1" dirty="0">
              <a:latin typeface="Monotype Corsiva" pitchFamily="66" charset="0"/>
            </a:endParaRPr>
          </a:p>
          <a:p>
            <a:pPr algn="ctr" eaLnBrk="0" hangingPunct="0"/>
            <a:r>
              <a:rPr lang="en-US" sz="1400" dirty="0" smtClean="0"/>
              <a:t>June 2016</a:t>
            </a:r>
            <a:endParaRPr lang="en-US" sz="14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150"/>
            <a:ext cx="9144000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CELEBRATE THE STRUGGLE:</a:t>
            </a:r>
          </a:p>
          <a:p>
            <a:pPr algn="ctr"/>
            <a:r>
              <a:rPr lang="en-US" sz="2200" b="1" cap="small" dirty="0" smtClean="0">
                <a:ln w="11430"/>
                <a:latin typeface="Arial Black" pitchFamily="34" charset="0"/>
              </a:rPr>
              <a:t>Empowering EACH Student to become an effective </a:t>
            </a:r>
          </a:p>
          <a:p>
            <a:pPr algn="ctr"/>
            <a:r>
              <a:rPr lang="en-US" sz="2200" b="1" cap="small" dirty="0" smtClean="0">
                <a:ln w="11430"/>
                <a:latin typeface="Arial Black" pitchFamily="34" charset="0"/>
              </a:rPr>
              <a:t>Thinker, Problem Solver, &amp; Communicator</a:t>
            </a:r>
          </a:p>
        </p:txBody>
      </p:sp>
      <p:pic>
        <p:nvPicPr>
          <p:cNvPr id="19" name="Picture 4" descr="j028389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71" y="1219200"/>
            <a:ext cx="1447800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j028367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1295400"/>
            <a:ext cx="1600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1828800" y="1371600"/>
            <a:ext cx="3429000" cy="3048000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048000" y="2438400"/>
            <a:ext cx="3048000" cy="3048000"/>
          </a:xfrm>
          <a:prstGeom prst="ellipse">
            <a:avLst/>
          </a:prstGeom>
          <a:noFill/>
          <a:ln w="44450" cap="flat" cmpd="sng" algn="ctr">
            <a:solidFill>
              <a:srgbClr val="8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886200" y="1371600"/>
            <a:ext cx="3429000" cy="3048000"/>
          </a:xfrm>
          <a:prstGeom prst="ellipse">
            <a:avLst/>
          </a:prstGeom>
          <a:noFill/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19050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Essential</a:t>
            </a:r>
          </a:p>
          <a:p>
            <a:pPr algn="ctr"/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62600" y="20574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Essential</a:t>
            </a:r>
          </a:p>
          <a:p>
            <a:pPr algn="ctr"/>
            <a:r>
              <a:rPr lang="en-US" dirty="0" smtClean="0"/>
              <a:t>Skills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0" y="44958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Essential</a:t>
            </a:r>
          </a:p>
          <a:p>
            <a:pPr algn="ctr"/>
            <a:r>
              <a:rPr lang="en-US" dirty="0" smtClean="0"/>
              <a:t>Knowledge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0" y="23622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FFFF66"/>
                </a:solidFill>
              </a:rPr>
              <a:t>LEARNING TARGET</a:t>
            </a:r>
            <a:endParaRPr lang="en-US" dirty="0">
              <a:solidFill>
                <a:srgbClr val="FFFF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1579682"/>
            <a:ext cx="5181599" cy="31275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4091" y="4973176"/>
            <a:ext cx="6248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small" dirty="0" smtClean="0">
                <a:solidFill>
                  <a:srgbClr val="80FF00"/>
                </a:solidFill>
                <a:latin typeface="Arial Black"/>
                <a:cs typeface="Arial Black"/>
              </a:rPr>
              <a:t>High Expectations</a:t>
            </a:r>
            <a:endParaRPr lang="en-US" sz="3200" b="1" cap="small" dirty="0">
              <a:solidFill>
                <a:srgbClr val="80FF00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5" grpId="0"/>
      <p:bldP spid="13" grpId="0"/>
      <p:bldP spid="14" grpId="0"/>
      <p:bldP spid="1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5" y="0"/>
            <a:ext cx="5566388" cy="6858000"/>
          </a:xfrm>
          <a:prstGeom prst="rect">
            <a:avLst/>
          </a:prstGeom>
        </p:spPr>
      </p:pic>
      <p:pic>
        <p:nvPicPr>
          <p:cNvPr id="3" name="Picture 7" descr="African%20American%20Bo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9843" y="0"/>
            <a:ext cx="1804157" cy="2830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30443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32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It’s All About: </a:t>
            </a:r>
            <a:br>
              <a:rPr lang="en-US" dirty="0" smtClean="0"/>
            </a:br>
            <a:r>
              <a:rPr lang="en-US" b="1" cap="small" dirty="0" smtClean="0">
                <a:solidFill>
                  <a:srgbClr val="FFFF00"/>
                </a:solidFill>
              </a:rPr>
              <a:t>The Second Question</a:t>
            </a:r>
            <a:endParaRPr lang="en-US" b="1" cap="small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5126"/>
            <a:ext cx="4267200" cy="5572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826" y="1295400"/>
            <a:ext cx="4254174" cy="556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0" y="0"/>
            <a:ext cx="566617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6304"/>
            <a:ext cx="4419600" cy="556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95400"/>
            <a:ext cx="458090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9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609600"/>
            <a:ext cx="4288353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Where </a:t>
            </a:r>
          </a:p>
          <a:p>
            <a:pPr algn="ctr"/>
            <a:endParaRPr lang="en-US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C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are </a:t>
            </a:r>
          </a:p>
          <a:p>
            <a:pPr algn="ctr"/>
            <a:endParaRPr lang="en-US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C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we?</a:t>
            </a:r>
            <a:endParaRPr lang="en-US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C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16777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76"/>
            <a:ext cx="5304001" cy="68436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0199" y="457200"/>
            <a:ext cx="373380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 </a:t>
            </a:r>
            <a:r>
              <a:rPr lang="en-US" sz="2800" dirty="0" smtClean="0"/>
              <a:t>Work collaboratively (e.g., construct viable arguments, critique, agree) to identify key words that capture the essential elements of </a:t>
            </a:r>
            <a:r>
              <a:rPr lang="en-US" sz="2800" b="1" i="1" dirty="0">
                <a:solidFill>
                  <a:srgbClr val="FFFF00"/>
                </a:solidFill>
              </a:rPr>
              <a:t>s</a:t>
            </a:r>
            <a:r>
              <a:rPr lang="en-US" sz="2800" b="1" i="1" dirty="0" smtClean="0">
                <a:solidFill>
                  <a:srgbClr val="FFFF00"/>
                </a:solidFill>
              </a:rPr>
              <a:t>trategies to increase student achievement </a:t>
            </a:r>
            <a:r>
              <a:rPr lang="en-US" sz="2800" dirty="0" smtClean="0"/>
              <a:t>used this past year with fidelity.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i="1" dirty="0" smtClean="0">
                <a:solidFill>
                  <a:srgbClr val="00FF00"/>
                </a:solidFill>
              </a:rPr>
              <a:t>Enjoy working with your new best friend.</a:t>
            </a:r>
            <a:endParaRPr lang="en-US" sz="2800" i="1" dirty="0">
              <a:solidFill>
                <a:srgbClr val="00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599" y="228600"/>
            <a:ext cx="4694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Strategies to increase </a:t>
            </a:r>
            <a:r>
              <a:rPr lang="en-US" sz="1600" b="1" smtClean="0">
                <a:solidFill>
                  <a:srgbClr val="008000"/>
                </a:solidFill>
              </a:rPr>
              <a:t>student achievement</a:t>
            </a:r>
            <a:endParaRPr lang="en-US" sz="1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4250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6849"/>
            <a:ext cx="8229600" cy="177958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6000" b="1" dirty="0" smtClean="0">
                <a:solidFill>
                  <a:srgbClr val="FFCCFF"/>
                </a:solidFill>
              </a:rPr>
              <a:t>G</a:t>
            </a:r>
            <a:r>
              <a:rPr lang="en-US" sz="6000" b="1" dirty="0" smtClean="0"/>
              <a:t>o</a:t>
            </a:r>
            <a:r>
              <a:rPr lang="en-US" sz="6000" b="1" dirty="0" smtClean="0">
                <a:solidFill>
                  <a:srgbClr val="99FF66"/>
                </a:solidFill>
              </a:rPr>
              <a:t>o</a:t>
            </a:r>
            <a:r>
              <a:rPr lang="en-US" sz="6000" b="1" dirty="0" smtClean="0">
                <a:solidFill>
                  <a:srgbClr val="FFFF00"/>
                </a:solidFill>
              </a:rPr>
              <a:t>d</a:t>
            </a:r>
            <a:r>
              <a:rPr lang="en-US" sz="6000" b="1" dirty="0" smtClean="0"/>
              <a:t> </a:t>
            </a:r>
            <a:r>
              <a:rPr lang="en-US" sz="6000" b="1" dirty="0" smtClean="0">
                <a:solidFill>
                  <a:schemeClr val="hlink"/>
                </a:solidFill>
              </a:rPr>
              <a:t>I</a:t>
            </a:r>
            <a:r>
              <a:rPr lang="en-US" sz="6000" b="1" dirty="0" smtClean="0">
                <a:solidFill>
                  <a:srgbClr val="66FFFF"/>
                </a:solidFill>
              </a:rPr>
              <a:t>n</a:t>
            </a:r>
            <a:r>
              <a:rPr lang="en-US" sz="6000" b="1" dirty="0" smtClean="0">
                <a:solidFill>
                  <a:srgbClr val="FFCCFF"/>
                </a:solidFill>
              </a:rPr>
              <a:t>s</a:t>
            </a: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</a:t>
            </a:r>
            <a:r>
              <a:rPr lang="en-US" sz="6000" b="1" dirty="0" smtClean="0">
                <a:solidFill>
                  <a:srgbClr val="66CCFF"/>
                </a:solidFill>
              </a:rPr>
              <a:t>r</a:t>
            </a:r>
            <a:r>
              <a:rPr lang="en-US" sz="6000" b="1" dirty="0" smtClean="0">
                <a:solidFill>
                  <a:srgbClr val="FF66CC"/>
                </a:solidFill>
              </a:rPr>
              <a:t>u</a:t>
            </a:r>
            <a:r>
              <a:rPr lang="en-US" sz="6000" b="1" dirty="0" smtClean="0">
                <a:solidFill>
                  <a:srgbClr val="00CC00"/>
                </a:solidFill>
              </a:rPr>
              <a:t>c</a:t>
            </a: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</a:t>
            </a:r>
            <a:r>
              <a:rPr lang="en-US" sz="6000" b="1" dirty="0" smtClean="0">
                <a:solidFill>
                  <a:schemeClr val="hlink"/>
                </a:solidFill>
              </a:rPr>
              <a:t>i</a:t>
            </a:r>
            <a:r>
              <a:rPr lang="en-US" sz="6000" b="1" dirty="0" smtClean="0">
                <a:solidFill>
                  <a:srgbClr val="66CCFF"/>
                </a:solidFill>
              </a:rPr>
              <a:t>o</a:t>
            </a:r>
            <a:r>
              <a:rPr lang="en-US" sz="6000" b="1" dirty="0" smtClean="0">
                <a:solidFill>
                  <a:srgbClr val="FF99FF"/>
                </a:solidFill>
              </a:rPr>
              <a:t>n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3200" dirty="0" smtClean="0"/>
              <a:t>(Keep it Simple…Keep it Real)</a:t>
            </a:r>
            <a:endParaRPr lang="en-US" sz="4800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981200"/>
            <a:ext cx="8991600" cy="4572000"/>
          </a:xfrm>
        </p:spPr>
        <p:txBody>
          <a:bodyPr/>
          <a:lstStyle/>
          <a:p>
            <a:pPr algn="ctr" eaLnBrk="1" hangingPunct="1">
              <a:buNone/>
              <a:defRPr/>
            </a:pPr>
            <a:r>
              <a:rPr lang="en-US" sz="3600" b="1" dirty="0">
                <a:effectLst/>
                <a:latin typeface="Comic Sans MS" panose="030F0702030302020204" pitchFamily="66" charset="0"/>
              </a:rPr>
              <a:t>“We can, whenever and wherever we choose, </a:t>
            </a:r>
            <a:r>
              <a:rPr lang="en-US" sz="3600" b="1" u="sng" dirty="0">
                <a:effectLst/>
                <a:latin typeface="Comic Sans MS" panose="030F0702030302020204" pitchFamily="66" charset="0"/>
              </a:rPr>
              <a:t>successfully teach all children whose schooling is of interest to us</a:t>
            </a:r>
            <a:r>
              <a:rPr lang="en-US" sz="3600" b="1" dirty="0">
                <a:effectLst/>
                <a:latin typeface="Comic Sans MS" panose="030F0702030302020204" pitchFamily="66" charset="0"/>
              </a:rPr>
              <a:t>. We already know more than we need to do that. Whether or not we do it must finally depend on how we feel about the fact that we haven’t so far</a:t>
            </a:r>
            <a:r>
              <a:rPr lang="en-US" sz="3600" b="1" dirty="0" smtClean="0">
                <a:effectLst/>
                <a:latin typeface="Comic Sans MS" panose="030F0702030302020204" pitchFamily="66" charset="0"/>
              </a:rPr>
              <a:t>.”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</a:p>
          <a:p>
            <a:pPr algn="r" eaLnBrk="1" hangingPunct="1">
              <a:buNone/>
              <a:defRPr/>
            </a:pPr>
            <a:r>
              <a:rPr lang="en-US" sz="2000" dirty="0" smtClean="0"/>
              <a:t>~Ron Edmonds</a:t>
            </a:r>
          </a:p>
        </p:txBody>
      </p:sp>
      <p:pic>
        <p:nvPicPr>
          <p:cNvPr id="4100" name="Picture 4" descr="j028908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3200" y="0"/>
            <a:ext cx="1320800" cy="1981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06295" y="-68997"/>
            <a:ext cx="51187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Lesson Planning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66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74" y="1120588"/>
            <a:ext cx="4357326" cy="541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294" y="1120588"/>
            <a:ext cx="424030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201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62000"/>
          </a:xfrm>
        </p:spPr>
        <p:txBody>
          <a:bodyPr/>
          <a:lstStyle/>
          <a:p>
            <a:pPr algn="l"/>
            <a:r>
              <a:rPr lang="en-US" sz="3600" b="1" dirty="0" smtClean="0"/>
              <a:t>Process for Lesson Planning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5486400"/>
            <a:ext cx="7696200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b="1"/>
              <a:t>Step 1:</a:t>
            </a:r>
            <a:r>
              <a:rPr lang="en-US"/>
              <a:t> Know the Target (Minimally, what does each student have to know and be able to do?)</a:t>
            </a:r>
            <a:endParaRPr lang="en-US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51371" y="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page</a:t>
            </a:r>
            <a:endParaRPr lang="en-US" b="1" dirty="0" smtClean="0"/>
          </a:p>
          <a:p>
            <a:pPr algn="ctr"/>
            <a:r>
              <a:rPr lang="en-US" b="1" dirty="0"/>
              <a:t>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2873"/>
            <a:ext cx="9144000" cy="275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1896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62000"/>
          </a:xfrm>
        </p:spPr>
        <p:txBody>
          <a:bodyPr/>
          <a:lstStyle/>
          <a:p>
            <a:pPr algn="l"/>
            <a:r>
              <a:rPr lang="en-US" sz="3600" b="1" dirty="0" smtClean="0"/>
              <a:t>Process for Lesson Planning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5486400"/>
            <a:ext cx="7696200" cy="40011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Step </a:t>
            </a:r>
            <a:r>
              <a:rPr lang="en-US" b="1" dirty="0" smtClean="0"/>
              <a:t>2: What is the DOK level of the standard(s)?</a:t>
            </a:r>
            <a:endParaRPr lang="en-US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51371" y="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page</a:t>
            </a:r>
          </a:p>
          <a:p>
            <a:pPr algn="ctr"/>
            <a:r>
              <a:rPr lang="en-US" b="1" dirty="0" smtClean="0"/>
              <a:t>9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2873"/>
            <a:ext cx="9144000" cy="27522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28600" y="2895599"/>
            <a:ext cx="2971800" cy="990601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1304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62000"/>
          </a:xfrm>
        </p:spPr>
        <p:txBody>
          <a:bodyPr/>
          <a:lstStyle/>
          <a:p>
            <a:pPr algn="l"/>
            <a:r>
              <a:rPr lang="en-US" sz="3600" b="1" dirty="0" smtClean="0"/>
              <a:t>Process for Lesson Planning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5171" y="6248400"/>
            <a:ext cx="7696200" cy="40011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Step </a:t>
            </a:r>
            <a:r>
              <a:rPr lang="en-US" b="1" dirty="0" smtClean="0"/>
              <a:t>2: What is the DOK level of the standard(s)?</a:t>
            </a:r>
            <a:endParaRPr lang="en-US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51371" y="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page</a:t>
            </a:r>
          </a:p>
          <a:p>
            <a:pPr algn="ctr"/>
            <a:r>
              <a:rPr lang="en-US" b="1" dirty="0" smtClean="0"/>
              <a:t>9</a:t>
            </a:r>
            <a:endParaRPr lang="en-US" b="1" dirty="0"/>
          </a:p>
        </p:txBody>
      </p:sp>
      <p:pic>
        <p:nvPicPr>
          <p:cNvPr id="7" name="Pictur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60" y="762000"/>
            <a:ext cx="4053969" cy="522224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762000"/>
            <a:ext cx="4038600" cy="52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140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627" y="304800"/>
            <a:ext cx="85587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SPREAD the LOVE</a:t>
            </a:r>
            <a:endParaRPr lang="en-US" sz="7200" b="1" cap="none" spc="0" dirty="0">
              <a:ln w="11430"/>
              <a:solidFill>
                <a:srgbClr val="FF99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7" y="1828802"/>
            <a:ext cx="5543551" cy="310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52578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Introduce your partner to the other people at your table. 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6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405"/>
            <a:ext cx="9127435" cy="914400"/>
          </a:xfrm>
        </p:spPr>
        <p:txBody>
          <a:bodyPr/>
          <a:lstStyle/>
          <a:p>
            <a:pPr algn="l"/>
            <a:r>
              <a:rPr lang="en-US" sz="3200" b="1" cap="small" dirty="0" smtClean="0">
                <a:solidFill>
                  <a:srgbClr val="CCFF66"/>
                </a:solidFill>
              </a:rPr>
              <a:t>Opportunities – </a:t>
            </a:r>
            <a:r>
              <a:rPr lang="en-US" sz="2800" b="1" cap="small" dirty="0" smtClean="0">
                <a:solidFill>
                  <a:schemeClr val="tx1"/>
                </a:solidFill>
              </a:rPr>
              <a:t>teaching for long-term memory</a:t>
            </a:r>
            <a:endParaRPr lang="en-US" sz="3600" b="1" cap="small" dirty="0">
              <a:solidFill>
                <a:srgbClr val="CCFF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4264" y="774716"/>
            <a:ext cx="9127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2400" dirty="0" smtClean="0"/>
              <a:t>Consider evolving the ‘</a:t>
            </a:r>
            <a:r>
              <a:rPr lang="en-US" sz="2400" b="1" i="1" dirty="0" smtClean="0">
                <a:solidFill>
                  <a:srgbClr val="FFFF00"/>
                </a:solidFill>
              </a:rPr>
              <a:t>I do it</a:t>
            </a:r>
            <a:r>
              <a:rPr lang="en-US" sz="2400" dirty="0" smtClean="0"/>
              <a:t>’ section of a lesson into the “</a:t>
            </a:r>
            <a:r>
              <a:rPr lang="en-US" sz="2400" b="1" i="1" dirty="0" smtClean="0">
                <a:solidFill>
                  <a:srgbClr val="FFC000"/>
                </a:solidFill>
              </a:rPr>
              <a:t>I do it</a:t>
            </a:r>
            <a:r>
              <a:rPr lang="is-IS" sz="2400" b="1" i="1" dirty="0" smtClean="0">
                <a:solidFill>
                  <a:srgbClr val="FFC000"/>
                </a:solidFill>
              </a:rPr>
              <a:t>…while checking for understanding</a:t>
            </a:r>
            <a:r>
              <a:rPr lang="is-IS" sz="2400" dirty="0" smtClean="0"/>
              <a:t>’ section of the lesson;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98" y="1756332"/>
            <a:ext cx="2509143" cy="1529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5089260"/>
            <a:ext cx="2524636" cy="15222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1756332"/>
            <a:ext cx="3200400" cy="1015663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Tell your neighbor, paraphrase what I said in your own words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7770" y="4663440"/>
            <a:ext cx="3200400" cy="193899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Tell your neighbor, why do you think we do that</a:t>
            </a:r>
            <a:r>
              <a:rPr lang="is-IS" dirty="0" smtClean="0"/>
              <a:t>…</a:t>
            </a:r>
          </a:p>
          <a:p>
            <a:endParaRPr lang="is-IS" dirty="0"/>
          </a:p>
          <a:p>
            <a:r>
              <a:rPr lang="en-US" dirty="0" smtClean="0"/>
              <a:t>W</a:t>
            </a:r>
            <a:r>
              <a:rPr lang="is-IS" dirty="0" smtClean="0"/>
              <a:t>ill  what we just did work in every case? Why or why not?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88170" y="3517656"/>
            <a:ext cx="5562600" cy="1323439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cap="small" dirty="0" smtClean="0">
                <a:solidFill>
                  <a:srgbClr val="66FFFF"/>
                </a:solidFill>
              </a:rPr>
              <a:t>Current Research from </a:t>
            </a:r>
            <a:r>
              <a:rPr lang="en-US" cap="small" dirty="0" err="1" smtClean="0">
                <a:solidFill>
                  <a:srgbClr val="66FFFF"/>
                </a:solidFill>
              </a:rPr>
              <a:t>McREL</a:t>
            </a:r>
            <a:r>
              <a:rPr lang="en-US" cap="small" dirty="0" smtClean="0">
                <a:solidFill>
                  <a:srgbClr val="66FFFF"/>
                </a:solidFill>
              </a:rPr>
              <a:t> reveals, on average, students can listen without’ doing something’ with the information for 2.5 to 3 minutes.</a:t>
            </a:r>
            <a:endParaRPr lang="en-US" cap="small" dirty="0">
              <a:solidFill>
                <a:srgbClr val="66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398" y="3558872"/>
            <a:ext cx="23214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Thinkers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52852" y="4883094"/>
            <a:ext cx="23791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Problem </a:t>
            </a:r>
          </a:p>
          <a:p>
            <a:pPr algn="ctr"/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Solvers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24679" y="2761650"/>
            <a:ext cx="40895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Communicators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040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5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VENN DIAGRAMS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57200" y="1600200"/>
            <a:ext cx="4800600" cy="4495800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3352800" y="1609298"/>
            <a:ext cx="5410200" cy="4486701"/>
          </a:xfrm>
          <a:prstGeom prst="ellipse">
            <a:avLst/>
          </a:prstGeom>
          <a:noFill/>
          <a:ln w="44450" cap="flat" cmpd="sng" algn="ctr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3121223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CCFF"/>
                </a:solidFill>
              </a:rPr>
              <a:t>Reading a story</a:t>
            </a:r>
            <a:endParaRPr lang="en-US" sz="4000" b="1" dirty="0">
              <a:solidFill>
                <a:srgbClr val="FFCC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2813447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FFFF"/>
                </a:solidFill>
              </a:rPr>
              <a:t>Viewing a video </a:t>
            </a:r>
            <a:r>
              <a:rPr lang="en-US" sz="4000" b="1" smtClean="0">
                <a:solidFill>
                  <a:srgbClr val="00FFFF"/>
                </a:solidFill>
              </a:rPr>
              <a:t>of the text</a:t>
            </a:r>
            <a:endParaRPr lang="en-US" sz="40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7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Advanced Organizers</a:t>
            </a:r>
            <a:endParaRPr lang="en-US" sz="4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Use Visuals</a:t>
            </a:r>
          </a:p>
          <a:p>
            <a:pPr marL="457200" lvl="1" indent="0">
              <a:buNone/>
            </a:pPr>
            <a:r>
              <a:rPr lang="en-US" sz="3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Advanced organizers help students organize the information and retain </a:t>
            </a: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3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times more of the information.</a:t>
            </a:r>
          </a:p>
        </p:txBody>
      </p:sp>
      <p:sp>
        <p:nvSpPr>
          <p:cNvPr id="146436" name="Oval 4"/>
          <p:cNvSpPr>
            <a:spLocks noChangeArrowheads="1"/>
          </p:cNvSpPr>
          <p:nvPr/>
        </p:nvSpPr>
        <p:spPr bwMode="auto">
          <a:xfrm>
            <a:off x="5867400" y="4419600"/>
            <a:ext cx="1447800" cy="1447800"/>
          </a:xfrm>
          <a:prstGeom prst="ellipse">
            <a:avLst/>
          </a:prstGeom>
          <a:noFill/>
          <a:ln w="57150" cap="sq">
            <a:solidFill>
              <a:srgbClr val="00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46437" name="Oval 5"/>
          <p:cNvSpPr>
            <a:spLocks noChangeArrowheads="1"/>
          </p:cNvSpPr>
          <p:nvPr/>
        </p:nvSpPr>
        <p:spPr bwMode="auto">
          <a:xfrm>
            <a:off x="5105400" y="4419600"/>
            <a:ext cx="1447800" cy="1447800"/>
          </a:xfrm>
          <a:prstGeom prst="ellipse">
            <a:avLst/>
          </a:prstGeom>
          <a:noFill/>
          <a:ln w="57150" cap="sq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46438" name="Oval 6"/>
          <p:cNvSpPr>
            <a:spLocks noChangeArrowheads="1"/>
          </p:cNvSpPr>
          <p:nvPr/>
        </p:nvSpPr>
        <p:spPr bwMode="auto">
          <a:xfrm>
            <a:off x="5486400" y="4953000"/>
            <a:ext cx="1447800" cy="1447800"/>
          </a:xfrm>
          <a:prstGeom prst="ellipse">
            <a:avLst/>
          </a:prstGeom>
          <a:noFill/>
          <a:ln w="5715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triangle">
            <a:avLst>
              <a:gd name="adj" fmla="val 50000"/>
            </a:avLst>
          </a:prstGeom>
          <a:solidFill>
            <a:srgbClr val="003300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800">
              <a:latin typeface="Times New Roman" pitchFamily="18" charset="0"/>
            </a:endParaRPr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>
            <a:off x="1447800" y="4724400"/>
            <a:ext cx="62484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2743200" y="2743200"/>
            <a:ext cx="36576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3505200" y="4724400"/>
            <a:ext cx="0" cy="2133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6096000" y="4724400"/>
            <a:ext cx="0" cy="2133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4572000" y="2743200"/>
            <a:ext cx="0" cy="1981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914400" y="64008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50 POINTS		50 POINTS		50 POINTS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2286000" y="42672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100 POINTS		100 POINTS	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3657600" y="22860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CC00"/>
                </a:solidFill>
                <a:latin typeface="Times New Roman" pitchFamily="18" charset="0"/>
              </a:rPr>
              <a:t>200 POINTS</a:t>
            </a:r>
          </a:p>
        </p:txBody>
      </p:sp>
      <p:sp>
        <p:nvSpPr>
          <p:cNvPr id="391179" name="Text Box 11"/>
          <p:cNvSpPr txBox="1">
            <a:spLocks noChangeArrowheads="1"/>
          </p:cNvSpPr>
          <p:nvPr/>
        </p:nvSpPr>
        <p:spPr bwMode="auto">
          <a:xfrm>
            <a:off x="1143000" y="4800600"/>
            <a:ext cx="2514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Principal</a:t>
            </a:r>
          </a:p>
        </p:txBody>
      </p:sp>
      <p:grpSp>
        <p:nvGrpSpPr>
          <p:cNvPr id="34828" name="Group 12"/>
          <p:cNvGrpSpPr>
            <a:grpSpLocks/>
          </p:cNvGrpSpPr>
          <p:nvPr/>
        </p:nvGrpSpPr>
        <p:grpSpPr bwMode="auto">
          <a:xfrm>
            <a:off x="1714500" y="-252413"/>
            <a:ext cx="5659438" cy="5540376"/>
            <a:chOff x="1128" y="1041"/>
            <a:chExt cx="3565" cy="3490"/>
          </a:xfrm>
        </p:grpSpPr>
        <p:sp>
          <p:nvSpPr>
            <p:cNvPr id="34844" name="WordArt 13"/>
            <p:cNvSpPr>
              <a:spLocks noChangeArrowheads="1" noChangeShapeType="1" noTextEdit="1"/>
            </p:cNvSpPr>
            <p:nvPr/>
          </p:nvSpPr>
          <p:spPr bwMode="auto">
            <a:xfrm rot="-3350821">
              <a:off x="-365" y="2534"/>
              <a:ext cx="3490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Triangle</a:t>
              </a:r>
            </a:p>
          </p:txBody>
        </p:sp>
        <p:sp>
          <p:nvSpPr>
            <p:cNvPr id="34845" name="WordArt 14"/>
            <p:cNvSpPr>
              <a:spLocks noChangeArrowheads="1" noChangeShapeType="1" noTextEdit="1"/>
            </p:cNvSpPr>
            <p:nvPr/>
          </p:nvSpPr>
          <p:spPr bwMode="auto">
            <a:xfrm rot="3215433">
              <a:off x="2863" y="2522"/>
              <a:ext cx="325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Trivia</a:t>
              </a:r>
            </a:p>
          </p:txBody>
        </p:sp>
      </p:grpSp>
      <p:sp>
        <p:nvSpPr>
          <p:cNvPr id="34829" name="Text Box 15"/>
          <p:cNvSpPr txBox="1">
            <a:spLocks noChangeArrowheads="1"/>
          </p:cNvSpPr>
          <p:nvPr/>
        </p:nvSpPr>
        <p:spPr bwMode="auto">
          <a:xfrm>
            <a:off x="0" y="0"/>
            <a:ext cx="29718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99FF99"/>
                </a:solidFill>
                <a:latin typeface="Comic Sans MS" pitchFamily="66" charset="0"/>
              </a:rPr>
              <a:t>Organizing Theme: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66"/>
                </a:solidFill>
                <a:latin typeface="Comic Sans MS" pitchFamily="66" charset="0"/>
              </a:rPr>
              <a:t>Things someone would say…</a:t>
            </a:r>
          </a:p>
        </p:txBody>
      </p:sp>
      <p:sp>
        <p:nvSpPr>
          <p:cNvPr id="391184" name="Text Box 16"/>
          <p:cNvSpPr txBox="1">
            <a:spLocks noChangeArrowheads="1"/>
          </p:cNvSpPr>
          <p:nvPr/>
        </p:nvSpPr>
        <p:spPr bwMode="auto">
          <a:xfrm>
            <a:off x="4419600" y="2819400"/>
            <a:ext cx="25908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Student</a:t>
            </a:r>
          </a:p>
        </p:txBody>
      </p:sp>
      <p:sp>
        <p:nvSpPr>
          <p:cNvPr id="391185" name="Text Box 17"/>
          <p:cNvSpPr txBox="1">
            <a:spLocks noChangeArrowheads="1"/>
          </p:cNvSpPr>
          <p:nvPr/>
        </p:nvSpPr>
        <p:spPr bwMode="auto">
          <a:xfrm>
            <a:off x="5791200" y="4800600"/>
            <a:ext cx="24384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Teacher</a:t>
            </a:r>
          </a:p>
        </p:txBody>
      </p:sp>
      <p:sp>
        <p:nvSpPr>
          <p:cNvPr id="391186" name="Text Box 18"/>
          <p:cNvSpPr txBox="1">
            <a:spLocks noChangeArrowheads="1"/>
          </p:cNvSpPr>
          <p:nvPr/>
        </p:nvSpPr>
        <p:spPr bwMode="auto">
          <a:xfrm>
            <a:off x="3124200" y="4800600"/>
            <a:ext cx="3276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Superintendent</a:t>
            </a:r>
          </a:p>
        </p:txBody>
      </p:sp>
      <p:sp>
        <p:nvSpPr>
          <p:cNvPr id="391187" name="Text Box 19"/>
          <p:cNvSpPr txBox="1">
            <a:spLocks noChangeArrowheads="1"/>
          </p:cNvSpPr>
          <p:nvPr/>
        </p:nvSpPr>
        <p:spPr bwMode="auto">
          <a:xfrm>
            <a:off x="2514600" y="2819400"/>
            <a:ext cx="22098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Parent</a:t>
            </a:r>
          </a:p>
        </p:txBody>
      </p:sp>
      <p:sp>
        <p:nvSpPr>
          <p:cNvPr id="391188" name="Text Box 20"/>
          <p:cNvSpPr txBox="1">
            <a:spLocks noChangeArrowheads="1"/>
          </p:cNvSpPr>
          <p:nvPr/>
        </p:nvSpPr>
        <p:spPr bwMode="auto">
          <a:xfrm>
            <a:off x="3429000" y="1981200"/>
            <a:ext cx="25146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Cafeteria Worker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81800" y="0"/>
            <a:ext cx="2362200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EDUCATIONAL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STAKEHOLDER EDITION</a:t>
            </a:r>
          </a:p>
        </p:txBody>
      </p:sp>
      <p:pic>
        <p:nvPicPr>
          <p:cNvPr id="75782" name="Picture 6" descr="http://tbn1.google.com/images?q=tbn:bZnRWA_Owfpz9M:http://www.ctf-fce.ca/images/Teaching%2520in%2520Canada/teacher_in_classroom.jpg">
            <a:hlinkClick r:id="rId3" invalidUrl="http://images.google.com/imgres?imgurl=http://www.ctf-fce.ca/images/Teaching in Canada/teacher_in_classroom.jpg&amp;imgrefurl=http://www.ctf-fce.ca/e/teaching_in_canada/teacher_exchange_programs.asp&amp;usg=__IIZFINZy1cHIndSMLA0cXbsaDVY=&amp;h=339&amp;w=421&amp;sz=47&amp;hl=en&amp;start=2&amp;um=1&amp;tbnid=bZnRWA_Owfpz9M:&amp;tbnh=101&amp;tbnw=125&amp;prev=/images?q=teacher&amp;hl=en&amp;rls=com.microsoft:en-us:IE-SearchBox&amp;rlz=1I7DKUS_en&amp;sa=N&amp;um=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5257800"/>
            <a:ext cx="1320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8" descr="http://tbn0.google.com/images?q=tbn:GyEcP1E_lLjDmM:http://www.kidport.com/Graphics/ParentTeach/Parent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3124200"/>
            <a:ext cx="13716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6" name="Picture 10" descr="http://tbn1.google.com/images?q=tbn:6MBBxfpl8negFM:http://english.arizona.edu/public/Image/student_photo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3200400"/>
            <a:ext cx="1600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8" name="Picture 12" descr="http://tbn0.google.com/images?q=tbn:fD4UJDlTxf-VtM:http://consumerist.com/assets/resources/2008/03/Dont%2520Do%2520it%2520kiddies%2520Save%2520the%2520pennie.jpg">
            <a:hlinkClick r:id="rId9" invalidUrl="http://images.google.com/imgres?imgurl=http://consumerist.com/assets/resources/2008/03/Dont Do it kiddies Save the pennie.jpg&amp;imgrefurl=http://consumerist.com/362778/paying-with-pennies-lands-middle-schoolers-in-detention&amp;usg=__DOBzfrCBcWIUY-_JSlYg5YRXVXo=&amp;h=369&amp;w=463&amp;sz=68&amp;hl=en&amp;start=2&amp;um=1&amp;tbnid=fD4UJDlTxf-VtM:&amp;tbnh=102&amp;tbnw=128&amp;prev=/images?q=school+cafeteria+worker&amp;hl=en&amp;rls=com.microsoft:en-us:IE-SearchBox&amp;rlz=1I7DKUS_en&amp;sa=N&amp;um=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3800" y="685800"/>
            <a:ext cx="160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"/>
          <a:stretch/>
        </p:blipFill>
        <p:spPr>
          <a:xfrm>
            <a:off x="4196107" y="5221287"/>
            <a:ext cx="1111222" cy="1161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39" r="-347" b="17799"/>
          <a:stretch/>
        </p:blipFill>
        <p:spPr>
          <a:xfrm>
            <a:off x="1739260" y="5212627"/>
            <a:ext cx="1097280" cy="1210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9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9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9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9" grpId="0"/>
      <p:bldP spid="391184" grpId="0"/>
      <p:bldP spid="391185" grpId="0"/>
      <p:bldP spid="391186" grpId="0"/>
      <p:bldP spid="391187" grpId="0"/>
      <p:bldP spid="39118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ChangeArrowheads="1"/>
          </p:cNvSpPr>
          <p:nvPr/>
        </p:nvSpPr>
        <p:spPr bwMode="auto">
          <a:xfrm>
            <a:off x="5486400" y="3276600"/>
            <a:ext cx="914400" cy="838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79" name="AutoShape 3"/>
          <p:cNvSpPr>
            <a:spLocks noChangeArrowheads="1"/>
          </p:cNvSpPr>
          <p:nvPr/>
        </p:nvSpPr>
        <p:spPr bwMode="auto">
          <a:xfrm>
            <a:off x="381000" y="76200"/>
            <a:ext cx="8763000" cy="6400800"/>
          </a:xfrm>
          <a:prstGeom prst="triangle">
            <a:avLst>
              <a:gd name="adj" fmla="val 50000"/>
            </a:avLst>
          </a:prstGeom>
          <a:solidFill>
            <a:srgbClr val="800000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800">
              <a:latin typeface="Times New Roman" pitchFamily="18" charset="0"/>
            </a:endParaRPr>
          </a:p>
        </p:txBody>
      </p:sp>
      <p:sp>
        <p:nvSpPr>
          <p:cNvPr id="485380" name="Line 4"/>
          <p:cNvSpPr>
            <a:spLocks noChangeShapeType="1"/>
          </p:cNvSpPr>
          <p:nvPr/>
        </p:nvSpPr>
        <p:spPr bwMode="auto">
          <a:xfrm>
            <a:off x="1752600" y="4419600"/>
            <a:ext cx="60198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81" name="Line 5"/>
          <p:cNvSpPr>
            <a:spLocks noChangeShapeType="1"/>
          </p:cNvSpPr>
          <p:nvPr/>
        </p:nvSpPr>
        <p:spPr bwMode="auto">
          <a:xfrm>
            <a:off x="3124200" y="2514600"/>
            <a:ext cx="32766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82" name="Line 6"/>
          <p:cNvSpPr>
            <a:spLocks noChangeShapeType="1"/>
          </p:cNvSpPr>
          <p:nvPr/>
        </p:nvSpPr>
        <p:spPr bwMode="auto">
          <a:xfrm>
            <a:off x="3657600" y="4495800"/>
            <a:ext cx="0" cy="1981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83" name="Line 7"/>
          <p:cNvSpPr>
            <a:spLocks noChangeShapeType="1"/>
          </p:cNvSpPr>
          <p:nvPr/>
        </p:nvSpPr>
        <p:spPr bwMode="auto">
          <a:xfrm>
            <a:off x="6096000" y="4495800"/>
            <a:ext cx="0" cy="1981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84" name="Line 8"/>
          <p:cNvSpPr>
            <a:spLocks noChangeShapeType="1"/>
          </p:cNvSpPr>
          <p:nvPr/>
        </p:nvSpPr>
        <p:spPr bwMode="auto">
          <a:xfrm>
            <a:off x="4953000" y="2514600"/>
            <a:ext cx="0" cy="1905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85" name="Text Box 9"/>
          <p:cNvSpPr txBox="1">
            <a:spLocks noChangeArrowheads="1"/>
          </p:cNvSpPr>
          <p:nvPr/>
        </p:nvSpPr>
        <p:spPr bwMode="auto">
          <a:xfrm>
            <a:off x="1219200" y="60198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50 POINTS		50 POINTS		50 POINTS</a:t>
            </a:r>
          </a:p>
        </p:txBody>
      </p:sp>
      <p:sp>
        <p:nvSpPr>
          <p:cNvPr id="485386" name="Text Box 10"/>
          <p:cNvSpPr txBox="1">
            <a:spLocks noChangeArrowheads="1"/>
          </p:cNvSpPr>
          <p:nvPr/>
        </p:nvSpPr>
        <p:spPr bwMode="auto">
          <a:xfrm>
            <a:off x="2667000" y="40386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100 POINTS		100 POINTS	</a:t>
            </a:r>
          </a:p>
        </p:txBody>
      </p:sp>
      <p:sp>
        <p:nvSpPr>
          <p:cNvPr id="485387" name="Text Box 11"/>
          <p:cNvSpPr txBox="1">
            <a:spLocks noChangeArrowheads="1"/>
          </p:cNvSpPr>
          <p:nvPr/>
        </p:nvSpPr>
        <p:spPr bwMode="auto">
          <a:xfrm>
            <a:off x="3886200" y="21336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CC00"/>
                </a:solidFill>
                <a:latin typeface="Times New Roman" pitchFamily="18" charset="0"/>
              </a:rPr>
              <a:t>200 POINTS</a:t>
            </a:r>
          </a:p>
        </p:txBody>
      </p:sp>
      <p:sp>
        <p:nvSpPr>
          <p:cNvPr id="485388" name="Text Box 12"/>
          <p:cNvSpPr txBox="1">
            <a:spLocks noChangeArrowheads="1"/>
          </p:cNvSpPr>
          <p:nvPr/>
        </p:nvSpPr>
        <p:spPr bwMode="auto">
          <a:xfrm>
            <a:off x="182696" y="256400"/>
            <a:ext cx="1542059" cy="1384995"/>
          </a:xfrm>
          <a:prstGeom prst="rect">
            <a:avLst/>
          </a:prstGeom>
          <a:solidFill>
            <a:srgbClr val="00FFFF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400" dirty="0">
              <a:solidFill>
                <a:srgbClr val="000066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660066"/>
                </a:solidFill>
              </a:rPr>
              <a:t>  K – </a:t>
            </a:r>
            <a:r>
              <a:rPr lang="en-US" sz="2800" b="1" dirty="0">
                <a:solidFill>
                  <a:srgbClr val="660066"/>
                </a:solidFill>
              </a:rPr>
              <a:t>5</a:t>
            </a:r>
            <a:endParaRPr lang="en-US" sz="2800" b="1" dirty="0" smtClean="0">
              <a:solidFill>
                <a:srgbClr val="660066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660066"/>
                </a:solidFill>
              </a:rPr>
              <a:t>Science</a:t>
            </a:r>
            <a:endParaRPr lang="en-US" sz="2800" b="1" dirty="0">
              <a:solidFill>
                <a:srgbClr val="660066"/>
              </a:solidFill>
            </a:endParaRPr>
          </a:p>
          <a:p>
            <a:endParaRPr lang="en-US" sz="1400" dirty="0">
              <a:solidFill>
                <a:srgbClr val="000066"/>
              </a:solidFill>
            </a:endParaRPr>
          </a:p>
        </p:txBody>
      </p:sp>
      <p:pic>
        <p:nvPicPr>
          <p:cNvPr id="485389" name="Picture 1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5029200"/>
            <a:ext cx="7556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5390" name="Text Box 14"/>
          <p:cNvSpPr txBox="1">
            <a:spLocks noChangeArrowheads="1"/>
          </p:cNvSpPr>
          <p:nvPr/>
        </p:nvSpPr>
        <p:spPr bwMode="auto">
          <a:xfrm>
            <a:off x="3810000" y="4572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Experiment</a:t>
            </a:r>
            <a:endParaRPr 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5391" name="Text Box 15"/>
          <p:cNvSpPr txBox="1">
            <a:spLocks noChangeArrowheads="1"/>
          </p:cNvSpPr>
          <p:nvPr/>
        </p:nvSpPr>
        <p:spPr bwMode="auto">
          <a:xfrm>
            <a:off x="2895600" y="2667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Hypothesis</a:t>
            </a:r>
            <a:endParaRPr 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5392" name="Text Box 16"/>
          <p:cNvSpPr txBox="1">
            <a:spLocks noChangeArrowheads="1"/>
          </p:cNvSpPr>
          <p:nvPr/>
        </p:nvSpPr>
        <p:spPr bwMode="auto">
          <a:xfrm>
            <a:off x="3810000" y="533400"/>
            <a:ext cx="198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Kinetic Energy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5393" name="Text Box 17"/>
          <p:cNvSpPr txBox="1">
            <a:spLocks noChangeArrowheads="1"/>
          </p:cNvSpPr>
          <p:nvPr/>
        </p:nvSpPr>
        <p:spPr bwMode="auto">
          <a:xfrm>
            <a:off x="4953000" y="2667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Electron</a:t>
            </a:r>
            <a:endParaRPr 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5394" name="Text Box 18"/>
          <p:cNvSpPr txBox="1">
            <a:spLocks noChangeArrowheads="1"/>
          </p:cNvSpPr>
          <p:nvPr/>
        </p:nvSpPr>
        <p:spPr bwMode="auto">
          <a:xfrm>
            <a:off x="6096000" y="4572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Dissolve</a:t>
            </a:r>
            <a:endParaRPr 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5395" name="Text Box 19"/>
          <p:cNvSpPr txBox="1">
            <a:spLocks noChangeArrowheads="1"/>
          </p:cNvSpPr>
          <p:nvPr/>
        </p:nvSpPr>
        <p:spPr bwMode="auto">
          <a:xfrm>
            <a:off x="1600200" y="4572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Atmosphere</a:t>
            </a:r>
            <a:endParaRPr 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5396" name="Picture 2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5029200"/>
            <a:ext cx="661988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5397" name="Picture 2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5029200"/>
            <a:ext cx="13414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5398" name="Picture 22" descr="j033407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3124200"/>
            <a:ext cx="719138" cy="909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5399" name="Picture 23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276600"/>
            <a:ext cx="9144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5400" name="Line 24"/>
          <p:cNvSpPr>
            <a:spLocks noChangeShapeType="1"/>
          </p:cNvSpPr>
          <p:nvPr/>
        </p:nvSpPr>
        <p:spPr bwMode="auto">
          <a:xfrm flipH="1" flipV="1">
            <a:off x="6248400" y="3429000"/>
            <a:ext cx="381000" cy="76200"/>
          </a:xfrm>
          <a:prstGeom prst="line">
            <a:avLst/>
          </a:prstGeom>
          <a:noFill/>
          <a:ln w="25400">
            <a:solidFill>
              <a:srgbClr val="00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5401" name="Line 25"/>
          <p:cNvSpPr>
            <a:spLocks noChangeShapeType="1"/>
          </p:cNvSpPr>
          <p:nvPr/>
        </p:nvSpPr>
        <p:spPr bwMode="auto">
          <a:xfrm flipH="1" flipV="1">
            <a:off x="6400800" y="3733800"/>
            <a:ext cx="381000" cy="76200"/>
          </a:xfrm>
          <a:prstGeom prst="line">
            <a:avLst/>
          </a:prstGeom>
          <a:noFill/>
          <a:ln w="25400">
            <a:solidFill>
              <a:srgbClr val="00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485402" name="Picture 26" descr="j0333116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1295400"/>
            <a:ext cx="885825" cy="99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5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85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85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8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85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8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85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853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85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85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85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85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85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85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85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85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85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85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85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853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85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85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85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85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85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85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85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85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85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85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85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85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85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85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85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854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85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85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90" grpId="0"/>
      <p:bldP spid="485391" grpId="0"/>
      <p:bldP spid="485392" grpId="0"/>
      <p:bldP spid="485393" grpId="0"/>
      <p:bldP spid="485394" grpId="0"/>
      <p:bldP spid="485395" grpId="0"/>
      <p:bldP spid="485400" grpId="0" animBg="1"/>
      <p:bldP spid="48540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/>
          <p:cNvSpPr>
            <a:spLocks noChangeArrowheads="1"/>
          </p:cNvSpPr>
          <p:nvPr/>
        </p:nvSpPr>
        <p:spPr bwMode="auto">
          <a:xfrm>
            <a:off x="381000" y="0"/>
            <a:ext cx="8763000" cy="6400800"/>
          </a:xfrm>
          <a:prstGeom prst="triangle">
            <a:avLst>
              <a:gd name="adj" fmla="val 50000"/>
            </a:avLst>
          </a:prstGeom>
          <a:solidFill>
            <a:srgbClr val="003300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49155" name="Line 3"/>
          <p:cNvSpPr>
            <a:spLocks noChangeShapeType="1"/>
          </p:cNvSpPr>
          <p:nvPr/>
        </p:nvSpPr>
        <p:spPr bwMode="auto">
          <a:xfrm>
            <a:off x="1752600" y="4419600"/>
            <a:ext cx="60198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3124200" y="2514600"/>
            <a:ext cx="32766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3657600" y="4495800"/>
            <a:ext cx="0" cy="1981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6096000" y="4495800"/>
            <a:ext cx="0" cy="1981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4953000" y="2514600"/>
            <a:ext cx="0" cy="1905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1219200" y="6019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CC00"/>
                </a:solidFill>
              </a:rPr>
              <a:t>50 POINTS		50 POINTS		50 POINTS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667000" y="40386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CC00"/>
                </a:solidFill>
              </a:rPr>
              <a:t>100 POINTS		100 POINTS	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3886200" y="21336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CC00"/>
                </a:solidFill>
              </a:rPr>
              <a:t>200 POINTS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1447800" y="157163"/>
            <a:ext cx="19113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66FF33"/>
                </a:solidFill>
              </a:rPr>
              <a:t>Grade 2 </a:t>
            </a:r>
            <a:r>
              <a:rPr lang="en-US" sz="3600" b="1" dirty="0">
                <a:solidFill>
                  <a:srgbClr val="FFFFFF"/>
                </a:solidFill>
              </a:rPr>
              <a:t>Math</a:t>
            </a:r>
          </a:p>
        </p:txBody>
      </p:sp>
      <p:sp>
        <p:nvSpPr>
          <p:cNvPr id="573452" name="Text Box 12"/>
          <p:cNvSpPr txBox="1">
            <a:spLocks noChangeArrowheads="1"/>
          </p:cNvSpPr>
          <p:nvPr/>
        </p:nvSpPr>
        <p:spPr bwMode="auto">
          <a:xfrm>
            <a:off x="2209800" y="35814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</a:rPr>
              <a:t>Line of Symmetry</a:t>
            </a:r>
          </a:p>
        </p:txBody>
      </p:sp>
      <p:sp>
        <p:nvSpPr>
          <p:cNvPr id="573453" name="Text Box 13"/>
          <p:cNvSpPr txBox="1">
            <a:spLocks noChangeArrowheads="1"/>
          </p:cNvSpPr>
          <p:nvPr/>
        </p:nvSpPr>
        <p:spPr bwMode="auto">
          <a:xfrm>
            <a:off x="3657600" y="56388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</a:rPr>
              <a:t>Third from Right</a:t>
            </a:r>
          </a:p>
        </p:txBody>
      </p:sp>
      <p:sp>
        <p:nvSpPr>
          <p:cNvPr id="573454" name="Text Box 14"/>
          <p:cNvSpPr txBox="1">
            <a:spLocks noChangeArrowheads="1"/>
          </p:cNvSpPr>
          <p:nvPr/>
        </p:nvSpPr>
        <p:spPr bwMode="auto">
          <a:xfrm>
            <a:off x="4953000" y="3581400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</a:rPr>
              <a:t>Pattern</a:t>
            </a:r>
          </a:p>
        </p:txBody>
      </p:sp>
      <p:sp>
        <p:nvSpPr>
          <p:cNvPr id="573455" name="Text Box 15"/>
          <p:cNvSpPr txBox="1">
            <a:spLocks noChangeArrowheads="1"/>
          </p:cNvSpPr>
          <p:nvPr/>
        </p:nvSpPr>
        <p:spPr bwMode="auto">
          <a:xfrm>
            <a:off x="1295400" y="5638800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</a:rPr>
              <a:t>Solid Shapes</a:t>
            </a:r>
          </a:p>
        </p:txBody>
      </p:sp>
      <p:sp>
        <p:nvSpPr>
          <p:cNvPr id="573456" name="Text Box 16"/>
          <p:cNvSpPr txBox="1">
            <a:spLocks noChangeArrowheads="1"/>
          </p:cNvSpPr>
          <p:nvPr/>
        </p:nvSpPr>
        <p:spPr bwMode="auto">
          <a:xfrm>
            <a:off x="3733800" y="17526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</a:rPr>
              <a:t>Ruler</a:t>
            </a:r>
          </a:p>
        </p:txBody>
      </p:sp>
      <p:sp>
        <p:nvSpPr>
          <p:cNvPr id="573457" name="Text Box 17"/>
          <p:cNvSpPr txBox="1">
            <a:spLocks noChangeArrowheads="1"/>
          </p:cNvSpPr>
          <p:nvPr/>
        </p:nvSpPr>
        <p:spPr bwMode="auto">
          <a:xfrm>
            <a:off x="6248400" y="5638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</a:rPr>
              <a:t>Rotation</a:t>
            </a:r>
          </a:p>
        </p:txBody>
      </p:sp>
      <p:sp>
        <p:nvSpPr>
          <p:cNvPr id="573458" name="AutoShape 18"/>
          <p:cNvSpPr>
            <a:spLocks noChangeArrowheads="1"/>
          </p:cNvSpPr>
          <p:nvPr/>
        </p:nvSpPr>
        <p:spPr bwMode="auto">
          <a:xfrm>
            <a:off x="1600200" y="4876800"/>
            <a:ext cx="609600" cy="7620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59" name="AutoShape 19"/>
          <p:cNvSpPr>
            <a:spLocks noChangeArrowheads="1"/>
          </p:cNvSpPr>
          <p:nvPr/>
        </p:nvSpPr>
        <p:spPr bwMode="auto">
          <a:xfrm>
            <a:off x="2743200" y="4953000"/>
            <a:ext cx="609600" cy="685800"/>
          </a:xfrm>
          <a:prstGeom prst="can">
            <a:avLst>
              <a:gd name="adj" fmla="val 281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60" name="AutoShape 20"/>
          <p:cNvSpPr>
            <a:spLocks noChangeArrowheads="1"/>
          </p:cNvSpPr>
          <p:nvPr/>
        </p:nvSpPr>
        <p:spPr bwMode="auto">
          <a:xfrm>
            <a:off x="3886200" y="5105400"/>
            <a:ext cx="457200" cy="381000"/>
          </a:xfrm>
          <a:prstGeom prst="chevron">
            <a:avLst>
              <a:gd name="adj" fmla="val 3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61" name="AutoShape 21"/>
          <p:cNvSpPr>
            <a:spLocks noChangeArrowheads="1"/>
          </p:cNvSpPr>
          <p:nvPr/>
        </p:nvSpPr>
        <p:spPr bwMode="auto">
          <a:xfrm>
            <a:off x="4419600" y="5105400"/>
            <a:ext cx="457200" cy="381000"/>
          </a:xfrm>
          <a:prstGeom prst="chevron">
            <a:avLst>
              <a:gd name="adj" fmla="val 3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62" name="AutoShape 22"/>
          <p:cNvSpPr>
            <a:spLocks noChangeArrowheads="1"/>
          </p:cNvSpPr>
          <p:nvPr/>
        </p:nvSpPr>
        <p:spPr bwMode="auto">
          <a:xfrm>
            <a:off x="4953000" y="5105400"/>
            <a:ext cx="457200" cy="381000"/>
          </a:xfrm>
          <a:prstGeom prst="chevron">
            <a:avLst>
              <a:gd name="adj" fmla="val 3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63" name="AutoShape 23"/>
          <p:cNvSpPr>
            <a:spLocks noChangeArrowheads="1"/>
          </p:cNvSpPr>
          <p:nvPr/>
        </p:nvSpPr>
        <p:spPr bwMode="auto">
          <a:xfrm>
            <a:off x="5486400" y="5105400"/>
            <a:ext cx="457200" cy="381000"/>
          </a:xfrm>
          <a:prstGeom prst="chevron">
            <a:avLst>
              <a:gd name="adj" fmla="val 3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64" name="Line 24"/>
          <p:cNvSpPr>
            <a:spLocks noChangeShapeType="1"/>
          </p:cNvSpPr>
          <p:nvPr/>
        </p:nvSpPr>
        <p:spPr bwMode="auto">
          <a:xfrm>
            <a:off x="4572000" y="4572000"/>
            <a:ext cx="0" cy="45720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/>
          <a:lstStyle/>
          <a:p>
            <a:endParaRPr lang="en-US"/>
          </a:p>
        </p:txBody>
      </p:sp>
      <p:sp>
        <p:nvSpPr>
          <p:cNvPr id="573465" name="AutoShape 25"/>
          <p:cNvSpPr>
            <a:spLocks noChangeArrowheads="1"/>
          </p:cNvSpPr>
          <p:nvPr/>
        </p:nvSpPr>
        <p:spPr bwMode="auto">
          <a:xfrm>
            <a:off x="4953000" y="3124200"/>
            <a:ext cx="304800" cy="381000"/>
          </a:xfrm>
          <a:prstGeom prst="smileyFace">
            <a:avLst>
              <a:gd name="adj" fmla="val 4653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66" name="AutoShape 26"/>
          <p:cNvSpPr>
            <a:spLocks noChangeArrowheads="1"/>
          </p:cNvSpPr>
          <p:nvPr/>
        </p:nvSpPr>
        <p:spPr bwMode="auto">
          <a:xfrm>
            <a:off x="5943600" y="3124200"/>
            <a:ext cx="304800" cy="381000"/>
          </a:xfrm>
          <a:prstGeom prst="smileyFace">
            <a:avLst>
              <a:gd name="adj" fmla="val 4653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67" name="AutoShape 27"/>
          <p:cNvSpPr>
            <a:spLocks noChangeArrowheads="1"/>
          </p:cNvSpPr>
          <p:nvPr/>
        </p:nvSpPr>
        <p:spPr bwMode="auto">
          <a:xfrm>
            <a:off x="5257800" y="3124200"/>
            <a:ext cx="304800" cy="381000"/>
          </a:xfrm>
          <a:prstGeom prst="smileyFace">
            <a:avLst>
              <a:gd name="adj" fmla="val 4653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68" name="AutoShape 28"/>
          <p:cNvSpPr>
            <a:spLocks noChangeArrowheads="1"/>
          </p:cNvSpPr>
          <p:nvPr/>
        </p:nvSpPr>
        <p:spPr bwMode="auto">
          <a:xfrm>
            <a:off x="6553200" y="3124200"/>
            <a:ext cx="381000" cy="304800"/>
          </a:xfrm>
          <a:custGeom>
            <a:avLst/>
            <a:gdLst>
              <a:gd name="T0" fmla="*/ 3378870 w 21600"/>
              <a:gd name="T1" fmla="*/ 435483 h 21600"/>
              <a:gd name="T2" fmla="*/ 910996 w 21600"/>
              <a:gd name="T3" fmla="*/ 2150533 h 21600"/>
              <a:gd name="T4" fmla="*/ 3378870 w 21600"/>
              <a:gd name="T5" fmla="*/ 4301067 h 21600"/>
              <a:gd name="T6" fmla="*/ 5809421 w 21600"/>
              <a:gd name="T7" fmla="*/ 215053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69" name="AutoShape 29"/>
          <p:cNvSpPr>
            <a:spLocks noChangeArrowheads="1"/>
          </p:cNvSpPr>
          <p:nvPr/>
        </p:nvSpPr>
        <p:spPr bwMode="auto">
          <a:xfrm>
            <a:off x="6248400" y="3124200"/>
            <a:ext cx="304800" cy="381000"/>
          </a:xfrm>
          <a:prstGeom prst="smileyFace">
            <a:avLst>
              <a:gd name="adj" fmla="val 4653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70" name="AutoShape 30"/>
          <p:cNvSpPr>
            <a:spLocks noChangeArrowheads="1"/>
          </p:cNvSpPr>
          <p:nvPr/>
        </p:nvSpPr>
        <p:spPr bwMode="auto">
          <a:xfrm>
            <a:off x="5562600" y="3124200"/>
            <a:ext cx="381000" cy="304800"/>
          </a:xfrm>
          <a:custGeom>
            <a:avLst/>
            <a:gdLst>
              <a:gd name="T0" fmla="*/ 3378870 w 21600"/>
              <a:gd name="T1" fmla="*/ 435483 h 21600"/>
              <a:gd name="T2" fmla="*/ 910996 w 21600"/>
              <a:gd name="T3" fmla="*/ 2150533 h 21600"/>
              <a:gd name="T4" fmla="*/ 3378870 w 21600"/>
              <a:gd name="T5" fmla="*/ 4301067 h 21600"/>
              <a:gd name="T6" fmla="*/ 5809421 w 21600"/>
              <a:gd name="T7" fmla="*/ 215053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71" name="AutoShape 31"/>
          <p:cNvSpPr>
            <a:spLocks noChangeArrowheads="1"/>
          </p:cNvSpPr>
          <p:nvPr/>
        </p:nvSpPr>
        <p:spPr bwMode="auto">
          <a:xfrm>
            <a:off x="6172200" y="5105400"/>
            <a:ext cx="3048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72" name="AutoShape 32"/>
          <p:cNvSpPr>
            <a:spLocks noChangeArrowheads="1"/>
          </p:cNvSpPr>
          <p:nvPr/>
        </p:nvSpPr>
        <p:spPr bwMode="auto">
          <a:xfrm>
            <a:off x="6629400" y="5105400"/>
            <a:ext cx="3810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73" name="AutoShape 33"/>
          <p:cNvSpPr>
            <a:spLocks noChangeArrowheads="1"/>
          </p:cNvSpPr>
          <p:nvPr/>
        </p:nvSpPr>
        <p:spPr bwMode="auto">
          <a:xfrm>
            <a:off x="7162800" y="5105400"/>
            <a:ext cx="304800" cy="3810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74" name="AutoShape 34"/>
          <p:cNvSpPr>
            <a:spLocks noChangeArrowheads="1"/>
          </p:cNvSpPr>
          <p:nvPr/>
        </p:nvSpPr>
        <p:spPr bwMode="auto">
          <a:xfrm>
            <a:off x="7696200" y="5105400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75" name="AutoShape 35"/>
          <p:cNvSpPr>
            <a:spLocks noChangeArrowheads="1"/>
          </p:cNvSpPr>
          <p:nvPr/>
        </p:nvSpPr>
        <p:spPr bwMode="auto">
          <a:xfrm>
            <a:off x="3276600" y="2743200"/>
            <a:ext cx="914400" cy="7620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73476" name="Line 36"/>
          <p:cNvSpPr>
            <a:spLocks noChangeShapeType="1"/>
          </p:cNvSpPr>
          <p:nvPr/>
        </p:nvSpPr>
        <p:spPr bwMode="auto">
          <a:xfrm>
            <a:off x="3733800" y="2590800"/>
            <a:ext cx="0" cy="1066800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573477" name="Picture 37" descr="7499900729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685800"/>
            <a:ext cx="7048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3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73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73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7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3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73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73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73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73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73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73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73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73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73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73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73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73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73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73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3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3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73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73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73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73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73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73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73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73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73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73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73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73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73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734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73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73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73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734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73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73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73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73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73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73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573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734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73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573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573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73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573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573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573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5734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73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73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73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734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73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573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573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73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73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73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573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73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573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573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573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573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573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73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573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5734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73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73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73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73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73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573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573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73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573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573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2" grpId="0"/>
      <p:bldP spid="573453" grpId="0"/>
      <p:bldP spid="573454" grpId="0"/>
      <p:bldP spid="573455" grpId="0"/>
      <p:bldP spid="573456" grpId="0"/>
      <p:bldP spid="573457" grpId="0"/>
      <p:bldP spid="573458" grpId="0" animBg="1"/>
      <p:bldP spid="573459" grpId="0" animBg="1"/>
      <p:bldP spid="573460" grpId="0" animBg="1"/>
      <p:bldP spid="573461" grpId="0" animBg="1"/>
      <p:bldP spid="573462" grpId="0" animBg="1"/>
      <p:bldP spid="573463" grpId="0" animBg="1"/>
      <p:bldP spid="573464" grpId="0" animBg="1"/>
      <p:bldP spid="573465" grpId="0" animBg="1"/>
      <p:bldP spid="573466" grpId="0" animBg="1"/>
      <p:bldP spid="573467" grpId="0" animBg="1"/>
      <p:bldP spid="573468" grpId="0" animBg="1"/>
      <p:bldP spid="573469" grpId="0" animBg="1"/>
      <p:bldP spid="573470" grpId="0" animBg="1"/>
      <p:bldP spid="573471" grpId="0" animBg="1"/>
      <p:bldP spid="573472" grpId="0" animBg="1"/>
      <p:bldP spid="573473" grpId="0" animBg="1"/>
      <p:bldP spid="573474" grpId="0" animBg="1"/>
      <p:bldP spid="573475" grpId="0" animBg="1"/>
      <p:bldP spid="57347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1300"/>
            <a:ext cx="9144000" cy="5334000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CCFF"/>
                </a:solidFill>
              </a:rPr>
              <a:t>Create </a:t>
            </a:r>
            <a:r>
              <a:rPr lang="en-US" dirty="0" smtClean="0"/>
              <a:t>an Environment for Learning</a:t>
            </a:r>
          </a:p>
          <a:p>
            <a:pPr lvl="1" indent="-342900">
              <a:buClr>
                <a:schemeClr val="bg1"/>
              </a:buClr>
            </a:pPr>
            <a:r>
              <a:rPr lang="en-US" sz="2400" dirty="0" smtClean="0">
                <a:effectLst/>
              </a:rPr>
              <a:t>Helping students know what is expected of them, providing students with opportunities for regular feedback on progress, assuring students they are capable of learning content and skills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99FF66"/>
                </a:solidFill>
              </a:rPr>
              <a:t>Helping Students Develop Understanding</a:t>
            </a:r>
          </a:p>
          <a:p>
            <a:pPr lvl="1"/>
            <a:r>
              <a:rPr lang="en-US" sz="2400" dirty="0" smtClean="0">
                <a:solidFill>
                  <a:srgbClr val="FFFFFF"/>
                </a:solidFill>
                <a:effectLst/>
              </a:rPr>
              <a:t>Integrating prior knowledge with new knowledge</a:t>
            </a:r>
          </a:p>
          <a:p>
            <a:pPr lvl="1"/>
            <a:r>
              <a:rPr lang="en-US" sz="2400" dirty="0" smtClean="0">
                <a:solidFill>
                  <a:srgbClr val="FFFFFF"/>
                </a:solidFill>
                <a:effectLst/>
              </a:rPr>
              <a:t>Procedural knowledge: constructing a model of the steps required of the process and practicing its variations; using the process or skill fluently or without any conscious thought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Helping Students Extend and Apply Knowledge</a:t>
            </a:r>
          </a:p>
          <a:p>
            <a:pPr lvl="1"/>
            <a:r>
              <a:rPr lang="en-US" sz="2400" dirty="0" smtClean="0">
                <a:solidFill>
                  <a:srgbClr val="FFFFFF"/>
                </a:solidFill>
                <a:effectLst/>
              </a:rPr>
              <a:t>Moving beyond ‘right answer’ learning to an expanded understanding and use of concepts and skills in                            real-world contexts.</a:t>
            </a:r>
            <a:endParaRPr lang="en-US" sz="2400" dirty="0">
              <a:solidFill>
                <a:srgbClr val="FFFFFF"/>
              </a:solidFill>
              <a:effectLst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00" y="152400"/>
            <a:ext cx="913311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>
                <a:solidFill>
                  <a:srgbClr val="FFFF00"/>
                </a:solidFill>
                <a:effectLst/>
              </a:rPr>
              <a:t>Framework for </a:t>
            </a:r>
            <a:br>
              <a:rPr lang="en-US" sz="3600" dirty="0" smtClean="0">
                <a:solidFill>
                  <a:srgbClr val="FFFF00"/>
                </a:solidFill>
                <a:effectLst/>
              </a:rPr>
            </a:br>
            <a:r>
              <a:rPr lang="en-US" sz="3600" dirty="0" smtClean="0">
                <a:solidFill>
                  <a:srgbClr val="FFFF00"/>
                </a:solidFill>
                <a:effectLst/>
              </a:rPr>
              <a:t>Instructional Planning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McREL</a:t>
            </a:r>
            <a:r>
              <a:rPr lang="en-US" sz="2000" dirty="0" smtClean="0">
                <a:solidFill>
                  <a:srgbClr val="FFFF00"/>
                </a:solidFill>
              </a:rPr>
              <a:t>, 2012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www.ascd.org/ASCD/images/siteASCD/LandingPages/CITW/citw-lef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63700" cy="2087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101701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FFFF"/>
                </a:solidFill>
              </a:rPr>
              <a:t>The </a:t>
            </a:r>
          </a:p>
          <a:p>
            <a:pPr algn="ctr"/>
            <a:r>
              <a:rPr lang="en-US" b="1" dirty="0" smtClean="0">
                <a:solidFill>
                  <a:srgbClr val="66FFFF"/>
                </a:solidFill>
              </a:rPr>
              <a:t>Opening</a:t>
            </a:r>
            <a:endParaRPr lang="en-US" b="1" dirty="0">
              <a:solidFill>
                <a:srgbClr val="66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7600" y="33528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FFFF"/>
                </a:solidFill>
              </a:rPr>
              <a:t>The Work</a:t>
            </a:r>
          </a:p>
          <a:p>
            <a:pPr algn="ctr"/>
            <a:r>
              <a:rPr lang="en-US" b="1" dirty="0" smtClean="0">
                <a:solidFill>
                  <a:srgbClr val="66FFFF"/>
                </a:solidFill>
              </a:rPr>
              <a:t>Period</a:t>
            </a:r>
            <a:endParaRPr lang="en-US" b="1" dirty="0">
              <a:solidFill>
                <a:srgbClr val="66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60198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FFFF"/>
                </a:solidFill>
              </a:rPr>
              <a:t>The </a:t>
            </a:r>
          </a:p>
          <a:p>
            <a:pPr algn="ctr"/>
            <a:r>
              <a:rPr lang="en-US" b="1" dirty="0" smtClean="0">
                <a:solidFill>
                  <a:srgbClr val="66FFFF"/>
                </a:solidFill>
              </a:rPr>
              <a:t>Closing</a:t>
            </a:r>
            <a:endParaRPr lang="en-US" b="1" dirty="0">
              <a:solidFill>
                <a:srgbClr val="66FF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"/>
            <a:ext cx="5105400" cy="667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0"/>
            <a:ext cx="838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page</a:t>
            </a:r>
          </a:p>
          <a:p>
            <a:pPr algn="ctr"/>
            <a:r>
              <a:rPr lang="en-US" b="1" dirty="0" smtClean="0"/>
              <a:t>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971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22" b="204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595776"/>
              </p:ext>
            </p:extLst>
          </p:nvPr>
        </p:nvGraphicFramePr>
        <p:xfrm>
          <a:off x="457200" y="457200"/>
          <a:ext cx="8382000" cy="6126799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135563"/>
                <a:gridCol w="1771650"/>
                <a:gridCol w="1474787"/>
              </a:tblGrid>
              <a:tr h="795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Category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Ave. Effect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Size (ES)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Percentile Gain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Identify similarities &amp; differences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1.61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chemeClr val="tx1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Summarizing &amp; note taking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34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Reinforcing effort &amp; providing recognition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.80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Homework &amp; practice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.77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Nonlinguistic representations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.75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Cooperative learning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.73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Setting objectives &amp; providing feedback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.61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Generating &amp; testing hypotheses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.61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Questions, cues, &amp; advance organizers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.59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81912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2C0EF-4E56-4C85-B219-ADCF026AFC30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429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686800" cy="1065213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>
                <a:solidFill>
                  <a:srgbClr val="FF9900"/>
                </a:solidFill>
              </a:rPr>
              <a:t>Identifying </a:t>
            </a:r>
            <a:br>
              <a:rPr lang="en-US" sz="4400" b="1">
                <a:solidFill>
                  <a:srgbClr val="FF9900"/>
                </a:solidFill>
              </a:rPr>
            </a:br>
            <a:r>
              <a:rPr lang="en-US" sz="4400" b="1">
                <a:solidFill>
                  <a:srgbClr val="FF9900"/>
                </a:solidFill>
              </a:rPr>
              <a:t>Similarities and Differences</a:t>
            </a:r>
            <a:endParaRPr lang="en-US" sz="4000" b="1">
              <a:solidFill>
                <a:srgbClr val="FF9900"/>
              </a:solidFill>
            </a:endParaRPr>
          </a:p>
        </p:txBody>
      </p:sp>
      <p:pic>
        <p:nvPicPr>
          <p:cNvPr id="16388" name="Picture 3" descr="baby-bulld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752600"/>
            <a:ext cx="5851525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8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0"/>
            <a:ext cx="434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68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6853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4812"/>
            <a:ext cx="4880076" cy="643978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938532" y="1600200"/>
            <a:ext cx="4411898" cy="272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3200" b="1" kern="0" smtClean="0">
                <a:solidFill>
                  <a:srgbClr val="66FFFF"/>
                </a:solidFill>
              </a:rPr>
              <a:t>Resources </a:t>
            </a:r>
            <a:br>
              <a:rPr lang="en-US" sz="3200" b="1" kern="0" smtClean="0">
                <a:solidFill>
                  <a:srgbClr val="66FFFF"/>
                </a:solidFill>
              </a:rPr>
            </a:br>
            <a:r>
              <a:rPr lang="en-US" sz="3200" b="1" kern="0" smtClean="0">
                <a:solidFill>
                  <a:srgbClr val="66FFFF"/>
                </a:solidFill>
              </a:rPr>
              <a:t/>
            </a:r>
            <a:br>
              <a:rPr lang="en-US" sz="3200" b="1" kern="0" smtClean="0">
                <a:solidFill>
                  <a:srgbClr val="66FFFF"/>
                </a:solidFill>
              </a:rPr>
            </a:br>
            <a:r>
              <a:rPr lang="en-US" sz="3200" b="1" kern="0" smtClean="0">
                <a:solidFill>
                  <a:srgbClr val="66FFFF"/>
                </a:solidFill>
              </a:rPr>
              <a:t>to </a:t>
            </a:r>
            <a:br>
              <a:rPr lang="en-US" sz="3200" b="1" kern="0" smtClean="0">
                <a:solidFill>
                  <a:srgbClr val="66FFFF"/>
                </a:solidFill>
              </a:rPr>
            </a:br>
            <a:r>
              <a:rPr lang="en-US" sz="3200" b="1" kern="0" smtClean="0">
                <a:solidFill>
                  <a:srgbClr val="66FFFF"/>
                </a:solidFill>
              </a:rPr>
              <a:t/>
            </a:r>
            <a:br>
              <a:rPr lang="en-US" sz="3200" b="1" kern="0" smtClean="0">
                <a:solidFill>
                  <a:srgbClr val="66FFFF"/>
                </a:solidFill>
              </a:rPr>
            </a:br>
            <a:r>
              <a:rPr lang="en-US" sz="3200" b="1" kern="0" smtClean="0">
                <a:solidFill>
                  <a:srgbClr val="66FFFF"/>
                </a:solidFill>
              </a:rPr>
              <a:t>Share</a:t>
            </a:r>
            <a:endParaRPr lang="en-US" sz="3200" b="1" kern="0" dirty="0">
              <a:solidFill>
                <a:srgbClr val="66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1364"/>
            <a:ext cx="4880076" cy="64532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10200" y="48006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flexiblecreativity.com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6757916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33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1" y="0"/>
            <a:ext cx="510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125544" y="838200"/>
            <a:ext cx="40292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Bradley Hand ITC" panose="03070402050302030203" pitchFamily="66" charset="0"/>
              </a:rPr>
              <a:t>If you want a learner to truly understand and own essential knowledge, expand your exploration from ‘what it is’ to also ‘what it is NOT’.</a:t>
            </a:r>
            <a:endParaRPr lang="en-US" sz="3600" b="1" dirty="0">
              <a:latin typeface="Bradley Hand ITC" panose="03070402050302030203" pitchFamily="66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763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6321" y="990600"/>
            <a:ext cx="4167679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ookman Old Style" panose="02050604050505020204" pitchFamily="18" charset="0"/>
              </a:rPr>
              <a:t>Work with your partner to prepare a conceptual example that can be shared with your staff.</a:t>
            </a:r>
          </a:p>
          <a:p>
            <a:pPr algn="ctr"/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772400" y="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6FFFF"/>
                </a:solidFill>
              </a:rPr>
              <a:t>page</a:t>
            </a:r>
          </a:p>
          <a:p>
            <a:pPr algn="ctr"/>
            <a:r>
              <a:rPr lang="en-US" sz="2400" b="1" dirty="0" smtClean="0">
                <a:solidFill>
                  <a:srgbClr val="66FFFF"/>
                </a:solidFill>
              </a:rPr>
              <a:t>46 </a:t>
            </a:r>
            <a:endParaRPr lang="en-US" sz="2400" b="1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7878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1447801"/>
            <a:ext cx="19050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514600"/>
            <a:ext cx="19050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3657600"/>
            <a:ext cx="19050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724400"/>
            <a:ext cx="19050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5867401"/>
            <a:ext cx="19050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0" y="1447800"/>
            <a:ext cx="19050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0" y="2590800"/>
            <a:ext cx="19050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0800" y="3657600"/>
            <a:ext cx="19050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4724400"/>
            <a:ext cx="19050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800" y="5867400"/>
            <a:ext cx="19050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8338" y="1444486"/>
            <a:ext cx="399552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4800600" y="152402"/>
            <a:ext cx="4191000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How can you use the </a:t>
            </a:r>
            <a:r>
              <a:rPr lang="en-US" sz="20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Where do I belong? structure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 support your role as teacher/administrator?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5412" y="1741727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A = </a:t>
            </a:r>
            <a:r>
              <a:rPr lang="en-US" dirty="0" err="1" smtClean="0">
                <a:solidFill>
                  <a:srgbClr val="0000CC"/>
                </a:solidFill>
              </a:rPr>
              <a:t>bh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10914" y="4863706"/>
            <a:ext cx="1603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Opposite sides equal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9200" y="3772306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1 right angle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4231" y="2686930"/>
            <a:ext cx="162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Right Triangle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28231" y="3891113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4 sides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2741" y="2822376"/>
            <a:ext cx="1731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3 sides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72739" y="1622336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4 right angles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82071" y="5984606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A = ½ </a:t>
            </a:r>
            <a:r>
              <a:rPr lang="en-US" dirty="0" err="1" smtClean="0">
                <a:solidFill>
                  <a:srgbClr val="0000CC"/>
                </a:solidFill>
              </a:rPr>
              <a:t>bh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13131" y="6121412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Rectangle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72739" y="4826968"/>
            <a:ext cx="1655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One side is the longest </a:t>
            </a:r>
            <a:endParaRPr lang="en-US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3600" cap="small" dirty="0" smtClean="0">
                <a:solidFill>
                  <a:srgbClr val="66FFFF"/>
                </a:solidFill>
              </a:rPr>
              <a:t>Open Task and Constructed Response</a:t>
            </a:r>
            <a:endParaRPr lang="en-US" sz="3600" cap="small" dirty="0">
              <a:solidFill>
                <a:srgbClr val="66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6138019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FFFF"/>
                </a:solidFill>
              </a:rPr>
              <a:t>page</a:t>
            </a:r>
          </a:p>
          <a:p>
            <a:pPr algn="ctr"/>
            <a:r>
              <a:rPr lang="en-US" b="1" dirty="0" smtClean="0">
                <a:solidFill>
                  <a:srgbClr val="66FFFF"/>
                </a:solidFill>
              </a:rPr>
              <a:t>48</a:t>
            </a:r>
            <a:endParaRPr lang="en-US" b="1" dirty="0">
              <a:solidFill>
                <a:srgbClr val="66FF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4" y="990600"/>
            <a:ext cx="4141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599" y="1295400"/>
            <a:ext cx="3883367" cy="500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5777081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96F3F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57023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4200" y="2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page 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50</a:t>
            </a:r>
            <a:endParaRPr lang="en-US" sz="2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2302" y="1524000"/>
            <a:ext cx="3441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That was the sound of rigor in mathematics…</a:t>
            </a:r>
          </a:p>
          <a:p>
            <a:endParaRPr lang="en-US" sz="2800" b="1" dirty="0"/>
          </a:p>
          <a:p>
            <a:r>
              <a:rPr lang="en-US" sz="2800" b="1" dirty="0" smtClean="0">
                <a:solidFill>
                  <a:srgbClr val="FFC000"/>
                </a:solidFill>
              </a:rPr>
              <a:t>Driving Question:</a:t>
            </a:r>
          </a:p>
          <a:p>
            <a:r>
              <a:rPr lang="en-US" sz="2800" dirty="0" smtClean="0"/>
              <a:t>How does learning math sound in your class, school, or division?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"/>
            <a:ext cx="9144000" cy="71096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9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MOTOR</a:t>
            </a:r>
            <a:r>
              <a:rPr lang="en-US" sz="9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 algn="ctr"/>
            <a:endParaRPr lang="en-US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en-US" sz="9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en-US" sz="72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pPr algn="r"/>
            <a:r>
              <a:rPr lang="en-US" sz="9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MOUTH</a:t>
            </a:r>
            <a:endParaRPr lang="en-US" sz="9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3428">
            <a:off x="6420596" y="376591"/>
            <a:ext cx="2595005" cy="144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1" y="1600202"/>
            <a:ext cx="6762751" cy="4031873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Comic Sans MS" pitchFamily="66" charset="0"/>
              </a:rPr>
              <a:t>Things associated with school</a:t>
            </a:r>
          </a:p>
          <a:p>
            <a:pPr algn="ctr"/>
            <a:r>
              <a:rPr lang="en-US" sz="3200" b="1" dirty="0" smtClean="0"/>
              <a:t>Books</a:t>
            </a:r>
          </a:p>
          <a:p>
            <a:pPr algn="ctr"/>
            <a:r>
              <a:rPr lang="en-US" sz="3200" b="1" dirty="0" smtClean="0"/>
              <a:t>Report Cards</a:t>
            </a:r>
          </a:p>
          <a:p>
            <a:pPr algn="ctr"/>
            <a:r>
              <a:rPr lang="en-US" sz="3200" b="1" dirty="0" smtClean="0"/>
              <a:t>Teachers</a:t>
            </a:r>
          </a:p>
          <a:p>
            <a:pPr algn="ctr"/>
            <a:r>
              <a:rPr lang="en-US" sz="3200" b="1" dirty="0" smtClean="0"/>
              <a:t>School Bus</a:t>
            </a:r>
          </a:p>
          <a:p>
            <a:pPr algn="ctr"/>
            <a:r>
              <a:rPr lang="en-US" sz="3200" b="1" dirty="0" smtClean="0"/>
              <a:t>Cafeteria</a:t>
            </a:r>
          </a:p>
          <a:p>
            <a:pPr algn="ctr"/>
            <a:r>
              <a:rPr lang="en-US" sz="3200" b="1" dirty="0" smtClean="0"/>
              <a:t>Pencils</a:t>
            </a:r>
          </a:p>
          <a:p>
            <a:pPr algn="ctr"/>
            <a:r>
              <a:rPr lang="en-US" sz="3200" b="1" dirty="0" smtClean="0"/>
              <a:t>Erasers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051" y="1650625"/>
            <a:ext cx="6762751" cy="4031873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Comic Sans MS" pitchFamily="66" charset="0"/>
              </a:rPr>
              <a:t>Things associated with shapes</a:t>
            </a:r>
          </a:p>
          <a:p>
            <a:pPr algn="ctr"/>
            <a:r>
              <a:rPr lang="en-US" sz="3200" b="1" dirty="0" smtClean="0"/>
              <a:t>Quadrilateral</a:t>
            </a:r>
          </a:p>
          <a:p>
            <a:pPr algn="ctr"/>
            <a:r>
              <a:rPr lang="en-US" sz="3200" b="1" dirty="0" smtClean="0"/>
              <a:t>Vertex</a:t>
            </a:r>
          </a:p>
          <a:p>
            <a:pPr algn="ctr"/>
            <a:r>
              <a:rPr lang="en-US" sz="3200" b="1" dirty="0" smtClean="0"/>
              <a:t>Three-dimensional</a:t>
            </a:r>
          </a:p>
          <a:p>
            <a:pPr algn="ctr"/>
            <a:r>
              <a:rPr lang="en-US" sz="3200" b="1" dirty="0" smtClean="0"/>
              <a:t>Angle</a:t>
            </a:r>
          </a:p>
          <a:p>
            <a:pPr algn="ctr"/>
            <a:r>
              <a:rPr lang="en-US" sz="3200" b="1" dirty="0" smtClean="0"/>
              <a:t>Area</a:t>
            </a:r>
          </a:p>
          <a:p>
            <a:pPr algn="ctr"/>
            <a:r>
              <a:rPr lang="en-US" sz="3200" b="1" dirty="0" smtClean="0"/>
              <a:t>Right Triangle</a:t>
            </a:r>
          </a:p>
          <a:p>
            <a:pPr algn="ctr"/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" y="1650625"/>
            <a:ext cx="6762751" cy="4031873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Comic Sans MS" pitchFamily="66" charset="0"/>
              </a:rPr>
              <a:t>Things associated with numbers</a:t>
            </a:r>
          </a:p>
          <a:p>
            <a:pPr algn="ctr"/>
            <a:r>
              <a:rPr lang="en-US" sz="3200" b="1" dirty="0" smtClean="0"/>
              <a:t>Decimal</a:t>
            </a:r>
          </a:p>
          <a:p>
            <a:pPr algn="ctr"/>
            <a:r>
              <a:rPr lang="en-US" sz="3200" b="1" dirty="0" smtClean="0"/>
              <a:t>Prime</a:t>
            </a:r>
          </a:p>
          <a:p>
            <a:pPr algn="ctr"/>
            <a:r>
              <a:rPr lang="en-US" sz="3200" b="1" dirty="0" smtClean="0"/>
              <a:t>Perfect Square</a:t>
            </a:r>
          </a:p>
          <a:p>
            <a:pPr algn="ctr"/>
            <a:r>
              <a:rPr lang="en-US" sz="3200" b="1" dirty="0" smtClean="0"/>
              <a:t>Numerator</a:t>
            </a:r>
          </a:p>
          <a:p>
            <a:pPr algn="ctr"/>
            <a:r>
              <a:rPr lang="en-US" sz="3200" b="1" dirty="0" smtClean="0"/>
              <a:t>Divisible </a:t>
            </a:r>
          </a:p>
          <a:p>
            <a:pPr algn="ctr"/>
            <a:r>
              <a:rPr lang="en-US" sz="3200" b="1" dirty="0" smtClean="0"/>
              <a:t>Integers </a:t>
            </a:r>
          </a:p>
          <a:p>
            <a:pPr algn="ctr"/>
            <a:r>
              <a:rPr lang="en-US" sz="3200" b="1" dirty="0" smtClean="0"/>
              <a:t>Even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2330308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58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839200" cy="990600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Comic Sans MS" pitchFamily="66" charset="0"/>
              </a:rPr>
              <a:t>Thank you for your commitment to children!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5181600" cy="3632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5000"/>
              </a:spcBef>
            </a:pPr>
            <a:r>
              <a:rPr lang="en-US" sz="3600" dirty="0">
                <a:solidFill>
                  <a:schemeClr val="folHlink"/>
                </a:solidFill>
                <a:latin typeface="Arial" charset="0"/>
              </a:rPr>
              <a:t>"It's your attitude, not just your aptitude that determines your ultimate altitude." </a:t>
            </a:r>
            <a:br>
              <a:rPr lang="en-US" sz="3600" dirty="0">
                <a:solidFill>
                  <a:schemeClr val="folHlink"/>
                </a:solidFill>
                <a:latin typeface="Arial" charset="0"/>
              </a:rPr>
            </a:br>
            <a:r>
              <a:rPr lang="en-US" sz="3600" dirty="0">
                <a:solidFill>
                  <a:schemeClr val="folHlink"/>
                </a:solidFill>
                <a:latin typeface="Arial" charset="0"/>
              </a:rPr>
              <a:t>			</a:t>
            </a:r>
            <a:r>
              <a:rPr lang="en-US" sz="3200" dirty="0">
                <a:solidFill>
                  <a:schemeClr val="folHlink"/>
                </a:solidFill>
                <a:latin typeface="Comic Sans MS" pitchFamily="66" charset="0"/>
              </a:rPr>
              <a:t>--</a:t>
            </a:r>
            <a:r>
              <a:rPr lang="en-US" sz="1600" dirty="0" err="1">
                <a:solidFill>
                  <a:schemeClr val="folHlink"/>
                </a:solidFill>
                <a:latin typeface="Comic Sans MS" pitchFamily="66" charset="0"/>
              </a:rPr>
              <a:t>Zig</a:t>
            </a:r>
            <a:r>
              <a:rPr lang="en-US" sz="1600" dirty="0">
                <a:solidFill>
                  <a:schemeClr val="folHlink"/>
                </a:solidFill>
                <a:latin typeface="Comic Sans MS" pitchFamily="66" charset="0"/>
              </a:rPr>
              <a:t> </a:t>
            </a:r>
            <a:r>
              <a:rPr lang="en-US" sz="1600" dirty="0" err="1">
                <a:solidFill>
                  <a:schemeClr val="folHlink"/>
                </a:solidFill>
                <a:latin typeface="Comic Sans MS" pitchFamily="66" charset="0"/>
              </a:rPr>
              <a:t>Ziglar</a:t>
            </a:r>
            <a:r>
              <a:rPr lang="en-US" sz="3200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en-US" sz="3200" dirty="0">
                <a:solidFill>
                  <a:schemeClr val="folHlink"/>
                </a:solidFill>
                <a:latin typeface="Helvetica Black" charset="0"/>
                <a:sym typeface="Wingdings" pitchFamily="2" charset="2"/>
              </a:rPr>
              <a:t></a:t>
            </a:r>
            <a:endParaRPr lang="en-US" sz="3200" dirty="0">
              <a:solidFill>
                <a:schemeClr val="folHlink"/>
              </a:solidFill>
              <a:latin typeface="Helvetica Black" charset="0"/>
            </a:endParaRPr>
          </a:p>
          <a:p>
            <a:pPr algn="r" eaLnBrk="1" hangingPunct="1">
              <a:spcBef>
                <a:spcPct val="55000"/>
              </a:spcBef>
            </a:pPr>
            <a:endParaRPr lang="en-US" sz="3200" dirty="0">
              <a:solidFill>
                <a:schemeClr val="folHlink"/>
              </a:solidFill>
              <a:latin typeface="Vivaldi" pitchFamily="66" charset="0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019800" y="4876802"/>
            <a:ext cx="2895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CCFFFF"/>
                </a:solidFill>
                <a:latin typeface="English111 Vivace BT" pitchFamily="66" charset="0"/>
              </a:rPr>
              <a:t>Dan</a:t>
            </a: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514601"/>
            <a:ext cx="3429000" cy="2292350"/>
          </a:xfrm>
          <a:prstGeom prst="rect">
            <a:avLst/>
          </a:prstGeom>
          <a:noFill/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7290305" y="5486400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2819400"/>
          </a:xfrm>
          <a:solidFill>
            <a:srgbClr val="000066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rgbClr val="FFCCFF"/>
                </a:solidFill>
              </a:rPr>
              <a:t>Three types of curricula exist in any classroom: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rgbClr val="FF99FF"/>
                </a:solidFill>
              </a:rPr>
              <a:t>The Intended Curriculum</a:t>
            </a:r>
            <a:r>
              <a:rPr lang="en-US" dirty="0">
                <a:solidFill>
                  <a:srgbClr val="66FF66"/>
                </a:solidFill>
              </a:rPr>
              <a:t>: content/skill specified by the state, division, or school at a particular grade level.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rgbClr val="FFFF00"/>
                </a:solidFill>
              </a:rPr>
              <a:t>The Implemented Curriculum</a:t>
            </a:r>
            <a:r>
              <a:rPr lang="en-US" dirty="0">
                <a:solidFill>
                  <a:srgbClr val="66FF66"/>
                </a:solidFill>
              </a:rPr>
              <a:t>: content/skill actually delivered by the teacher.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rgbClr val="CCECFF"/>
                </a:solidFill>
              </a:rPr>
              <a:t>The Attained Curriculum</a:t>
            </a:r>
            <a:r>
              <a:rPr lang="en-US" dirty="0">
                <a:solidFill>
                  <a:srgbClr val="66FF66"/>
                </a:solidFill>
              </a:rPr>
              <a:t>: content/skill actually learned by the students.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>
              <a:solidFill>
                <a:srgbClr val="66FF66"/>
              </a:solidFill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685800" y="4800600"/>
            <a:ext cx="2819400" cy="946150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99FF"/>
                </a:solidFill>
              </a:rPr>
              <a:t>Intended Curriculum</a:t>
            </a:r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3581400" y="4114800"/>
            <a:ext cx="2286000" cy="94615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Implemented Curriculum</a:t>
            </a:r>
          </a:p>
        </p:txBody>
      </p:sp>
      <p:sp>
        <p:nvSpPr>
          <p:cNvPr id="248837" name="Text Box 5"/>
          <p:cNvSpPr txBox="1">
            <a:spLocks noChangeArrowheads="1"/>
          </p:cNvSpPr>
          <p:nvPr/>
        </p:nvSpPr>
        <p:spPr bwMode="auto">
          <a:xfrm>
            <a:off x="5943600" y="4724400"/>
            <a:ext cx="2362200" cy="9461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CCECFF"/>
                </a:solidFill>
              </a:rPr>
              <a:t>Attained Curriculum</a:t>
            </a:r>
          </a:p>
        </p:txBody>
      </p:sp>
      <p:pic>
        <p:nvPicPr>
          <p:cNvPr id="15366" name="Picture 7" descr="BD07139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5029200"/>
            <a:ext cx="10160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 descr="BD07205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600700"/>
            <a:ext cx="151606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AutoShape 9"/>
          <p:cNvSpPr>
            <a:spLocks noChangeArrowheads="1"/>
          </p:cNvSpPr>
          <p:nvPr/>
        </p:nvSpPr>
        <p:spPr bwMode="auto">
          <a:xfrm rot="-2469805">
            <a:off x="2895600" y="4724400"/>
            <a:ext cx="838200" cy="228600"/>
          </a:xfrm>
          <a:prstGeom prst="leftRightArrow">
            <a:avLst>
              <a:gd name="adj1" fmla="val 50000"/>
              <a:gd name="adj2" fmla="val 7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69" name="AutoShape 10"/>
          <p:cNvSpPr>
            <a:spLocks noChangeArrowheads="1"/>
          </p:cNvSpPr>
          <p:nvPr/>
        </p:nvSpPr>
        <p:spPr bwMode="auto">
          <a:xfrm rot="2565289">
            <a:off x="5562600" y="4724400"/>
            <a:ext cx="838200" cy="228600"/>
          </a:xfrm>
          <a:prstGeom prst="leftRightArrow">
            <a:avLst>
              <a:gd name="adj1" fmla="val 50000"/>
              <a:gd name="adj2" fmla="val 7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70" name="AutoShape 11"/>
          <p:cNvSpPr>
            <a:spLocks noChangeArrowheads="1"/>
          </p:cNvSpPr>
          <p:nvPr/>
        </p:nvSpPr>
        <p:spPr bwMode="auto">
          <a:xfrm rot="1872489">
            <a:off x="2743200" y="6019800"/>
            <a:ext cx="1524000" cy="228600"/>
          </a:xfrm>
          <a:prstGeom prst="leftRightArrow">
            <a:avLst>
              <a:gd name="adj1" fmla="val 50000"/>
              <a:gd name="adj2" fmla="val 1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71" name="AutoShape 12"/>
          <p:cNvSpPr>
            <a:spLocks noChangeArrowheads="1"/>
          </p:cNvSpPr>
          <p:nvPr/>
        </p:nvSpPr>
        <p:spPr bwMode="auto">
          <a:xfrm rot="-2469805">
            <a:off x="4876800" y="5943600"/>
            <a:ext cx="1447800" cy="228600"/>
          </a:xfrm>
          <a:prstGeom prst="leftRightArrow">
            <a:avLst>
              <a:gd name="adj1" fmla="val 50000"/>
              <a:gd name="adj2" fmla="val 12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72" name="Text Box 13"/>
          <p:cNvSpPr txBox="1">
            <a:spLocks noChangeArrowheads="1"/>
          </p:cNvSpPr>
          <p:nvPr/>
        </p:nvSpPr>
        <p:spPr bwMode="auto">
          <a:xfrm>
            <a:off x="381000" y="838200"/>
            <a:ext cx="830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>
              <a:solidFill>
                <a:srgbClr val="00FFFF"/>
              </a:solidFill>
              <a:latin typeface="Garamond" pitchFamily="18" charset="0"/>
            </a:endParaRPr>
          </a:p>
        </p:txBody>
      </p:sp>
      <p:sp>
        <p:nvSpPr>
          <p:cNvPr id="248846" name="Text Box 14" descr="Brown marble"/>
          <p:cNvSpPr txBox="1">
            <a:spLocks noChangeArrowheads="1"/>
          </p:cNvSpPr>
          <p:nvPr/>
        </p:nvSpPr>
        <p:spPr bwMode="auto">
          <a:xfrm>
            <a:off x="0" y="0"/>
            <a:ext cx="9144000" cy="892552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Effective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Instruction:                                                                                       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focus </a:t>
            </a:r>
            <a:r>
              <a:rPr lang="en-US" sz="2400" dirty="0">
                <a:solidFill>
                  <a:srgbClr val="FFFF00"/>
                </a:solidFill>
                <a:latin typeface="Arial" charset="0"/>
                <a:cs typeface="+mn-cs"/>
              </a:rPr>
              <a:t>on essential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+mn-cs"/>
              </a:rPr>
              <a:t>knowledge, skills, processes, &amp; vocabulary</a:t>
            </a:r>
            <a:endParaRPr lang="en-US" sz="2400" dirty="0">
              <a:solidFill>
                <a:srgbClr val="FFFF00"/>
              </a:solidFill>
              <a:latin typeface="Arial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5827586"/>
            <a:ext cx="1600200" cy="102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8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8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8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5" grpId="0" animBg="1" autoUpdateAnimBg="0"/>
      <p:bldP spid="248836" grpId="0" animBg="1" autoUpdateAnimBg="0"/>
      <p:bldP spid="248837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40804"/>
            <a:ext cx="83058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FF00"/>
                </a:solidFill>
              </a:rPr>
              <a:t>The</a:t>
            </a:r>
          </a:p>
          <a:p>
            <a:pPr algn="ctr"/>
            <a:endParaRPr lang="en-US" sz="9600" b="1" dirty="0">
              <a:solidFill>
                <a:srgbClr val="FFFF00"/>
              </a:solidFill>
            </a:endParaRPr>
          </a:p>
          <a:p>
            <a:pPr algn="ctr"/>
            <a:endParaRPr lang="en-US" sz="9600" b="1" dirty="0" smtClean="0">
              <a:solidFill>
                <a:srgbClr val="FFFF00"/>
              </a:solidFill>
            </a:endParaRPr>
          </a:p>
          <a:p>
            <a:pPr algn="ctr"/>
            <a:endParaRPr lang="en-US" sz="40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9600" b="1" dirty="0" smtClean="0">
                <a:solidFill>
                  <a:srgbClr val="FFFF00"/>
                </a:solidFill>
              </a:rPr>
              <a:t>WHAT</a:t>
            </a:r>
            <a:endParaRPr lang="en-US" sz="9600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642172"/>
            <a:ext cx="4163556" cy="2853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642171"/>
            <a:ext cx="4163556" cy="28536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834" y="2483698"/>
            <a:ext cx="4191000" cy="2873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296" y="2483698"/>
            <a:ext cx="4194538" cy="287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447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0"/>
            <a:ext cx="4879862" cy="212365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solidFill>
                  <a:srgbClr val="66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4 – second </a:t>
            </a:r>
          </a:p>
          <a:p>
            <a:pPr algn="ctr">
              <a:defRPr/>
            </a:pPr>
            <a:r>
              <a:rPr lang="en-US" sz="6600" b="1" dirty="0">
                <a:ln w="11430"/>
                <a:solidFill>
                  <a:srgbClr val="66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partner</a:t>
            </a:r>
          </a:p>
        </p:txBody>
      </p:sp>
      <p:pic>
        <p:nvPicPr>
          <p:cNvPr id="20483" name="Picture 2" descr="C:\Users\Dan\Pictures\Microsoft Clip Organizer\j04396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86200"/>
            <a:ext cx="75771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 descr="C:\Users\Dan\Pictures\Microsoft Clip Organizer\j043636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 descr="C:\Users\Dan\Pictures\Microsoft Clip Organizer\j043636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0" y="8382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76400" y="2438400"/>
            <a:ext cx="5486400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Find a friend in the room from a different school/grade-level/ or central office.           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Find 2 comfortable seats and relax.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*Please bring a pen(</a:t>
            </a:r>
            <a:r>
              <a:rPr lang="en-US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cil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)!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0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207"/>
            <a:ext cx="9144000" cy="56755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1207"/>
            <a:ext cx="9144000" cy="598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9615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810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0"/>
            <a:ext cx="9144000" cy="304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410200" y="3886200"/>
            <a:ext cx="3733800" cy="2308225"/>
          </a:xfrm>
          <a:prstGeom prst="rect">
            <a:avLst/>
          </a:prstGeom>
          <a:solidFill>
            <a:srgbClr val="333399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kumimoji="1" lang="en-US" sz="1800">
                <a:solidFill>
                  <a:srgbClr val="FFFF00"/>
                </a:solidFill>
                <a:latin typeface="Comic Sans MS" pitchFamily="66" charset="0"/>
              </a:rPr>
              <a:t>a.  The number of cavities the sixth graders have?</a:t>
            </a:r>
          </a:p>
          <a:p>
            <a:pPr eaLnBrk="0" hangingPunct="0"/>
            <a:r>
              <a:rPr kumimoji="1" lang="en-US" sz="1800">
                <a:solidFill>
                  <a:srgbClr val="FFFF00"/>
                </a:solidFill>
                <a:latin typeface="Comic Sans MS" pitchFamily="66" charset="0"/>
              </a:rPr>
              <a:t>b.  The number of people in the sixth graders’ families? </a:t>
            </a:r>
          </a:p>
          <a:p>
            <a:pPr eaLnBrk="0" hangingPunct="0"/>
            <a:r>
              <a:rPr kumimoji="1" lang="en-US" sz="1800">
                <a:solidFill>
                  <a:srgbClr val="FFFF00"/>
                </a:solidFill>
                <a:latin typeface="Comic Sans MS" pitchFamily="66" charset="0"/>
              </a:rPr>
              <a:t>c.  The ages of the sixth graders’ mothers?</a:t>
            </a:r>
          </a:p>
          <a:p>
            <a:pPr eaLnBrk="0" hangingPunct="0"/>
            <a:r>
              <a:rPr kumimoji="1" lang="en-US" sz="1800">
                <a:solidFill>
                  <a:srgbClr val="FFFF00"/>
                </a:solidFill>
                <a:latin typeface="Comic Sans MS" pitchFamily="66" charset="0"/>
              </a:rPr>
              <a:t>d.  The heights of the sixth graders in inches?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6" y="1"/>
            <a:ext cx="9144000" cy="144779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cap="small" dirty="0">
                <a:effectLst/>
              </a:rPr>
              <a:t>Avondale Elementary School </a:t>
            </a:r>
            <a:r>
              <a:rPr lang="en-US" sz="3600" b="1" cap="small" dirty="0" smtClean="0">
                <a:effectLst/>
              </a:rPr>
              <a:t>District</a:t>
            </a:r>
          </a:p>
          <a:p>
            <a:pPr marL="0" indent="0" algn="ctr">
              <a:buNone/>
            </a:pPr>
            <a:r>
              <a:rPr lang="en-US" sz="4000" b="1" cap="small" dirty="0" smtClean="0">
                <a:solidFill>
                  <a:srgbClr val="FFFF00"/>
                </a:solidFill>
                <a:effectLst/>
              </a:rPr>
              <a:t>Mission</a:t>
            </a:r>
            <a:endParaRPr lang="en-US" sz="4000" dirty="0" smtClean="0">
              <a:solidFill>
                <a:srgbClr val="FFFF00"/>
              </a:solidFill>
              <a:effectLst/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286000"/>
            <a:ext cx="7696200" cy="255454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4000" dirty="0">
                <a:latin typeface="Comic Sans MS" charset="0"/>
                <a:ea typeface="Comic Sans MS" charset="0"/>
                <a:cs typeface="Comic Sans MS" charset="0"/>
              </a:rPr>
              <a:t>In Avondale, every student will grow as a </a:t>
            </a:r>
            <a:r>
              <a:rPr lang="en-US" sz="4000" dirty="0">
                <a:solidFill>
                  <a:srgbClr val="66FFFF"/>
                </a:solidFill>
                <a:latin typeface="Comic Sans MS" charset="0"/>
                <a:ea typeface="Comic Sans MS" charset="0"/>
                <a:cs typeface="Comic Sans MS" charset="0"/>
              </a:rPr>
              <a:t>thinker</a:t>
            </a:r>
            <a:r>
              <a:rPr lang="en-US" sz="40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4000" dirty="0">
                <a:solidFill>
                  <a:srgbClr val="FFCCFF"/>
                </a:solidFill>
                <a:latin typeface="Comic Sans MS" charset="0"/>
                <a:ea typeface="Comic Sans MS" charset="0"/>
                <a:cs typeface="Comic Sans MS" charset="0"/>
              </a:rPr>
              <a:t>problem solver</a:t>
            </a:r>
            <a:r>
              <a:rPr lang="en-US" sz="4000" dirty="0"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en-US" sz="4000" dirty="0">
                <a:solidFill>
                  <a:srgbClr val="00FF00"/>
                </a:solidFill>
                <a:latin typeface="Comic Sans MS" charset="0"/>
                <a:ea typeface="Comic Sans MS" charset="0"/>
                <a:cs typeface="Comic Sans MS" charset="0"/>
              </a:rPr>
              <a:t>communicator</a:t>
            </a:r>
            <a:r>
              <a:rPr lang="en-US" sz="4000" dirty="0">
                <a:latin typeface="Comic Sans MS" charset="0"/>
                <a:ea typeface="Comic Sans MS" charset="0"/>
                <a:cs typeface="Comic Sans MS" charset="0"/>
              </a:rPr>
              <a:t> to pursue a future without limits.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533400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KEY QUESTIONS: Which of these processes did you practice during your analysis of the graph? Did the style of questioning deepen your understanding? Explain.</a:t>
            </a:r>
          </a:p>
        </p:txBody>
      </p:sp>
    </p:spTree>
    <p:extLst>
      <p:ext uri="{BB962C8B-B14F-4D97-AF65-F5344CB8AC3E}">
        <p14:creationId xmlns:p14="http://schemas.microsoft.com/office/powerpoint/2010/main" val="157815775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10580</TotalTime>
  <Words>1044</Words>
  <Application>Microsoft Macintosh PowerPoint</Application>
  <PresentationFormat>On-screen Show (4:3)</PresentationFormat>
  <Paragraphs>248</Paragraphs>
  <Slides>38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Arial</vt:lpstr>
      <vt:lpstr>Arial Black</vt:lpstr>
      <vt:lpstr>Bookman Old Style</vt:lpstr>
      <vt:lpstr>Bradley Hand ITC</vt:lpstr>
      <vt:lpstr>Calibri</vt:lpstr>
      <vt:lpstr>Comic Sans MS</vt:lpstr>
      <vt:lpstr>English111 Vivace BT</vt:lpstr>
      <vt:lpstr>Garamond</vt:lpstr>
      <vt:lpstr>Helvetica Black</vt:lpstr>
      <vt:lpstr>Monotype Corsiva</vt:lpstr>
      <vt:lpstr>Times New Roman</vt:lpstr>
      <vt:lpstr>Verdana</vt:lpstr>
      <vt:lpstr>Vivaldi</vt:lpstr>
      <vt:lpstr>Wingdings</vt:lpstr>
      <vt:lpstr>Beam</vt:lpstr>
      <vt:lpstr>PowerPoint Presentation</vt:lpstr>
      <vt:lpstr>Opportunities – teaching for long-term memory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It’s All About:  The Second Question</vt:lpstr>
      <vt:lpstr>PowerPoint Presentation</vt:lpstr>
      <vt:lpstr>PowerPoint Presentation</vt:lpstr>
      <vt:lpstr>Good Instruction (Keep it Simple…Keep it Real)</vt:lpstr>
      <vt:lpstr>PowerPoint Presentation</vt:lpstr>
      <vt:lpstr>Process for Lesson Planning</vt:lpstr>
      <vt:lpstr>Process for Lesson Planning</vt:lpstr>
      <vt:lpstr>Process for Lesson Planning</vt:lpstr>
      <vt:lpstr>PowerPoint Presentation</vt:lpstr>
      <vt:lpstr>VENN DIAGRAMS</vt:lpstr>
      <vt:lpstr>Advanced Organizers</vt:lpstr>
      <vt:lpstr>PowerPoint Presentation</vt:lpstr>
      <vt:lpstr>PowerPoint Presentation</vt:lpstr>
      <vt:lpstr>PowerPoint Presentation</vt:lpstr>
      <vt:lpstr>Framework for  Instructional Planning McREL, 2012</vt:lpstr>
      <vt:lpstr>PowerPoint Presentation</vt:lpstr>
      <vt:lpstr>PowerPoint Presentation</vt:lpstr>
      <vt:lpstr>Identifying  Similarities and Differences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Task and Constructed Response</vt:lpstr>
      <vt:lpstr>PowerPoint Presentation</vt:lpstr>
      <vt:lpstr>PowerPoint Presentation</vt:lpstr>
      <vt:lpstr>PowerPoint Presentation</vt:lpstr>
      <vt:lpstr>Thank you for your commitment to children!</vt:lpstr>
    </vt:vector>
  </TitlesOfParts>
  <Company>Child Reach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Instructional Strategies that Produce  Positive Results for EACH Student</dc:title>
  <dc:creator>Daniel Mulligan</dc:creator>
  <cp:lastModifiedBy>Dawn Meyer</cp:lastModifiedBy>
  <cp:revision>590</cp:revision>
  <cp:lastPrinted>2010-10-02T11:54:57Z</cp:lastPrinted>
  <dcterms:created xsi:type="dcterms:W3CDTF">2007-05-21T17:38:15Z</dcterms:created>
  <dcterms:modified xsi:type="dcterms:W3CDTF">2016-06-03T12:04:55Z</dcterms:modified>
</cp:coreProperties>
</file>