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42"/>
  </p:notesMasterIdLst>
  <p:handoutMasterIdLst>
    <p:handoutMasterId r:id="rId43"/>
  </p:handoutMasterIdLst>
  <p:sldIdLst>
    <p:sldId id="1136" r:id="rId2"/>
    <p:sldId id="1101" r:id="rId3"/>
    <p:sldId id="1133" r:id="rId4"/>
    <p:sldId id="1111" r:id="rId5"/>
    <p:sldId id="797" r:id="rId6"/>
    <p:sldId id="1134" r:id="rId7"/>
    <p:sldId id="1129" r:id="rId8"/>
    <p:sldId id="876" r:id="rId9"/>
    <p:sldId id="877" r:id="rId10"/>
    <p:sldId id="1072" r:id="rId11"/>
    <p:sldId id="993" r:id="rId12"/>
    <p:sldId id="1047" r:id="rId13"/>
    <p:sldId id="1121" r:id="rId14"/>
    <p:sldId id="1122" r:id="rId15"/>
    <p:sldId id="1078" r:id="rId16"/>
    <p:sldId id="1130" r:id="rId17"/>
    <p:sldId id="1131" r:id="rId18"/>
    <p:sldId id="1127" r:id="rId19"/>
    <p:sldId id="1135" r:id="rId20"/>
    <p:sldId id="990" r:id="rId21"/>
    <p:sldId id="992" r:id="rId22"/>
    <p:sldId id="1079" r:id="rId23"/>
    <p:sldId id="838" r:id="rId24"/>
    <p:sldId id="1081" r:id="rId25"/>
    <p:sldId id="1082" r:id="rId26"/>
    <p:sldId id="1029" r:id="rId27"/>
    <p:sldId id="1126" r:id="rId28"/>
    <p:sldId id="883" r:id="rId29"/>
    <p:sldId id="884" r:id="rId30"/>
    <p:sldId id="885" r:id="rId31"/>
    <p:sldId id="1128" r:id="rId32"/>
    <p:sldId id="1132" r:id="rId33"/>
    <p:sldId id="997" r:id="rId34"/>
    <p:sldId id="998" r:id="rId35"/>
    <p:sldId id="999" r:id="rId36"/>
    <p:sldId id="1000" r:id="rId37"/>
    <p:sldId id="1001" r:id="rId38"/>
    <p:sldId id="1003" r:id="rId39"/>
    <p:sldId id="1137" r:id="rId40"/>
    <p:sldId id="1042" r:id="rId41"/>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000" kern="1200">
        <a:solidFill>
          <a:schemeClr val="tx1"/>
        </a:solidFill>
        <a:latin typeface="Arial" pitchFamily="34" charset="0"/>
        <a:ea typeface="+mn-ea"/>
        <a:cs typeface="Arial" pitchFamily="34" charset="0"/>
      </a:defRPr>
    </a:lvl5pPr>
    <a:lvl6pPr marL="2286000" algn="l" defTabSz="914400" rtl="0" eaLnBrk="1" latinLnBrk="0" hangingPunct="1">
      <a:defRPr sz="2000" kern="1200">
        <a:solidFill>
          <a:schemeClr val="tx1"/>
        </a:solidFill>
        <a:latin typeface="Arial" pitchFamily="34" charset="0"/>
        <a:ea typeface="+mn-ea"/>
        <a:cs typeface="Arial" pitchFamily="34" charset="0"/>
      </a:defRPr>
    </a:lvl6pPr>
    <a:lvl7pPr marL="2743200" algn="l" defTabSz="914400" rtl="0" eaLnBrk="1" latinLnBrk="0" hangingPunct="1">
      <a:defRPr sz="2000" kern="1200">
        <a:solidFill>
          <a:schemeClr val="tx1"/>
        </a:solidFill>
        <a:latin typeface="Arial" pitchFamily="34" charset="0"/>
        <a:ea typeface="+mn-ea"/>
        <a:cs typeface="Arial" pitchFamily="34" charset="0"/>
      </a:defRPr>
    </a:lvl7pPr>
    <a:lvl8pPr marL="3200400" algn="l" defTabSz="914400" rtl="0" eaLnBrk="1" latinLnBrk="0" hangingPunct="1">
      <a:defRPr sz="2000" kern="1200">
        <a:solidFill>
          <a:schemeClr val="tx1"/>
        </a:solidFill>
        <a:latin typeface="Arial" pitchFamily="34" charset="0"/>
        <a:ea typeface="+mn-ea"/>
        <a:cs typeface="Arial" pitchFamily="34" charset="0"/>
      </a:defRPr>
    </a:lvl8pPr>
    <a:lvl9pPr marL="3657600" algn="l" defTabSz="914400" rtl="0" eaLnBrk="1" latinLnBrk="0" hangingPunct="1">
      <a:defRPr sz="20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6FFFF"/>
    <a:srgbClr val="00FF00"/>
    <a:srgbClr val="FF0000"/>
    <a:srgbClr val="000000"/>
    <a:srgbClr val="800000"/>
    <a:srgbClr val="820000"/>
    <a:srgbClr val="008000"/>
    <a:srgbClr val="660066"/>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324" autoAdjust="0"/>
    <p:restoredTop sz="93157" autoAdjust="0"/>
  </p:normalViewPr>
  <p:slideViewPr>
    <p:cSldViewPr>
      <p:cViewPr varScale="1">
        <p:scale>
          <a:sx n="119" d="100"/>
          <a:sy n="119" d="100"/>
        </p:scale>
        <p:origin x="1112" y="19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7736"/>
    </p:cViewPr>
  </p:sorterViewPr>
  <p:notesViewPr>
    <p:cSldViewPr>
      <p:cViewPr varScale="1">
        <p:scale>
          <a:sx n="58" d="100"/>
          <a:sy n="58" d="100"/>
        </p:scale>
        <p:origin x="-18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000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000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000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2EC57F6F-31B0-482B-A457-CCFBA396A799}" type="slidenum">
              <a:rPr lang="en-US"/>
              <a:pPr>
                <a:defRPr/>
              </a:pPr>
              <a:t>‹#›</a:t>
            </a:fld>
            <a:endParaRPr lang="en-US"/>
          </a:p>
        </p:txBody>
      </p:sp>
    </p:spTree>
    <p:extLst>
      <p:ext uri="{BB962C8B-B14F-4D97-AF65-F5344CB8AC3E}">
        <p14:creationId xmlns:p14="http://schemas.microsoft.com/office/powerpoint/2010/main" val="196910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17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E8378116-201F-48C6-8B89-953098899D8C}" type="slidenum">
              <a:rPr lang="en-US"/>
              <a:pPr>
                <a:defRPr/>
              </a:pPr>
              <a:t>‹#›</a:t>
            </a:fld>
            <a:endParaRPr lang="en-US"/>
          </a:p>
        </p:txBody>
      </p:sp>
    </p:spTree>
    <p:extLst>
      <p:ext uri="{BB962C8B-B14F-4D97-AF65-F5344CB8AC3E}">
        <p14:creationId xmlns:p14="http://schemas.microsoft.com/office/powerpoint/2010/main" val="40495494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1</a:t>
            </a:fld>
            <a:endParaRPr lang="en-US"/>
          </a:p>
        </p:txBody>
      </p:sp>
    </p:spTree>
    <p:extLst>
      <p:ext uri="{BB962C8B-B14F-4D97-AF65-F5344CB8AC3E}">
        <p14:creationId xmlns:p14="http://schemas.microsoft.com/office/powerpoint/2010/main" val="1931045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DFC752-A446-43FA-8519-29AA63E2F389}" type="slidenum">
              <a:rPr lang="en-US" smtClean="0"/>
              <a:pPr/>
              <a:t>21</a:t>
            </a:fld>
            <a:endParaRPr lang="en-US"/>
          </a:p>
        </p:txBody>
      </p:sp>
    </p:spTree>
    <p:extLst>
      <p:ext uri="{BB962C8B-B14F-4D97-AF65-F5344CB8AC3E}">
        <p14:creationId xmlns:p14="http://schemas.microsoft.com/office/powerpoint/2010/main" val="63735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D822AB-D11E-4265-B1A1-4D0F115A8369}" type="slidenum">
              <a:rPr lang="en-US"/>
              <a:pPr/>
              <a:t>22</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4339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CD965DE9-0FA6-4A12-8B11-6E085B8194EB}" type="slidenum">
              <a:rPr lang="en-US" smtClean="0"/>
              <a:pPr>
                <a:defRPr/>
              </a:pPr>
              <a:t>26</a:t>
            </a:fld>
            <a:endParaRPr lang="en-US"/>
          </a:p>
        </p:txBody>
      </p:sp>
    </p:spTree>
    <p:extLst>
      <p:ext uri="{BB962C8B-B14F-4D97-AF65-F5344CB8AC3E}">
        <p14:creationId xmlns:p14="http://schemas.microsoft.com/office/powerpoint/2010/main" val="1964516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C2D5FC8D-9FEA-46A0-A14F-8430B71B9193}" type="slidenum">
              <a:rPr lang="en-US"/>
              <a:pPr/>
              <a:t>28</a:t>
            </a:fld>
            <a:endParaRPr lang="en-US"/>
          </a:p>
        </p:txBody>
      </p:sp>
      <p:sp>
        <p:nvSpPr>
          <p:cNvPr id="195587" name="Rectangle 2"/>
          <p:cNvSpPr>
            <a:spLocks noGrp="1" noRot="1" noChangeAspect="1" noChangeArrowheads="1" noTextEdit="1"/>
          </p:cNvSpPr>
          <p:nvPr>
            <p:ph type="sldImg"/>
          </p:nvPr>
        </p:nvSpPr>
        <p:spPr>
          <a:xfrm>
            <a:off x="1143000" y="685800"/>
            <a:ext cx="4572000" cy="3429000"/>
          </a:xfrm>
          <a:ln/>
        </p:spPr>
      </p:sp>
      <p:sp>
        <p:nvSpPr>
          <p:cNvPr id="1955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69070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29</a:t>
            </a:fld>
            <a:endParaRPr lang="en-US"/>
          </a:p>
        </p:txBody>
      </p:sp>
    </p:spTree>
    <p:extLst>
      <p:ext uri="{BB962C8B-B14F-4D97-AF65-F5344CB8AC3E}">
        <p14:creationId xmlns:p14="http://schemas.microsoft.com/office/powerpoint/2010/main" val="3871409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0B26264C-F052-4780-AC6C-ED9449F44558}" type="slidenum">
              <a:rPr lang="en-US"/>
              <a:pPr/>
              <a:t>30</a:t>
            </a:fld>
            <a:endParaRPr lang="en-US"/>
          </a:p>
        </p:txBody>
      </p:sp>
      <p:sp>
        <p:nvSpPr>
          <p:cNvPr id="196611" name="Rectangle 2"/>
          <p:cNvSpPr>
            <a:spLocks noGrp="1" noRot="1" noChangeAspect="1" noChangeArrowheads="1" noTextEdit="1"/>
          </p:cNvSpPr>
          <p:nvPr>
            <p:ph type="sldImg"/>
          </p:nvPr>
        </p:nvSpPr>
        <p:spPr>
          <a:xfrm>
            <a:off x="1143000" y="685800"/>
            <a:ext cx="4572000" cy="3429000"/>
          </a:xfrm>
          <a:ln/>
        </p:spPr>
      </p:sp>
      <p:sp>
        <p:nvSpPr>
          <p:cNvPr id="1966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98204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0B26264C-F052-4780-AC6C-ED9449F44558}" type="slidenum">
              <a:rPr lang="en-US"/>
              <a:pPr/>
              <a:t>31</a:t>
            </a:fld>
            <a:endParaRPr lang="en-US"/>
          </a:p>
        </p:txBody>
      </p:sp>
      <p:sp>
        <p:nvSpPr>
          <p:cNvPr id="196611" name="Rectangle 2"/>
          <p:cNvSpPr>
            <a:spLocks noGrp="1" noRot="1" noChangeAspect="1" noChangeArrowheads="1" noTextEdit="1"/>
          </p:cNvSpPr>
          <p:nvPr>
            <p:ph type="sldImg"/>
          </p:nvPr>
        </p:nvSpPr>
        <p:spPr>
          <a:xfrm>
            <a:off x="1143000" y="685800"/>
            <a:ext cx="4572000" cy="3429000"/>
          </a:xfrm>
          <a:ln/>
        </p:spPr>
      </p:sp>
      <p:sp>
        <p:nvSpPr>
          <p:cNvPr id="1966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67994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B476ED57-9E87-430C-B06E-806FDB6B3D96}" type="slidenum">
              <a:rPr lang="en-US" smtClean="0">
                <a:latin typeface="Arial" pitchFamily="34" charset="0"/>
              </a:rPr>
              <a:pPr/>
              <a:t>33</a:t>
            </a:fld>
            <a:endParaRPr lang="en-US" smtClean="0">
              <a:latin typeface="Arial"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239526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60A69357-AAB9-4311-8B22-2804E6CD138D}" type="slidenum">
              <a:rPr lang="en-US" smtClean="0">
                <a:latin typeface="Arial" pitchFamily="34" charset="0"/>
              </a:rPr>
              <a:pPr/>
              <a:t>34</a:t>
            </a:fld>
            <a:endParaRPr lang="en-US" smtClean="0">
              <a:latin typeface="Arial" pitchFamily="34"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294053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56AE207F-3FC6-45B0-84C4-4FD3DDDAB08E}" type="slidenum">
              <a:rPr lang="en-US" smtClean="0">
                <a:latin typeface="Arial" pitchFamily="34" charset="0"/>
              </a:rPr>
              <a:pPr/>
              <a:t>35</a:t>
            </a:fld>
            <a:endParaRPr lang="en-US" smtClean="0">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270241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1143000" y="685800"/>
            <a:ext cx="4572000" cy="3429000"/>
          </a:xfrm>
          <a:ln/>
        </p:spPr>
      </p:sp>
      <p:sp>
        <p:nvSpPr>
          <p:cNvPr id="61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760D2E1-C341-48AD-9D3D-B526F624347D}" type="slidenum">
              <a:rPr lang="en-US" smtClean="0"/>
              <a:pPr>
                <a:defRPr/>
              </a:pPr>
              <a:t>6</a:t>
            </a:fld>
            <a:endParaRPr lang="en-US"/>
          </a:p>
        </p:txBody>
      </p:sp>
    </p:spTree>
    <p:extLst>
      <p:ext uri="{BB962C8B-B14F-4D97-AF65-F5344CB8AC3E}">
        <p14:creationId xmlns:p14="http://schemas.microsoft.com/office/powerpoint/2010/main" val="883178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9B554428-4DF5-48C9-8DD7-F6B47A05D1D4}" type="slidenum">
              <a:rPr lang="en-US" smtClean="0">
                <a:latin typeface="Arial" pitchFamily="34" charset="0"/>
              </a:rPr>
              <a:pPr/>
              <a:t>36</a:t>
            </a:fld>
            <a:endParaRPr lang="en-US" smtClean="0">
              <a:latin typeface="Arial"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913941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52580" name="Slide Number Placeholder 3"/>
          <p:cNvSpPr>
            <a:spLocks noGrp="1"/>
          </p:cNvSpPr>
          <p:nvPr>
            <p:ph type="sldNum" sz="quarter" idx="5"/>
          </p:nvPr>
        </p:nvSpPr>
        <p:spPr>
          <a:noFill/>
        </p:spPr>
        <p:txBody>
          <a:bodyPr/>
          <a:lstStyle/>
          <a:p>
            <a:fld id="{874E24CF-2354-4FF2-ACDC-4CA28D51EA13}" type="slidenum">
              <a:rPr lang="en-US" smtClean="0">
                <a:latin typeface="Arial" pitchFamily="34" charset="0"/>
              </a:rPr>
              <a:pPr/>
              <a:t>37</a:t>
            </a:fld>
            <a:endParaRPr lang="en-US" smtClean="0">
              <a:latin typeface="Arial" pitchFamily="34" charset="0"/>
            </a:endParaRPr>
          </a:p>
        </p:txBody>
      </p:sp>
    </p:spTree>
    <p:extLst>
      <p:ext uri="{BB962C8B-B14F-4D97-AF65-F5344CB8AC3E}">
        <p14:creationId xmlns:p14="http://schemas.microsoft.com/office/powerpoint/2010/main" val="3911771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54628" name="Slide Number Placeholder 3"/>
          <p:cNvSpPr>
            <a:spLocks noGrp="1"/>
          </p:cNvSpPr>
          <p:nvPr>
            <p:ph type="sldNum" sz="quarter" idx="5"/>
          </p:nvPr>
        </p:nvSpPr>
        <p:spPr>
          <a:noFill/>
        </p:spPr>
        <p:txBody>
          <a:bodyPr/>
          <a:lstStyle/>
          <a:p>
            <a:fld id="{F3F2C19D-DDFF-4DB5-A082-F5BB2BCF69CA}" type="slidenum">
              <a:rPr lang="en-US" smtClean="0">
                <a:latin typeface="Arial" pitchFamily="34" charset="0"/>
                <a:ea typeface="MS PGothic" pitchFamily="34" charset="-128"/>
              </a:rPr>
              <a:pPr/>
              <a:t>38</a:t>
            </a:fld>
            <a:endParaRPr lang="en-US" smtClean="0">
              <a:latin typeface="Arial" pitchFamily="34" charset="0"/>
              <a:ea typeface="MS PGothic" pitchFamily="34" charset="-128"/>
            </a:endParaRPr>
          </a:p>
        </p:txBody>
      </p:sp>
    </p:spTree>
    <p:extLst>
      <p:ext uri="{BB962C8B-B14F-4D97-AF65-F5344CB8AC3E}">
        <p14:creationId xmlns:p14="http://schemas.microsoft.com/office/powerpoint/2010/main" val="1714094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123D7A-39A2-48CD-A58C-075EA2C43AE0}" type="slidenum">
              <a:rPr lang="en-US"/>
              <a:pPr/>
              <a:t>40</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60191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1143000" y="685800"/>
            <a:ext cx="4572000" cy="3429000"/>
          </a:xfrm>
          <a:ln/>
        </p:spPr>
      </p:sp>
      <p:sp>
        <p:nvSpPr>
          <p:cNvPr id="61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760D2E1-C341-48AD-9D3D-B526F624347D}" type="slidenum">
              <a:rPr lang="en-US" smtClean="0"/>
              <a:pPr>
                <a:defRPr/>
              </a:pPr>
              <a:t>8</a:t>
            </a:fld>
            <a:endParaRPr lang="en-US"/>
          </a:p>
        </p:txBody>
      </p:sp>
    </p:spTree>
    <p:extLst>
      <p:ext uri="{BB962C8B-B14F-4D97-AF65-F5344CB8AC3E}">
        <p14:creationId xmlns:p14="http://schemas.microsoft.com/office/powerpoint/2010/main" val="1727035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1143000" y="685800"/>
            <a:ext cx="4572000" cy="3429000"/>
          </a:xfrm>
          <a:ln/>
        </p:spPr>
      </p:sp>
      <p:sp>
        <p:nvSpPr>
          <p:cNvPr id="71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26A7B8B-1FA8-4739-B9F2-043ACF78D673}" type="slidenum">
              <a:rPr lang="en-US" smtClean="0"/>
              <a:pPr>
                <a:defRPr/>
              </a:pPr>
              <a:t>9</a:t>
            </a:fld>
            <a:endParaRPr lang="en-US"/>
          </a:p>
        </p:txBody>
      </p:sp>
    </p:spTree>
    <p:extLst>
      <p:ext uri="{BB962C8B-B14F-4D97-AF65-F5344CB8AC3E}">
        <p14:creationId xmlns:p14="http://schemas.microsoft.com/office/powerpoint/2010/main" val="845548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869E0015-6B71-4330-9B4D-2CD53B415C33}" type="slidenum">
              <a:rPr lang="en-US" smtClean="0"/>
              <a:pPr/>
              <a:t>11</a:t>
            </a:fld>
            <a:endParaRPr lang="en-US" dirty="0"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91679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pPr>
              <a:spcBef>
                <a:spcPct val="0"/>
              </a:spcBef>
            </a:pPr>
            <a:endParaRPr lang="en-US" smtClean="0">
              <a:latin typeface="Arial" pitchFamily="34" charset="0"/>
            </a:endParaRPr>
          </a:p>
        </p:txBody>
      </p:sp>
      <p:sp>
        <p:nvSpPr>
          <p:cNvPr id="4100" name="Slide Number Placeholder 3"/>
          <p:cNvSpPr>
            <a:spLocks noGrp="1"/>
          </p:cNvSpPr>
          <p:nvPr>
            <p:ph type="sldNum" sz="quarter" idx="5"/>
          </p:nvPr>
        </p:nvSpPr>
        <p:spPr/>
        <p:txBody>
          <a:bodyPr/>
          <a:lstStyle/>
          <a:p>
            <a:pPr>
              <a:defRPr/>
            </a:pPr>
            <a:fld id="{64E638DC-6FD8-4C41-9E95-BCD4D3F0844F}" type="slidenum">
              <a:rPr lang="en-US"/>
              <a:pPr>
                <a:defRPr/>
              </a:pPr>
              <a:t>15</a:t>
            </a:fld>
            <a:endParaRPr lang="en-US"/>
          </a:p>
        </p:txBody>
      </p:sp>
    </p:spTree>
    <p:extLst>
      <p:ext uri="{BB962C8B-B14F-4D97-AF65-F5344CB8AC3E}">
        <p14:creationId xmlns:p14="http://schemas.microsoft.com/office/powerpoint/2010/main" val="2261134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pPr>
              <a:spcBef>
                <a:spcPct val="0"/>
              </a:spcBef>
            </a:pPr>
            <a:endParaRPr lang="en-US" smtClean="0">
              <a:latin typeface="Arial" pitchFamily="34" charset="0"/>
            </a:endParaRPr>
          </a:p>
        </p:txBody>
      </p:sp>
      <p:sp>
        <p:nvSpPr>
          <p:cNvPr id="4100" name="Slide Number Placeholder 3"/>
          <p:cNvSpPr>
            <a:spLocks noGrp="1"/>
          </p:cNvSpPr>
          <p:nvPr>
            <p:ph type="sldNum" sz="quarter" idx="5"/>
          </p:nvPr>
        </p:nvSpPr>
        <p:spPr/>
        <p:txBody>
          <a:bodyPr/>
          <a:lstStyle/>
          <a:p>
            <a:pPr>
              <a:defRPr/>
            </a:pPr>
            <a:fld id="{64E638DC-6FD8-4C41-9E95-BCD4D3F0844F}" type="slidenum">
              <a:rPr lang="en-US"/>
              <a:pPr>
                <a:defRPr/>
              </a:pPr>
              <a:t>17</a:t>
            </a:fld>
            <a:endParaRPr lang="en-US"/>
          </a:p>
        </p:txBody>
      </p:sp>
    </p:spTree>
    <p:extLst>
      <p:ext uri="{BB962C8B-B14F-4D97-AF65-F5344CB8AC3E}">
        <p14:creationId xmlns:p14="http://schemas.microsoft.com/office/powerpoint/2010/main" val="2098986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95D101-7804-48F1-A3EA-B22DE898C942}" type="slidenum">
              <a:rPr lang="en-US"/>
              <a:pPr/>
              <a:t>18</a:t>
            </a:fld>
            <a:endParaRPr lang="en-US"/>
          </a:p>
        </p:txBody>
      </p:sp>
      <p:sp>
        <p:nvSpPr>
          <p:cNvPr id="474114" name="Rectangle 2"/>
          <p:cNvSpPr>
            <a:spLocks noGrp="1" noRot="1" noChangeAspect="1" noChangeArrowheads="1" noTextEdit="1"/>
          </p:cNvSpPr>
          <p:nvPr>
            <p:ph type="sldImg"/>
          </p:nvPr>
        </p:nvSpPr>
        <p:spPr>
          <a:ln/>
        </p:spPr>
      </p:sp>
      <p:sp>
        <p:nvSpPr>
          <p:cNvPr id="474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9866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5B6D7AC7-9669-40F0-A74F-EC09F0CF6D04}" type="slidenum">
              <a:rPr lang="en-US" smtClean="0">
                <a:latin typeface="Arial" pitchFamily="34" charset="0"/>
              </a:rPr>
              <a:pPr/>
              <a:t>20</a:t>
            </a:fld>
            <a:endParaRPr lang="en-US" smtClean="0">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171107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973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973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905E37FB-F68F-4502-95E5-E3A3DB404FB4}" type="slidenum">
              <a:rPr lang="en-US"/>
              <a:pPr>
                <a:defRPr/>
              </a:pPr>
              <a:t>‹#›</a:t>
            </a:fld>
            <a:endParaRPr lang="en-US"/>
          </a:p>
        </p:txBody>
      </p:sp>
    </p:spTree>
  </p:cSld>
  <p:clrMapOvr>
    <a:masterClrMapping/>
  </p:clrMapOvr>
  <p:transition spd="slow">
    <p:dissolv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AC133F2-9CE6-438F-A6DC-73EE4FB2B713}" type="slidenum">
              <a:rPr lang="en-US"/>
              <a:pPr>
                <a:defRPr/>
              </a:pPr>
              <a:t>‹#›</a:t>
            </a:fld>
            <a:endParaRPr lang="en-US"/>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C998AD6-B343-4767-A10C-B63B5DD719C6}" type="slidenum">
              <a:rPr lang="en-US"/>
              <a:pPr>
                <a:defRPr/>
              </a:pPr>
              <a:t>‹#›</a:t>
            </a:fld>
            <a:endParaRPr lang="en-US"/>
          </a:p>
        </p:txBody>
      </p:sp>
    </p:spTree>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1E18317-2603-42D4-8B52-678751672B90}" type="slidenum">
              <a:rPr lang="en-US"/>
              <a:pPr>
                <a:defRPr/>
              </a:pPr>
              <a:t>‹#›</a:t>
            </a:fld>
            <a:endParaRPr lang="en-US"/>
          </a:p>
        </p:txBody>
      </p:sp>
    </p:spTree>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5"/>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50442216-4028-4773-908E-469ED0B16397}" type="slidenum">
              <a:rPr lang="en-US"/>
              <a:pPr>
                <a:defRPr/>
              </a:pPr>
              <a:t>‹#›</a:t>
            </a:fld>
            <a:endParaRPr lang="en-US"/>
          </a:p>
        </p:txBody>
      </p:sp>
    </p:spTree>
  </p:cSld>
  <p:clrMapOvr>
    <a:masterClrMapping/>
  </p:clrMapOvr>
  <p:transitio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A5648558-79DD-432D-9D79-D1C268657D87}" type="slidenum">
              <a:rPr lang="en-US"/>
              <a:pPr>
                <a:defRPr/>
              </a:pPr>
              <a:t>‹#›</a:t>
            </a:fld>
            <a:endParaRPr lang="en-US"/>
          </a:p>
        </p:txBody>
      </p:sp>
    </p:spTree>
  </p:cSld>
  <p:clrMapOvr>
    <a:masterClrMapping/>
  </p:clrMapOvr>
  <p:transitio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2"/>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4"/>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E8EA1645-02AB-4F75-855B-BD492120ECCB}" type="slidenum">
              <a:rPr lang="en-US"/>
              <a:pPr>
                <a:defRPr/>
              </a:pPr>
              <a:t>‹#›</a:t>
            </a:fld>
            <a:endParaRPr lang="en-US"/>
          </a:p>
        </p:txBody>
      </p:sp>
    </p:spTree>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228600"/>
            <a:ext cx="7086600" cy="8382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676400" y="1371600"/>
            <a:ext cx="3467100" cy="4648200"/>
          </a:xfrm>
        </p:spPr>
        <p:txBody>
          <a:bodyPr/>
          <a:lstStyle/>
          <a:p>
            <a:pPr lvl="0"/>
            <a:endParaRPr lang="en-US" noProof="0"/>
          </a:p>
        </p:txBody>
      </p:sp>
      <p:sp>
        <p:nvSpPr>
          <p:cNvPr id="4" name="Text Placeholder 3"/>
          <p:cNvSpPr>
            <a:spLocks noGrp="1"/>
          </p:cNvSpPr>
          <p:nvPr>
            <p:ph type="body" sz="half" idx="2"/>
          </p:nvPr>
        </p:nvSpPr>
        <p:spPr>
          <a:xfrm>
            <a:off x="5295900" y="1371600"/>
            <a:ext cx="34671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6764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7338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858000" y="6248400"/>
            <a:ext cx="1905000" cy="457200"/>
          </a:xfrm>
        </p:spPr>
        <p:txBody>
          <a:bodyPr/>
          <a:lstStyle>
            <a:lvl1pPr>
              <a:defRPr/>
            </a:lvl1pPr>
          </a:lstStyle>
          <a:p>
            <a:pPr>
              <a:defRPr/>
            </a:pPr>
            <a:fld id="{C3707D3B-70E9-41B0-B54E-159B535795D4}" type="slidenum">
              <a:rPr lang="en-US"/>
              <a:pPr>
                <a:defRPr/>
              </a:pPr>
              <a:t>‹#›</a:t>
            </a:fld>
            <a:endParaRPr lang="en-US"/>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1B598F-5426-41FF-A474-2BDE0E1B90EE}" type="slidenum">
              <a:rPr lang="en-US"/>
              <a:pPr>
                <a:defRPr/>
              </a:pPr>
              <a:t>‹#›</a:t>
            </a:fld>
            <a:endParaRPr lang="en-U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F36CC5A-84F3-437F-8D84-7A0F4044692B}" type="slidenum">
              <a:rPr lang="en-US"/>
              <a:pPr>
                <a:defRPr/>
              </a:pPr>
              <a:t>‹#›</a:t>
            </a:fld>
            <a:endParaRPr lang="en-US"/>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E136A47-AE41-4031-983A-D0E073A39EAB}" type="slidenum">
              <a:rPr lang="en-US"/>
              <a:pPr>
                <a:defRPr/>
              </a:pPr>
              <a:t>‹#›</a:t>
            </a:fld>
            <a:endParaRPr lang="en-US"/>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E755C478-11F8-4096-B227-0FC26FC84AD3}" type="slidenum">
              <a:rPr lang="en-US"/>
              <a:pPr>
                <a:defRPr/>
              </a:pPr>
              <a:t>‹#›</a:t>
            </a:fld>
            <a:endParaRPr lang="en-US"/>
          </a:p>
        </p:txBody>
      </p:sp>
    </p:spTree>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5FF1D4C-E80D-493B-8E75-FAFF1588BD91}" type="slidenum">
              <a:rPr lang="en-US"/>
              <a:pPr>
                <a:defRPr/>
              </a:pPr>
              <a:t>‹#›</a:t>
            </a:fld>
            <a:endParaRPr lang="en-U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2B1F124-F449-40B9-B42A-8F73376708AD}" type="slidenum">
              <a:rPr lang="en-US"/>
              <a:pPr>
                <a:defRPr/>
              </a:pPr>
              <a:t>‹#›</a:t>
            </a:fld>
            <a:endParaRPr lang="en-US"/>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0B2F273-7663-4467-978F-F6AF26514C5B}" type="slidenum">
              <a:rPr lang="en-US"/>
              <a:pPr>
                <a:defRPr/>
              </a:pPr>
              <a:t>‹#›</a:t>
            </a:fld>
            <a:endParaRPr lang="en-US"/>
          </a:p>
        </p:txBody>
      </p:sp>
    </p:spTree>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94E5EB3-839F-4E99-8CDC-7497FB710661}" type="slidenum">
              <a:rPr lang="en-US"/>
              <a:pPr>
                <a:defRPr/>
              </a:pPr>
              <a:t>‹#›</a:t>
            </a:fld>
            <a:endParaRPr lang="en-US"/>
          </a:p>
        </p:txBody>
      </p:sp>
    </p:spTree>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000000"/>
            </a:gs>
            <a:gs pos="39999">
              <a:srgbClr val="0A128C"/>
            </a:gs>
            <a:gs pos="70000">
              <a:srgbClr val="181CC7"/>
            </a:gs>
            <a:gs pos="88000">
              <a:srgbClr val="7005D4"/>
            </a:gs>
            <a:gs pos="100000">
              <a:srgbClr val="8C3D91"/>
            </a:gs>
          </a:gsLst>
          <a:lin ang="2700000" scaled="0"/>
          <a:tileRect/>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2"/>
            <a:ext cx="9144000" cy="6856413"/>
            <a:chOff x="0" y="0"/>
            <a:chExt cx="5760" cy="4319"/>
          </a:xfrm>
        </p:grpSpPr>
        <p:sp>
          <p:nvSpPr>
            <p:cNvPr id="2867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7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7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7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latin typeface="Arial" charset="0"/>
                <a:cs typeface="+mn-cs"/>
              </a:endParaRPr>
            </a:p>
          </p:txBody>
        </p:sp>
        <p:sp>
          <p:nvSpPr>
            <p:cNvPr id="2868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8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9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0" hangingPunct="0">
                <a:defRPr/>
              </a:pPr>
              <a:endParaRPr lang="en-US">
                <a:latin typeface="Arial" charset="0"/>
                <a:cs typeface="+mn-cs"/>
              </a:endParaRPr>
            </a:p>
          </p:txBody>
        </p:sp>
        <p:sp>
          <p:nvSpPr>
            <p:cNvPr id="2869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latin typeface="Arial" charset="0"/>
                <a:cs typeface="+mn-cs"/>
              </a:endParaRPr>
            </a:p>
          </p:txBody>
        </p:sp>
        <p:sp>
          <p:nvSpPr>
            <p:cNvPr id="2869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0" hangingPunct="0">
                <a:defRPr/>
              </a:pPr>
              <a:endParaRPr lang="en-US">
                <a:latin typeface="Arial" charset="0"/>
                <a:cs typeface="+mn-cs"/>
              </a:endParaRPr>
            </a:p>
          </p:txBody>
        </p:sp>
        <p:sp>
          <p:nvSpPr>
            <p:cNvPr id="2869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69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70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0" hangingPunct="0">
                <a:defRPr/>
              </a:pPr>
              <a:endParaRPr lang="en-US">
                <a:latin typeface="Arial" charset="0"/>
                <a:cs typeface="+mn-cs"/>
              </a:endParaRPr>
            </a:p>
          </p:txBody>
        </p:sp>
        <p:sp>
          <p:nvSpPr>
            <p:cNvPr id="2870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0" hangingPunct="0">
                <a:defRPr/>
              </a:pPr>
              <a:endParaRPr lang="en-US">
                <a:latin typeface="Arial" charset="0"/>
                <a:cs typeface="+mn-cs"/>
              </a:endParaRPr>
            </a:p>
          </p:txBody>
        </p:sp>
        <p:sp>
          <p:nvSpPr>
            <p:cNvPr id="2870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70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70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1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grpSp>
          <p:nvGrpSpPr>
            <p:cNvPr id="2092" name="Group 39"/>
            <p:cNvGrpSpPr>
              <a:grpSpLocks/>
            </p:cNvGrpSpPr>
            <p:nvPr userDrawn="1"/>
          </p:nvGrpSpPr>
          <p:grpSpPr bwMode="auto">
            <a:xfrm>
              <a:off x="0" y="1632"/>
              <a:ext cx="5758" cy="1858"/>
              <a:chOff x="0" y="1632"/>
              <a:chExt cx="5758" cy="1858"/>
            </a:xfrm>
          </p:grpSpPr>
          <p:sp>
            <p:nvSpPr>
              <p:cNvPr id="2871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71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latin typeface="Arial" charset="0"/>
                  <a:cs typeface="+mn-cs"/>
                </a:endParaRPr>
              </a:p>
            </p:txBody>
          </p:sp>
        </p:grpSp>
      </p:grpSp>
      <p:sp>
        <p:nvSpPr>
          <p:cNvPr id="2871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715" name="Rectangle 43"/>
          <p:cNvSpPr>
            <a:spLocks noGrp="1" noChangeArrowheads="1"/>
          </p:cNvSpPr>
          <p:nvPr>
            <p:ph type="body" idx="1"/>
          </p:nvPr>
        </p:nvSpPr>
        <p:spPr bwMode="auto">
          <a:xfrm>
            <a:off x="457200" y="1600202"/>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1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mn-cs"/>
              </a:defRPr>
            </a:lvl1pPr>
          </a:lstStyle>
          <a:p>
            <a:pPr>
              <a:defRPr/>
            </a:pPr>
            <a:endParaRPr lang="en-US"/>
          </a:p>
        </p:txBody>
      </p:sp>
      <p:sp>
        <p:nvSpPr>
          <p:cNvPr id="2871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mn-cs"/>
              </a:defRPr>
            </a:lvl1pPr>
          </a:lstStyle>
          <a:p>
            <a:pPr>
              <a:defRPr/>
            </a:pPr>
            <a:endParaRPr lang="en-US"/>
          </a:p>
        </p:txBody>
      </p:sp>
      <p:sp>
        <p:nvSpPr>
          <p:cNvPr id="2871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cs typeface="+mn-cs"/>
              </a:defRPr>
            </a:lvl1pPr>
          </a:lstStyle>
          <a:p>
            <a:pPr>
              <a:defRPr/>
            </a:pPr>
            <a:fld id="{31BFA86A-F097-44ED-B66D-8674030F60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31"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3" r:id="rId15"/>
    <p:sldLayoutId id="2147483734" r:id="rId16"/>
  </p:sldLayoutIdLst>
  <p:transition spd="slow">
    <p:dissolv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8"/>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9"/>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20"/>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gif"/><Relationship Id="rId6" Type="http://schemas.openxmlformats.org/officeDocument/2006/relationships/image" Target="../media/image7.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8.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5" Type="http://schemas.openxmlformats.org/officeDocument/2006/relationships/image" Target="../media/image23.tiff"/><Relationship Id="rId1" Type="http://schemas.openxmlformats.org/officeDocument/2006/relationships/slideLayout" Target="../slideLayouts/slideLayout6.xml"/><Relationship Id="rId2"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oleObject" Target="../embeddings/oleObject7.bin"/><Relationship Id="rId13" Type="http://schemas.openxmlformats.org/officeDocument/2006/relationships/oleObject" Target="../embeddings/oleObject8.bin"/><Relationship Id="rId14" Type="http://schemas.openxmlformats.org/officeDocument/2006/relationships/oleObject" Target="../embeddings/oleObject9.bin"/><Relationship Id="rId15" Type="http://schemas.openxmlformats.org/officeDocument/2006/relationships/oleObject" Target="../embeddings/oleObject10.bin"/><Relationship Id="rId16" Type="http://schemas.openxmlformats.org/officeDocument/2006/relationships/oleObject" Target="../embeddings/oleObject11.bin"/><Relationship Id="rId17" Type="http://schemas.openxmlformats.org/officeDocument/2006/relationships/oleObject" Target="../embeddings/oleObject12.bin"/><Relationship Id="rId1" Type="http://schemas.openxmlformats.org/officeDocument/2006/relationships/vmlDrawing" Target="../drawings/vmlDrawing1.vml"/><Relationship Id="rId2" Type="http://schemas.openxmlformats.org/officeDocument/2006/relationships/slideLayout" Target="../slideLayouts/slideLayout4.xml"/><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image" Target="../media/image34.png"/><Relationship Id="rId6" Type="http://schemas.openxmlformats.org/officeDocument/2006/relationships/oleObject" Target="../embeddings/oleObject2.bin"/><Relationship Id="rId7" Type="http://schemas.openxmlformats.org/officeDocument/2006/relationships/oleObject" Target="../embeddings/oleObject3.bin"/><Relationship Id="rId8" Type="http://schemas.openxmlformats.org/officeDocument/2006/relationships/oleObject" Target="../embeddings/oleObject4.bin"/><Relationship Id="rId9" Type="http://schemas.openxmlformats.org/officeDocument/2006/relationships/oleObject" Target="../embeddings/oleObject5.bin"/><Relationship Id="rId10"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hyperlink" Target="http://www.images.com/bin/Detail?ln=9060801408" TargetMode="External"/><Relationship Id="rId4" Type="http://schemas.openxmlformats.org/officeDocument/2006/relationships/image" Target="../media/image44.jpe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f"/><Relationship Id="rId3" Type="http://schemas.openxmlformats.org/officeDocument/2006/relationships/image" Target="../media/image9.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4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4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4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48.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9.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 Id="rId3" Type="http://schemas.openxmlformats.org/officeDocument/2006/relationships/image" Target="../media/image11.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1" name="Text Box 5"/>
          <p:cNvSpPr txBox="1">
            <a:spLocks noChangeArrowheads="1"/>
          </p:cNvSpPr>
          <p:nvPr/>
        </p:nvSpPr>
        <p:spPr bwMode="auto">
          <a:xfrm>
            <a:off x="0" y="5289702"/>
            <a:ext cx="9144000" cy="1323439"/>
          </a:xfrm>
          <a:prstGeom prst="rect">
            <a:avLst/>
          </a:prstGeom>
          <a:noFill/>
          <a:ln w="9525">
            <a:noFill/>
            <a:miter lim="800000"/>
            <a:headEnd/>
            <a:tailEnd/>
          </a:ln>
          <a:effectLst/>
        </p:spPr>
        <p:txBody>
          <a:bodyPr wrap="square">
            <a:spAutoFit/>
          </a:bodyPr>
          <a:lstStyle/>
          <a:p>
            <a:pPr algn="ctr" eaLnBrk="0" hangingPunct="0"/>
            <a:r>
              <a:rPr lang="en-US" sz="1800" b="0" dirty="0" smtClean="0"/>
              <a:t>Prepared for </a:t>
            </a:r>
            <a:r>
              <a:rPr lang="en-US" sz="1800" b="0" smtClean="0"/>
              <a:t>the </a:t>
            </a:r>
            <a:r>
              <a:rPr lang="en-US" sz="1800" b="0" smtClean="0">
                <a:solidFill>
                  <a:srgbClr val="66FFFF"/>
                </a:solidFill>
              </a:rPr>
              <a:t>Collaborative </a:t>
            </a:r>
            <a:r>
              <a:rPr lang="en-US" sz="1800" b="0" dirty="0" smtClean="0">
                <a:solidFill>
                  <a:srgbClr val="66FFFF"/>
                </a:solidFill>
              </a:rPr>
              <a:t>Learning Team</a:t>
            </a:r>
            <a:r>
              <a:rPr lang="en-US" sz="1800" b="0" i="1" dirty="0" smtClean="0">
                <a:solidFill>
                  <a:srgbClr val="66FFFF"/>
                </a:solidFill>
              </a:rPr>
              <a:t> </a:t>
            </a:r>
            <a:r>
              <a:rPr lang="en-US" sz="1800" b="0" dirty="0" smtClean="0"/>
              <a:t>Members</a:t>
            </a:r>
            <a:r>
              <a:rPr lang="en-US" sz="1800" b="0" i="1" dirty="0" smtClean="0"/>
              <a:t> </a:t>
            </a:r>
            <a:r>
              <a:rPr lang="en-US" sz="1800" b="0" dirty="0" smtClean="0"/>
              <a:t>of</a:t>
            </a:r>
          </a:p>
          <a:p>
            <a:pPr algn="ctr" eaLnBrk="0" hangingPunct="0"/>
            <a:r>
              <a:rPr lang="en-US" sz="2400" b="1" cap="small" dirty="0" smtClean="0"/>
              <a:t>AVONDALE ELEMENTARY SCHOOL DISTRICT</a:t>
            </a:r>
          </a:p>
          <a:p>
            <a:pPr algn="ctr" eaLnBrk="0" hangingPunct="0"/>
            <a:r>
              <a:rPr lang="en-US" sz="2400" b="0" i="1" dirty="0" smtClean="0"/>
              <a:t> </a:t>
            </a:r>
            <a:r>
              <a:rPr lang="en-US" sz="1800" b="0" i="1" dirty="0" smtClean="0"/>
              <a:t>by </a:t>
            </a:r>
            <a:r>
              <a:rPr lang="en-US" sz="1800" b="0" i="1" dirty="0" smtClean="0">
                <a:latin typeface="Monotype Corsiva" pitchFamily="66" charset="0"/>
              </a:rPr>
              <a:t>Dan Mulligan, Ed. D., </a:t>
            </a:r>
            <a:r>
              <a:rPr lang="en-US" sz="1800" b="1" dirty="0" err="1" smtClean="0">
                <a:solidFill>
                  <a:srgbClr val="CCFF66"/>
                </a:solidFill>
                <a:latin typeface="+mn-lt"/>
              </a:rPr>
              <a:t>flexiblecreativity.com</a:t>
            </a:r>
            <a:r>
              <a:rPr lang="en-US" sz="1800" i="1" dirty="0" smtClean="0">
                <a:latin typeface="+mn-lt"/>
              </a:rPr>
              <a:t>, </a:t>
            </a:r>
            <a:r>
              <a:rPr lang="en-US" sz="1800" dirty="0" smtClean="0">
                <a:latin typeface="+mn-lt"/>
              </a:rPr>
              <a:t>(twitter: @</a:t>
            </a:r>
            <a:r>
              <a:rPr lang="en-US" sz="1800" dirty="0" err="1" smtClean="0">
                <a:latin typeface="+mn-lt"/>
              </a:rPr>
              <a:t>drdanmulligan</a:t>
            </a:r>
            <a:r>
              <a:rPr lang="en-US" sz="1800" dirty="0" smtClean="0">
                <a:latin typeface="+mn-lt"/>
              </a:rPr>
              <a:t>)</a:t>
            </a:r>
            <a:endParaRPr lang="en-US" sz="1800" b="0" i="1" dirty="0" smtClean="0">
              <a:latin typeface="+mn-lt"/>
            </a:endParaRPr>
          </a:p>
          <a:p>
            <a:pPr algn="ctr" eaLnBrk="0" hangingPunct="0"/>
            <a:r>
              <a:rPr lang="en-US" sz="1400" dirty="0" smtClean="0"/>
              <a:t>June 2016</a:t>
            </a:r>
            <a:endParaRPr lang="en-US" sz="1400" b="0" dirty="0"/>
          </a:p>
        </p:txBody>
      </p:sp>
      <p:sp>
        <p:nvSpPr>
          <p:cNvPr id="12" name="TextBox 11"/>
          <p:cNvSpPr txBox="1"/>
          <p:nvPr/>
        </p:nvSpPr>
        <p:spPr>
          <a:xfrm>
            <a:off x="0" y="2150"/>
            <a:ext cx="9144000" cy="553998"/>
          </a:xfrm>
          <a:prstGeom prst="rect">
            <a:avLst/>
          </a:prstGeom>
          <a:noFill/>
          <a:effectLst>
            <a:glow rad="228600">
              <a:schemeClr val="accent2">
                <a:satMod val="175000"/>
                <a:alpha val="40000"/>
              </a:schemeClr>
            </a:glow>
          </a:effectLst>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000" b="1" cap="small" dirty="0" smtClean="0">
                <a:ln w="11430"/>
                <a:solidFill>
                  <a:srgbClr val="FFCC66"/>
                </a:solidFill>
                <a:latin typeface="Arial Black" pitchFamily="34" charset="0"/>
              </a:rPr>
              <a:t>Celebrate the Struggle</a:t>
            </a:r>
          </a:p>
        </p:txBody>
      </p:sp>
      <p:pic>
        <p:nvPicPr>
          <p:cNvPr id="3" name="Picture 2"/>
          <p:cNvPicPr>
            <a:picLocks noChangeAspect="1"/>
          </p:cNvPicPr>
          <p:nvPr/>
        </p:nvPicPr>
        <p:blipFill>
          <a:blip r:embed="rId3"/>
          <a:stretch>
            <a:fillRect/>
          </a:stretch>
        </p:blipFill>
        <p:spPr>
          <a:xfrm>
            <a:off x="7082577" y="2026640"/>
            <a:ext cx="1778000" cy="1066800"/>
          </a:xfrm>
          <a:prstGeom prst="rect">
            <a:avLst/>
          </a:prstGeom>
        </p:spPr>
      </p:pic>
      <p:sp>
        <p:nvSpPr>
          <p:cNvPr id="2" name="TextBox 1"/>
          <p:cNvSpPr txBox="1"/>
          <p:nvPr/>
        </p:nvSpPr>
        <p:spPr>
          <a:xfrm>
            <a:off x="-685800" y="5486400"/>
            <a:ext cx="184666" cy="400110"/>
          </a:xfrm>
          <a:prstGeom prst="rect">
            <a:avLst/>
          </a:prstGeom>
          <a:noFill/>
        </p:spPr>
        <p:txBody>
          <a:bodyPr wrap="none" rtlCol="0">
            <a:spAutoFit/>
          </a:bodyPr>
          <a:lstStyle/>
          <a:p>
            <a:endParaRPr lang="en-US" dirty="0"/>
          </a:p>
        </p:txBody>
      </p:sp>
      <p:sp>
        <p:nvSpPr>
          <p:cNvPr id="6" name="TextBox 5"/>
          <p:cNvSpPr txBox="1"/>
          <p:nvPr/>
        </p:nvSpPr>
        <p:spPr>
          <a:xfrm>
            <a:off x="284781" y="4562152"/>
            <a:ext cx="8575796" cy="400110"/>
          </a:xfrm>
          <a:prstGeom prst="rect">
            <a:avLst/>
          </a:prstGeom>
          <a:solidFill>
            <a:srgbClr val="000000"/>
          </a:solidFill>
        </p:spPr>
        <p:txBody>
          <a:bodyPr wrap="square" rtlCol="0">
            <a:spAutoFit/>
          </a:bodyPr>
          <a:lstStyle/>
          <a:p>
            <a:pPr algn="ctr"/>
            <a:r>
              <a:rPr lang="en-US" dirty="0" smtClean="0"/>
              <a:t>A Vertical Approach to Meeting the Rigor of Arizona’s Standards</a:t>
            </a:r>
            <a:endParaRPr lang="en-US" dirty="0"/>
          </a:p>
        </p:txBody>
      </p:sp>
      <p:pic>
        <p:nvPicPr>
          <p:cNvPr id="8" name="Picture 7"/>
          <p:cNvPicPr>
            <a:picLocks noChangeAspect="1"/>
          </p:cNvPicPr>
          <p:nvPr/>
        </p:nvPicPr>
        <p:blipFill>
          <a:blip r:embed="rId4"/>
          <a:stretch>
            <a:fillRect/>
          </a:stretch>
        </p:blipFill>
        <p:spPr>
          <a:xfrm>
            <a:off x="2476500" y="807269"/>
            <a:ext cx="4191000" cy="3254188"/>
          </a:xfrm>
          <a:prstGeom prst="rect">
            <a:avLst/>
          </a:prstGeom>
        </p:spPr>
      </p:pic>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2266861" y="1017761"/>
            <a:ext cx="4893151" cy="3082778"/>
          </a:xfrm>
          <a:prstGeom prst="rect">
            <a:avLst/>
          </a:prstGeom>
          <a:noFill/>
          <a:ln>
            <a:noFill/>
          </a:ln>
        </p:spPr>
      </p:pic>
      <p:pic>
        <p:nvPicPr>
          <p:cNvPr id="4" name="Picture 3"/>
          <p:cNvPicPr>
            <a:picLocks noChangeAspect="1"/>
          </p:cNvPicPr>
          <p:nvPr/>
        </p:nvPicPr>
        <p:blipFill>
          <a:blip r:embed="rId6"/>
          <a:stretch>
            <a:fillRect/>
          </a:stretch>
        </p:blipFill>
        <p:spPr>
          <a:xfrm>
            <a:off x="284781" y="2024860"/>
            <a:ext cx="1602172" cy="1068580"/>
          </a:xfrm>
          <a:prstGeom prst="rect">
            <a:avLst/>
          </a:prstGeom>
        </p:spPr>
      </p:pic>
    </p:spTree>
    <p:extLst>
      <p:ext uri="{BB962C8B-B14F-4D97-AF65-F5344CB8AC3E}">
        <p14:creationId xmlns:p14="http://schemas.microsoft.com/office/powerpoint/2010/main" val="138785928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par>
                          <p:cTn id="8" fill="hold">
                            <p:stCondLst>
                              <p:cond delay="2000"/>
                            </p:stCondLst>
                            <p:childTnLst>
                              <p:par>
                                <p:cTn id="9" presetID="2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2000" fill="hold"/>
                                        <p:tgtEl>
                                          <p:spTgt spid="11"/>
                                        </p:tgtEl>
                                        <p:attrNameLst>
                                          <p:attrName>ppt_w</p:attrName>
                                        </p:attrNameLst>
                                      </p:cBhvr>
                                      <p:tavLst>
                                        <p:tav tm="0">
                                          <p:val>
                                            <p:fltVal val="0"/>
                                          </p:val>
                                        </p:tav>
                                        <p:tav tm="100000">
                                          <p:val>
                                            <p:strVal val="#ppt_w"/>
                                          </p:val>
                                        </p:tav>
                                      </p:tavLst>
                                    </p:anim>
                                    <p:anim calcmode="lin" valueType="num">
                                      <p:cBhvr>
                                        <p:cTn id="12" dur="20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11300"/>
            <a:ext cx="9144000" cy="5334000"/>
          </a:xfrm>
        </p:spPr>
        <p:txBody>
          <a:bodyPr>
            <a:normAutofit fontScale="92500"/>
          </a:bodyPr>
          <a:lstStyle/>
          <a:p>
            <a:pPr marL="514350" indent="-514350">
              <a:buFont typeface="+mj-lt"/>
              <a:buAutoNum type="arabicPeriod"/>
            </a:pPr>
            <a:r>
              <a:rPr lang="en-US" dirty="0" smtClean="0">
                <a:solidFill>
                  <a:srgbClr val="FFCCFF"/>
                </a:solidFill>
              </a:rPr>
              <a:t>Create </a:t>
            </a:r>
            <a:r>
              <a:rPr lang="en-US" dirty="0" smtClean="0"/>
              <a:t>an Environment for Learning</a:t>
            </a:r>
          </a:p>
          <a:p>
            <a:pPr lvl="1" indent="-342900">
              <a:buClr>
                <a:schemeClr val="bg1"/>
              </a:buClr>
            </a:pPr>
            <a:r>
              <a:rPr lang="en-US" sz="2400" dirty="0" smtClean="0">
                <a:effectLst/>
              </a:rPr>
              <a:t>Helping students know what is expected of them, providing students with opportunities for regular feedback on progress, assuring students they are capable of learning content and skills</a:t>
            </a:r>
          </a:p>
          <a:p>
            <a:pPr marL="514350" indent="-514350">
              <a:buFont typeface="+mj-lt"/>
              <a:buAutoNum type="arabicPeriod"/>
            </a:pPr>
            <a:r>
              <a:rPr lang="en-US" dirty="0" smtClean="0">
                <a:solidFill>
                  <a:srgbClr val="99FF66"/>
                </a:solidFill>
              </a:rPr>
              <a:t>Helping Students Develop Understanding</a:t>
            </a:r>
          </a:p>
          <a:p>
            <a:pPr lvl="1"/>
            <a:r>
              <a:rPr lang="en-US" sz="2400" dirty="0" smtClean="0">
                <a:solidFill>
                  <a:srgbClr val="FFFFFF"/>
                </a:solidFill>
                <a:effectLst/>
              </a:rPr>
              <a:t>Integrating prior knowledge with new knowledge</a:t>
            </a:r>
          </a:p>
          <a:p>
            <a:pPr lvl="1"/>
            <a:r>
              <a:rPr lang="en-US" sz="2400" dirty="0" smtClean="0">
                <a:solidFill>
                  <a:srgbClr val="FFFFFF"/>
                </a:solidFill>
                <a:effectLst/>
              </a:rPr>
              <a:t>Procedural knowledge: constructing a model of the steps required of the process and practicing its variations; using the process or skill fluently or without any conscious thought</a:t>
            </a:r>
          </a:p>
          <a:p>
            <a:pPr marL="514350" indent="-514350">
              <a:buFont typeface="+mj-lt"/>
              <a:buAutoNum type="arabicPeriod"/>
            </a:pPr>
            <a:r>
              <a:rPr lang="en-US" dirty="0" smtClean="0">
                <a:solidFill>
                  <a:srgbClr val="FFFF00"/>
                </a:solidFill>
              </a:rPr>
              <a:t>Helping Students Extend and Apply Knowledge</a:t>
            </a:r>
          </a:p>
          <a:p>
            <a:pPr lvl="1"/>
            <a:r>
              <a:rPr lang="en-US" sz="2400" dirty="0" smtClean="0">
                <a:solidFill>
                  <a:srgbClr val="FFFFFF"/>
                </a:solidFill>
                <a:effectLst/>
              </a:rPr>
              <a:t>Moving beyond ‘right answer’ learning to an expanded understanding and use of concepts and skills in                            real-world contexts.</a:t>
            </a:r>
            <a:endParaRPr lang="en-US" sz="2400" dirty="0">
              <a:solidFill>
                <a:srgbClr val="FFFFFF"/>
              </a:solidFill>
              <a:effectLst/>
            </a:endParaRPr>
          </a:p>
        </p:txBody>
      </p:sp>
      <p:sp>
        <p:nvSpPr>
          <p:cNvPr id="4" name="Title 3"/>
          <p:cNvSpPr>
            <a:spLocks noGrp="1"/>
          </p:cNvSpPr>
          <p:nvPr>
            <p:ph type="title"/>
          </p:nvPr>
        </p:nvSpPr>
        <p:spPr>
          <a:xfrm>
            <a:off x="12700" y="152400"/>
            <a:ext cx="9133114" cy="1143000"/>
          </a:xfrm>
        </p:spPr>
        <p:txBody>
          <a:bodyPr>
            <a:normAutofit fontScale="90000"/>
          </a:bodyPr>
          <a:lstStyle/>
          <a:p>
            <a:pPr algn="l"/>
            <a:r>
              <a:rPr lang="en-US" sz="3600" dirty="0" smtClean="0">
                <a:solidFill>
                  <a:srgbClr val="FFFF00"/>
                </a:solidFill>
                <a:effectLst/>
              </a:rPr>
              <a:t>Framework for </a:t>
            </a:r>
            <a:br>
              <a:rPr lang="en-US" sz="3600" dirty="0" smtClean="0">
                <a:solidFill>
                  <a:srgbClr val="FFFF00"/>
                </a:solidFill>
                <a:effectLst/>
              </a:rPr>
            </a:br>
            <a:r>
              <a:rPr lang="en-US" sz="3600" dirty="0" smtClean="0">
                <a:solidFill>
                  <a:srgbClr val="FFFF00"/>
                </a:solidFill>
                <a:effectLst/>
              </a:rPr>
              <a:t>Instructional Planning</a:t>
            </a:r>
            <a:r>
              <a:rPr lang="en-US" dirty="0">
                <a:solidFill>
                  <a:srgbClr val="FFFF00"/>
                </a:solidFill>
              </a:rPr>
              <a:t> </a:t>
            </a:r>
            <a:r>
              <a:rPr lang="en-US" sz="2000" dirty="0" err="1" smtClean="0">
                <a:solidFill>
                  <a:srgbClr val="FFFF00"/>
                </a:solidFill>
              </a:rPr>
              <a:t>McREL</a:t>
            </a:r>
            <a:r>
              <a:rPr lang="en-US" sz="2000" dirty="0" smtClean="0">
                <a:solidFill>
                  <a:srgbClr val="FFFF00"/>
                </a:solidFill>
              </a:rPr>
              <a:t>, 2012</a:t>
            </a:r>
            <a:endParaRPr lang="en-US" sz="2000" dirty="0">
              <a:solidFill>
                <a:srgbClr val="FFFF00"/>
              </a:solidFill>
            </a:endParaRPr>
          </a:p>
        </p:txBody>
      </p:sp>
      <p:pic>
        <p:nvPicPr>
          <p:cNvPr id="1026" name="Picture 2" descr="http://www.ascd.org/ASCD/images/siteASCD/LandingPages/CITW/citw-lef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0"/>
            <a:ext cx="1663700" cy="20871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5715000" y="1017019"/>
            <a:ext cx="1447800" cy="646331"/>
          </a:xfrm>
          <a:prstGeom prst="rect">
            <a:avLst/>
          </a:prstGeom>
          <a:noFill/>
        </p:spPr>
        <p:txBody>
          <a:bodyPr wrap="square" rtlCol="0">
            <a:spAutoFit/>
          </a:bodyPr>
          <a:lstStyle/>
          <a:p>
            <a:pPr algn="ctr"/>
            <a:r>
              <a:rPr lang="en-US" b="1" dirty="0" smtClean="0">
                <a:solidFill>
                  <a:srgbClr val="66FFFF"/>
                </a:solidFill>
              </a:rPr>
              <a:t>The </a:t>
            </a:r>
          </a:p>
          <a:p>
            <a:pPr algn="ctr"/>
            <a:r>
              <a:rPr lang="en-US" b="1" dirty="0" smtClean="0">
                <a:solidFill>
                  <a:srgbClr val="66FFFF"/>
                </a:solidFill>
              </a:rPr>
              <a:t>Opening</a:t>
            </a:r>
            <a:endParaRPr lang="en-US" b="1" dirty="0">
              <a:solidFill>
                <a:srgbClr val="66FFFF"/>
              </a:solidFill>
            </a:endParaRPr>
          </a:p>
        </p:txBody>
      </p:sp>
      <p:sp>
        <p:nvSpPr>
          <p:cNvPr id="6" name="TextBox 5"/>
          <p:cNvSpPr txBox="1"/>
          <p:nvPr/>
        </p:nvSpPr>
        <p:spPr>
          <a:xfrm>
            <a:off x="7467600" y="3352800"/>
            <a:ext cx="1447800" cy="646331"/>
          </a:xfrm>
          <a:prstGeom prst="rect">
            <a:avLst/>
          </a:prstGeom>
          <a:noFill/>
        </p:spPr>
        <p:txBody>
          <a:bodyPr wrap="square" rtlCol="0">
            <a:spAutoFit/>
          </a:bodyPr>
          <a:lstStyle/>
          <a:p>
            <a:pPr algn="ctr"/>
            <a:r>
              <a:rPr lang="en-US" b="1" dirty="0" smtClean="0">
                <a:solidFill>
                  <a:srgbClr val="66FFFF"/>
                </a:solidFill>
              </a:rPr>
              <a:t>The Work</a:t>
            </a:r>
          </a:p>
          <a:p>
            <a:pPr algn="ctr"/>
            <a:r>
              <a:rPr lang="en-US" b="1" dirty="0" smtClean="0">
                <a:solidFill>
                  <a:srgbClr val="66FFFF"/>
                </a:solidFill>
              </a:rPr>
              <a:t>Period</a:t>
            </a:r>
            <a:endParaRPr lang="en-US" b="1" dirty="0">
              <a:solidFill>
                <a:srgbClr val="66FFFF"/>
              </a:solidFill>
            </a:endParaRPr>
          </a:p>
        </p:txBody>
      </p:sp>
      <p:sp>
        <p:nvSpPr>
          <p:cNvPr id="7" name="TextBox 6"/>
          <p:cNvSpPr txBox="1"/>
          <p:nvPr/>
        </p:nvSpPr>
        <p:spPr>
          <a:xfrm>
            <a:off x="7467600" y="6019800"/>
            <a:ext cx="1447800" cy="646331"/>
          </a:xfrm>
          <a:prstGeom prst="rect">
            <a:avLst/>
          </a:prstGeom>
          <a:noFill/>
        </p:spPr>
        <p:txBody>
          <a:bodyPr wrap="square" rtlCol="0">
            <a:spAutoFit/>
          </a:bodyPr>
          <a:lstStyle/>
          <a:p>
            <a:pPr algn="ctr"/>
            <a:r>
              <a:rPr lang="en-US" b="1" dirty="0" smtClean="0">
                <a:solidFill>
                  <a:srgbClr val="66FFFF"/>
                </a:solidFill>
              </a:rPr>
              <a:t>The </a:t>
            </a:r>
          </a:p>
          <a:p>
            <a:pPr algn="ctr"/>
            <a:r>
              <a:rPr lang="en-US" b="1" dirty="0" smtClean="0">
                <a:solidFill>
                  <a:srgbClr val="66FFFF"/>
                </a:solidFill>
              </a:rPr>
              <a:t>Closing</a:t>
            </a:r>
            <a:endParaRPr lang="en-US" b="1" dirty="0">
              <a:solidFill>
                <a:srgbClr val="66FFFF"/>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
            <a:ext cx="5105400" cy="66754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6019800" y="0"/>
            <a:ext cx="838200" cy="646331"/>
          </a:xfrm>
          <a:prstGeom prst="rect">
            <a:avLst/>
          </a:prstGeom>
          <a:solidFill>
            <a:schemeClr val="accent6">
              <a:lumMod val="20000"/>
              <a:lumOff val="80000"/>
            </a:schemeClr>
          </a:solidFill>
        </p:spPr>
        <p:txBody>
          <a:bodyPr wrap="square" rtlCol="0">
            <a:spAutoFit/>
          </a:bodyPr>
          <a:lstStyle/>
          <a:p>
            <a:pPr algn="ctr"/>
            <a:r>
              <a:rPr lang="en-US" b="1" dirty="0" smtClean="0"/>
              <a:t>page</a:t>
            </a:r>
          </a:p>
          <a:p>
            <a:pPr algn="ctr"/>
            <a:r>
              <a:rPr lang="en-US" b="1" dirty="0" smtClean="0"/>
              <a:t>18</a:t>
            </a:r>
            <a:endParaRPr lang="en-US" b="1" dirty="0"/>
          </a:p>
        </p:txBody>
      </p:sp>
    </p:spTree>
    <p:extLst>
      <p:ext uri="{BB962C8B-B14F-4D97-AF65-F5344CB8AC3E}">
        <p14:creationId xmlns:p14="http://schemas.microsoft.com/office/powerpoint/2010/main" val="20197149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429000" y="1217613"/>
            <a:ext cx="5410200" cy="4954587"/>
          </a:xfrm>
          <a:prstGeom prst="rect">
            <a:avLst/>
          </a:prstGeom>
          <a:solidFill>
            <a:schemeClr val="tx2"/>
          </a:solidFill>
          <a:ln w="9525">
            <a:solidFill>
              <a:srgbClr val="FFCCFF"/>
            </a:solidFill>
            <a:miter lim="800000"/>
            <a:headEnd/>
            <a:tailEnd/>
          </a:ln>
        </p:spPr>
        <p:txBody>
          <a:bodyPr>
            <a:spAutoFit/>
          </a:bodyPr>
          <a:lstStyle/>
          <a:p>
            <a:pPr algn="ctr" eaLnBrk="1" hangingPunct="1">
              <a:lnSpc>
                <a:spcPct val="85000"/>
              </a:lnSpc>
              <a:spcBef>
                <a:spcPct val="50000"/>
              </a:spcBef>
            </a:pPr>
            <a:r>
              <a:rPr lang="en-US" sz="3600" b="1" dirty="0">
                <a:solidFill>
                  <a:schemeClr val="bg1"/>
                </a:solidFill>
                <a:latin typeface="High Tower Text" pitchFamily="18" charset="0"/>
              </a:rPr>
              <a:t>When students know what they are </a:t>
            </a:r>
            <a:r>
              <a:rPr lang="en-US" sz="4400" b="1" u="sng" dirty="0">
                <a:solidFill>
                  <a:schemeClr val="bg1"/>
                </a:solidFill>
                <a:latin typeface="High Tower Text" pitchFamily="18" charset="0"/>
              </a:rPr>
              <a:t>learning</a:t>
            </a:r>
            <a:r>
              <a:rPr lang="en-US" sz="3600" b="1" dirty="0">
                <a:solidFill>
                  <a:schemeClr val="bg1"/>
                </a:solidFill>
                <a:latin typeface="High Tower Text" pitchFamily="18" charset="0"/>
              </a:rPr>
              <a:t>, their performance, on average, has been shown to be</a:t>
            </a:r>
          </a:p>
          <a:p>
            <a:pPr algn="ctr" eaLnBrk="1" hangingPunct="1">
              <a:lnSpc>
                <a:spcPct val="85000"/>
              </a:lnSpc>
              <a:spcBef>
                <a:spcPct val="50000"/>
              </a:spcBef>
            </a:pPr>
            <a:r>
              <a:rPr lang="en-US" sz="3600" b="1" dirty="0">
                <a:solidFill>
                  <a:schemeClr val="bg1"/>
                </a:solidFill>
                <a:latin typeface="High Tower Text" pitchFamily="18" charset="0"/>
              </a:rPr>
              <a:t>	</a:t>
            </a:r>
            <a:r>
              <a:rPr lang="en-US" sz="3600" b="1" u="sng" dirty="0">
                <a:solidFill>
                  <a:schemeClr val="bg1"/>
                </a:solidFill>
                <a:latin typeface="High Tower Text" pitchFamily="18" charset="0"/>
              </a:rPr>
              <a:t>27 percentile points higher</a:t>
            </a:r>
            <a:r>
              <a:rPr lang="en-US" sz="3600" b="1" dirty="0">
                <a:solidFill>
                  <a:schemeClr val="bg1"/>
                </a:solidFill>
                <a:latin typeface="High Tower Text" pitchFamily="18" charset="0"/>
              </a:rPr>
              <a:t> </a:t>
            </a:r>
          </a:p>
          <a:p>
            <a:pPr algn="ctr" eaLnBrk="1" hangingPunct="1">
              <a:lnSpc>
                <a:spcPct val="85000"/>
              </a:lnSpc>
              <a:spcBef>
                <a:spcPct val="50000"/>
              </a:spcBef>
            </a:pPr>
            <a:r>
              <a:rPr lang="en-US" sz="3600" b="1" dirty="0">
                <a:solidFill>
                  <a:schemeClr val="bg1"/>
                </a:solidFill>
                <a:latin typeface="High Tower Text" pitchFamily="18" charset="0"/>
              </a:rPr>
              <a:t>than students who do not know what they are learning.</a:t>
            </a:r>
          </a:p>
        </p:txBody>
      </p:sp>
      <p:pic>
        <p:nvPicPr>
          <p:cNvPr id="43011" name="Picture 3" descr="j0410949"/>
          <p:cNvPicPr>
            <a:picLocks noChangeAspect="1" noChangeArrowheads="1"/>
          </p:cNvPicPr>
          <p:nvPr/>
        </p:nvPicPr>
        <p:blipFill>
          <a:blip r:embed="rId3" cstate="print"/>
          <a:srcRect/>
          <a:stretch>
            <a:fillRect/>
          </a:stretch>
        </p:blipFill>
        <p:spPr bwMode="auto">
          <a:xfrm>
            <a:off x="304801" y="1981200"/>
            <a:ext cx="2743200" cy="2981680"/>
          </a:xfrm>
          <a:prstGeom prst="rect">
            <a:avLst/>
          </a:prstGeom>
          <a:noFill/>
          <a:ln w="9525">
            <a:noFill/>
            <a:miter lim="800000"/>
            <a:headEnd/>
            <a:tailEnd/>
          </a:ln>
        </p:spPr>
      </p:pic>
      <p:sp>
        <p:nvSpPr>
          <p:cNvPr id="2" name="TextBox 1"/>
          <p:cNvSpPr txBox="1"/>
          <p:nvPr/>
        </p:nvSpPr>
        <p:spPr>
          <a:xfrm>
            <a:off x="838200" y="152400"/>
            <a:ext cx="7467600" cy="646331"/>
          </a:xfrm>
          <a:prstGeom prst="rect">
            <a:avLst/>
          </a:prstGeom>
          <a:noFill/>
        </p:spPr>
        <p:txBody>
          <a:bodyPr wrap="square" rtlCol="0">
            <a:spAutoFit/>
          </a:bodyPr>
          <a:lstStyle/>
          <a:p>
            <a:r>
              <a:rPr lang="en-US" sz="3600" dirty="0" smtClean="0">
                <a:solidFill>
                  <a:srgbClr val="FFC000"/>
                </a:solidFill>
              </a:rPr>
              <a:t>Create an </a:t>
            </a:r>
            <a:r>
              <a:rPr lang="en-US" sz="3600" smtClean="0">
                <a:solidFill>
                  <a:srgbClr val="FFC000"/>
                </a:solidFill>
              </a:rPr>
              <a:t>Environment for Learning</a:t>
            </a:r>
            <a:endParaRPr lang="en-US" sz="3600">
              <a:solidFill>
                <a:srgbClr val="FFC000"/>
              </a:solidFill>
            </a:endParaRPr>
          </a:p>
        </p:txBody>
      </p:sp>
    </p:spTree>
  </p:cSld>
  <p:clrMapOvr>
    <a:masterClrMapping/>
  </p:clrMapOvr>
  <p:transition spd="slow">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286" y="0"/>
            <a:ext cx="5380892" cy="6858000"/>
          </a:xfrm>
          <a:prstGeom prst="rect">
            <a:avLst/>
          </a:prstGeom>
        </p:spPr>
      </p:pic>
    </p:spTree>
    <p:extLst>
      <p:ext uri="{BB962C8B-B14F-4D97-AF65-F5344CB8AC3E}">
        <p14:creationId xmlns:p14="http://schemas.microsoft.com/office/powerpoint/2010/main" val="591900028"/>
      </p:ext>
    </p:extLst>
  </p:cSld>
  <p:clrMapOvr>
    <a:masterClrMapping/>
  </p:clrMapOvr>
  <p:transition spd="slow">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288137" y="5669408"/>
            <a:ext cx="8153400" cy="990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ヒラギノ角ゴ Pro W3" charset="0"/>
                <a:cs typeface="ヒラギノ角ゴ Pro W3" charset="0"/>
              </a:defRPr>
            </a:lvl1pPr>
            <a:lvl2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l"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l"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l"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l"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r>
              <a:rPr lang="en-US" sz="3200" b="1" cap="small" dirty="0" smtClean="0">
                <a:solidFill>
                  <a:srgbClr val="FFFF00"/>
                </a:solidFill>
              </a:rPr>
              <a:t>Setting the Objective</a:t>
            </a:r>
          </a:p>
          <a:p>
            <a:r>
              <a:rPr lang="en-US" sz="3200" b="1" cap="small" dirty="0" smtClean="0">
                <a:solidFill>
                  <a:srgbClr val="FFFF00"/>
                </a:solidFill>
              </a:rPr>
              <a:t>(and checking along the way)</a:t>
            </a:r>
            <a:endParaRPr lang="en-US" sz="3200" b="1" cap="small" dirty="0">
              <a:solidFill>
                <a:srgbClr val="FFFF00"/>
              </a:solidFill>
            </a:endParaRPr>
          </a:p>
        </p:txBody>
      </p:sp>
      <p:pic>
        <p:nvPicPr>
          <p:cNvPr id="3" name="Picture 2"/>
          <p:cNvPicPr>
            <a:picLocks noChangeAspect="1"/>
          </p:cNvPicPr>
          <p:nvPr/>
        </p:nvPicPr>
        <p:blipFill>
          <a:blip r:embed="rId2"/>
          <a:stretch>
            <a:fillRect/>
          </a:stretch>
        </p:blipFill>
        <p:spPr>
          <a:xfrm>
            <a:off x="167434" y="141249"/>
            <a:ext cx="2651965" cy="3765290"/>
          </a:xfrm>
          <a:prstGeom prst="rect">
            <a:avLst/>
          </a:prstGeom>
        </p:spPr>
      </p:pic>
      <p:pic>
        <p:nvPicPr>
          <p:cNvPr id="6" name="Picture 5"/>
          <p:cNvPicPr>
            <a:picLocks noChangeAspect="1"/>
          </p:cNvPicPr>
          <p:nvPr/>
        </p:nvPicPr>
        <p:blipFill>
          <a:blip r:embed="rId3"/>
          <a:stretch>
            <a:fillRect/>
          </a:stretch>
        </p:blipFill>
        <p:spPr>
          <a:xfrm>
            <a:off x="3157984" y="1628329"/>
            <a:ext cx="2702473" cy="3866037"/>
          </a:xfrm>
          <a:prstGeom prst="rect">
            <a:avLst/>
          </a:prstGeom>
        </p:spPr>
      </p:pic>
      <p:pic>
        <p:nvPicPr>
          <p:cNvPr id="9" name="Picture 8"/>
          <p:cNvPicPr>
            <a:picLocks noChangeAspect="1"/>
          </p:cNvPicPr>
          <p:nvPr/>
        </p:nvPicPr>
        <p:blipFill>
          <a:blip r:embed="rId4"/>
          <a:stretch>
            <a:fillRect/>
          </a:stretch>
        </p:blipFill>
        <p:spPr>
          <a:xfrm>
            <a:off x="6858000" y="104446"/>
            <a:ext cx="2170841" cy="2894455"/>
          </a:xfrm>
          <a:prstGeom prst="rect">
            <a:avLst/>
          </a:prstGeom>
        </p:spPr>
      </p:pic>
      <p:pic>
        <p:nvPicPr>
          <p:cNvPr id="4" name="Picture 3"/>
          <p:cNvPicPr>
            <a:picLocks noChangeAspect="1"/>
          </p:cNvPicPr>
          <p:nvPr/>
        </p:nvPicPr>
        <p:blipFill>
          <a:blip r:embed="rId5"/>
          <a:stretch>
            <a:fillRect/>
          </a:stretch>
        </p:blipFill>
        <p:spPr>
          <a:xfrm>
            <a:off x="6248400" y="3143322"/>
            <a:ext cx="2780441" cy="3580871"/>
          </a:xfrm>
          <a:prstGeom prst="rect">
            <a:avLst/>
          </a:prstGeom>
        </p:spPr>
      </p:pic>
      <p:sp>
        <p:nvSpPr>
          <p:cNvPr id="8" name="Title 1"/>
          <p:cNvSpPr txBox="1">
            <a:spLocks/>
          </p:cNvSpPr>
          <p:nvPr/>
        </p:nvSpPr>
        <p:spPr bwMode="auto">
          <a:xfrm>
            <a:off x="3638120" y="216210"/>
            <a:ext cx="8153400" cy="990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ヒラギノ角ゴ Pro W3" charset="0"/>
                <a:cs typeface="ヒラギノ角ゴ Pro W3" charset="0"/>
              </a:defRPr>
            </a:lvl1pPr>
            <a:lvl2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l"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l"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l"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l"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r>
              <a:rPr lang="en-US" sz="3200" b="1" cap="small" dirty="0" smtClean="0">
                <a:solidFill>
                  <a:srgbClr val="FFFF00"/>
                </a:solidFill>
              </a:rPr>
              <a:t>Anchor</a:t>
            </a:r>
          </a:p>
          <a:p>
            <a:r>
              <a:rPr lang="en-US" sz="3200" b="1" cap="small" dirty="0" smtClean="0">
                <a:solidFill>
                  <a:srgbClr val="FFFF00"/>
                </a:solidFill>
              </a:rPr>
              <a:t>Charts</a:t>
            </a:r>
            <a:endParaRPr lang="en-US" sz="3200" b="1" cap="small" dirty="0">
              <a:solidFill>
                <a:srgbClr val="FFFF00"/>
              </a:solidFill>
            </a:endParaRPr>
          </a:p>
        </p:txBody>
      </p:sp>
    </p:spTree>
    <p:extLst>
      <p:ext uri="{BB962C8B-B14F-4D97-AF65-F5344CB8AC3E}">
        <p14:creationId xmlns:p14="http://schemas.microsoft.com/office/powerpoint/2010/main" val="6494428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81600" y="914400"/>
            <a:ext cx="3810000" cy="5201424"/>
          </a:xfrm>
          <a:prstGeom prst="rect">
            <a:avLst/>
          </a:prstGeom>
          <a:solidFill>
            <a:srgbClr val="000000"/>
          </a:solidFill>
        </p:spPr>
        <p:txBody>
          <a:bodyPr wrap="square" rtlCol="0">
            <a:spAutoFit/>
          </a:bodyPr>
          <a:lstStyle/>
          <a:p>
            <a:r>
              <a:rPr lang="en-US" sz="2800" b="1" dirty="0" smtClean="0">
                <a:solidFill>
                  <a:srgbClr val="FFFF00"/>
                </a:solidFill>
              </a:rPr>
              <a:t>Think Pad </a:t>
            </a:r>
            <a:r>
              <a:rPr lang="en-US" sz="2800" dirty="0" smtClean="0"/>
              <a:t>is a </a:t>
            </a:r>
            <a:r>
              <a:rPr lang="en-US" sz="2800" dirty="0" smtClean="0">
                <a:solidFill>
                  <a:srgbClr val="FFFF00"/>
                </a:solidFill>
              </a:rPr>
              <a:t>resource designed to:</a:t>
            </a:r>
          </a:p>
          <a:p>
            <a:pPr marL="342900" indent="-342900">
              <a:buFont typeface="Arial"/>
              <a:buChar char="•"/>
            </a:pPr>
            <a:r>
              <a:rPr lang="en-US" sz="2800" dirty="0" smtClean="0">
                <a:solidFill>
                  <a:srgbClr val="FFFF00"/>
                </a:solidFill>
              </a:rPr>
              <a:t>provide evidence of understanding and participation during student-to student dialogue</a:t>
            </a:r>
          </a:p>
          <a:p>
            <a:pPr marL="342900" indent="-342900">
              <a:buFont typeface="Arial"/>
              <a:buChar char="•"/>
            </a:pPr>
            <a:endParaRPr lang="en-US" sz="2800" dirty="0" smtClean="0">
              <a:solidFill>
                <a:srgbClr val="FFFF00"/>
              </a:solidFill>
            </a:endParaRPr>
          </a:p>
          <a:p>
            <a:pPr marL="342900" indent="-342900">
              <a:buFont typeface="Arial"/>
              <a:buChar char="•"/>
            </a:pPr>
            <a:r>
              <a:rPr lang="en-US" sz="2800" dirty="0" smtClean="0">
                <a:solidFill>
                  <a:srgbClr val="FFFF00"/>
                </a:solidFill>
              </a:rPr>
              <a:t>facilitate student reflection on their thinking</a:t>
            </a:r>
          </a:p>
          <a:p>
            <a:pPr marL="342900" indent="-342900">
              <a:buFont typeface="Arial"/>
              <a:buChar char="•"/>
            </a:pPr>
            <a:endParaRPr lang="en-US" sz="2400" dirty="0">
              <a:solidFill>
                <a:srgbClr val="FFFF00"/>
              </a:solidFill>
            </a:endParaRPr>
          </a:p>
        </p:txBody>
      </p:sp>
      <p:pic>
        <p:nvPicPr>
          <p:cNvPr id="4" name="Picture 3"/>
          <p:cNvPicPr>
            <a:picLocks noChangeAspect="1"/>
          </p:cNvPicPr>
          <p:nvPr/>
        </p:nvPicPr>
        <p:blipFill>
          <a:blip r:embed="rId2"/>
          <a:stretch>
            <a:fillRect/>
          </a:stretch>
        </p:blipFill>
        <p:spPr>
          <a:xfrm>
            <a:off x="1" y="0"/>
            <a:ext cx="4876800" cy="6858000"/>
          </a:xfrm>
          <a:prstGeom prst="rect">
            <a:avLst/>
          </a:prstGeom>
        </p:spPr>
      </p:pic>
      <p:pic>
        <p:nvPicPr>
          <p:cNvPr id="5" name="Picture 4"/>
          <p:cNvPicPr>
            <a:picLocks noChangeAspect="1"/>
          </p:cNvPicPr>
          <p:nvPr/>
        </p:nvPicPr>
        <p:blipFill>
          <a:blip r:embed="rId3"/>
          <a:stretch>
            <a:fillRect/>
          </a:stretch>
        </p:blipFill>
        <p:spPr>
          <a:xfrm>
            <a:off x="9302" y="-12730"/>
            <a:ext cx="4867498" cy="6858000"/>
          </a:xfrm>
          <a:prstGeom prst="rect">
            <a:avLst/>
          </a:prstGeom>
        </p:spPr>
      </p:pic>
      <p:pic>
        <p:nvPicPr>
          <p:cNvPr id="6" name="Picture 5"/>
          <p:cNvPicPr>
            <a:picLocks noChangeAspect="1"/>
          </p:cNvPicPr>
          <p:nvPr/>
        </p:nvPicPr>
        <p:blipFill>
          <a:blip r:embed="rId4"/>
          <a:stretch>
            <a:fillRect/>
          </a:stretch>
        </p:blipFill>
        <p:spPr>
          <a:xfrm>
            <a:off x="9301" y="0"/>
            <a:ext cx="4867499" cy="6858000"/>
          </a:xfrm>
          <a:prstGeom prst="rect">
            <a:avLst/>
          </a:prstGeom>
        </p:spPr>
      </p:pic>
    </p:spTree>
    <p:extLst>
      <p:ext uri="{BB962C8B-B14F-4D97-AF65-F5344CB8AC3E}">
        <p14:creationId xmlns:p14="http://schemas.microsoft.com/office/powerpoint/2010/main" val="4783904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endParaRPr lang="en-US" smtClean="0"/>
          </a:p>
        </p:txBody>
      </p:sp>
      <p:sp>
        <p:nvSpPr>
          <p:cNvPr id="2051" name="Rectangle 3"/>
          <p:cNvSpPr>
            <a:spLocks noGrp="1" noChangeArrowheads="1"/>
          </p:cNvSpPr>
          <p:nvPr>
            <p:ph type="subTitle" idx="1"/>
          </p:nvPr>
        </p:nvSpPr>
        <p:spPr/>
        <p:txBody>
          <a:bodyPr/>
          <a:lstStyle/>
          <a:p>
            <a:pPr eaLnBrk="1" hangingPunct="1">
              <a:defRPr/>
            </a:pPr>
            <a:endParaRPr lang="en-US" smtClean="0"/>
          </a:p>
        </p:txBody>
      </p:sp>
      <p:pic>
        <p:nvPicPr>
          <p:cNvPr id="55300" name="Picture 4" descr="16DB5CF9"/>
          <p:cNvPicPr>
            <a:picLocks noChangeAspect="1" noChangeArrowheads="1"/>
          </p:cNvPicPr>
          <p:nvPr/>
        </p:nvPicPr>
        <p:blipFill>
          <a:blip r:embed="rId3" cstate="print"/>
          <a:srcRect/>
          <a:stretch>
            <a:fillRect/>
          </a:stretch>
        </p:blipFill>
        <p:spPr bwMode="auto">
          <a:xfrm>
            <a:off x="0" y="-4763"/>
            <a:ext cx="9144000" cy="6862763"/>
          </a:xfrm>
          <a:prstGeom prst="rect">
            <a:avLst/>
          </a:prstGeom>
          <a:noFill/>
          <a:ln w="9525">
            <a:noFill/>
            <a:miter lim="800000"/>
            <a:headEnd/>
            <a:tailEnd/>
          </a:ln>
        </p:spPr>
      </p:pic>
    </p:spTree>
    <p:extLst>
      <p:ext uri="{BB962C8B-B14F-4D97-AF65-F5344CB8AC3E}">
        <p14:creationId xmlns:p14="http://schemas.microsoft.com/office/powerpoint/2010/main" val="211991549"/>
      </p:ext>
    </p:extLst>
  </p:cSld>
  <p:clrMapOvr>
    <a:masterClrMapping/>
  </p:clrMapOvr>
  <p:transition spd="slow">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endParaRPr lang="en-US" altLang="en-US"/>
          </a:p>
        </p:txBody>
      </p:sp>
      <p:pic>
        <p:nvPicPr>
          <p:cNvPr id="2051" name="Picture 3" descr="c:\windows\TEMP\\msotw9_temp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63546837"/>
      </p:ext>
    </p:extLst>
  </p:cSld>
  <p:clrMapOvr>
    <a:masterClrMapping/>
  </p:clrMapOvr>
  <p:transition spd="slow">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endParaRPr lang="en-US" smtClean="0"/>
          </a:p>
        </p:txBody>
      </p:sp>
      <p:sp>
        <p:nvSpPr>
          <p:cNvPr id="2051" name="Rectangle 3"/>
          <p:cNvSpPr>
            <a:spLocks noGrp="1" noChangeArrowheads="1"/>
          </p:cNvSpPr>
          <p:nvPr>
            <p:ph type="subTitle" idx="1"/>
          </p:nvPr>
        </p:nvSpPr>
        <p:spPr/>
        <p:txBody>
          <a:bodyPr/>
          <a:lstStyle/>
          <a:p>
            <a:pPr eaLnBrk="1" hangingPunct="1">
              <a:defRPr/>
            </a:pPr>
            <a:endParaRPr lang="en-US" smtClean="0"/>
          </a:p>
        </p:txBody>
      </p:sp>
      <p:pic>
        <p:nvPicPr>
          <p:cNvPr id="55300" name="Picture 4" descr="16DB5CF9"/>
          <p:cNvPicPr>
            <a:picLocks noChangeAspect="1" noChangeArrowheads="1"/>
          </p:cNvPicPr>
          <p:nvPr/>
        </p:nvPicPr>
        <p:blipFill>
          <a:blip r:embed="rId3" cstate="print"/>
          <a:srcRect/>
          <a:stretch>
            <a:fillRect/>
          </a:stretch>
        </p:blipFill>
        <p:spPr bwMode="auto">
          <a:xfrm>
            <a:off x="0" y="-4763"/>
            <a:ext cx="9144000" cy="6862763"/>
          </a:xfrm>
          <a:prstGeom prst="rect">
            <a:avLst/>
          </a:prstGeom>
          <a:noFill/>
          <a:ln w="9525">
            <a:noFill/>
            <a:miter lim="800000"/>
            <a:headEnd/>
            <a:tailEnd/>
          </a:ln>
        </p:spPr>
      </p:pic>
    </p:spTree>
    <p:extLst>
      <p:ext uri="{BB962C8B-B14F-4D97-AF65-F5344CB8AC3E}">
        <p14:creationId xmlns:p14="http://schemas.microsoft.com/office/powerpoint/2010/main" val="485024063"/>
      </p:ext>
    </p:extLst>
  </p:cSld>
  <p:clrMapOvr>
    <a:masterClrMapping/>
  </p:clrMapOvr>
  <p:transition spd="slow">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ChangeArrowheads="1"/>
          </p:cNvSpPr>
          <p:nvPr/>
        </p:nvSpPr>
        <p:spPr bwMode="auto">
          <a:xfrm>
            <a:off x="0" y="304800"/>
            <a:ext cx="5257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075" tIns="46038" rIns="92075" bIns="46038" anchor="ctr"/>
          <a:lstStyle/>
          <a:p>
            <a:pPr eaLnBrk="1" hangingPunct="1">
              <a:lnSpc>
                <a:spcPct val="70000"/>
              </a:lnSpc>
            </a:pPr>
            <a:r>
              <a:rPr lang="en-US" altLang="en-US" sz="6600" b="1" dirty="0">
                <a:latin typeface="Arial Narrow" pitchFamily="34" charset="0"/>
              </a:rPr>
              <a:t>Self Reliance</a:t>
            </a:r>
            <a:endParaRPr lang="en-US" altLang="en-US" sz="4800" b="1" dirty="0">
              <a:latin typeface="Arial Narrow" pitchFamily="34" charset="0"/>
            </a:endParaRPr>
          </a:p>
        </p:txBody>
      </p:sp>
      <p:sp>
        <p:nvSpPr>
          <p:cNvPr id="459779" name="Rectangle 3"/>
          <p:cNvSpPr>
            <a:spLocks noChangeArrowheads="1"/>
          </p:cNvSpPr>
          <p:nvPr/>
        </p:nvSpPr>
        <p:spPr bwMode="auto">
          <a:xfrm>
            <a:off x="28222" y="1295400"/>
            <a:ext cx="8382000" cy="472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075" tIns="46038" rIns="92075" bIns="46038"/>
          <a:lstStyle/>
          <a:p>
            <a:pPr marL="342900" indent="-342900" eaLnBrk="1" hangingPunct="1">
              <a:spcBef>
                <a:spcPct val="20000"/>
              </a:spcBef>
              <a:buClr>
                <a:schemeClr val="tx1"/>
              </a:buClr>
              <a:buSzPct val="60000"/>
              <a:buFont typeface="Wingdings" pitchFamily="2" charset="2"/>
              <a:buNone/>
            </a:pPr>
            <a:r>
              <a:rPr lang="en-US" altLang="en-US" sz="4400" i="1" dirty="0">
                <a:solidFill>
                  <a:srgbClr val="66FF99"/>
                </a:solidFill>
                <a:latin typeface="Arial" charset="0"/>
              </a:rPr>
              <a:t>There are three types of </a:t>
            </a:r>
            <a:r>
              <a:rPr lang="en-US" altLang="en-US" sz="4400" i="1" dirty="0" smtClean="0">
                <a:solidFill>
                  <a:srgbClr val="66FF99"/>
                </a:solidFill>
                <a:latin typeface="Arial" charset="0"/>
              </a:rPr>
              <a:t> baseball players—those who </a:t>
            </a:r>
            <a:r>
              <a:rPr lang="en-US" altLang="en-US" sz="4400" i="1" dirty="0">
                <a:solidFill>
                  <a:srgbClr val="66FF99"/>
                </a:solidFill>
                <a:latin typeface="Arial" charset="0"/>
              </a:rPr>
              <a:t>make it happen, those who watch it happen, </a:t>
            </a:r>
            <a:r>
              <a:rPr lang="en-US" altLang="en-US" sz="4400" i="1" dirty="0" smtClean="0">
                <a:solidFill>
                  <a:srgbClr val="66FF99"/>
                </a:solidFill>
                <a:latin typeface="Arial" charset="0"/>
              </a:rPr>
              <a:t>and          those who wonder              what </a:t>
            </a:r>
            <a:r>
              <a:rPr lang="en-US" altLang="en-US" sz="4400" i="1" dirty="0">
                <a:solidFill>
                  <a:srgbClr val="66FF99"/>
                </a:solidFill>
                <a:latin typeface="Arial" charset="0"/>
              </a:rPr>
              <a:t>happened.</a:t>
            </a:r>
          </a:p>
          <a:p>
            <a:pPr marL="342900" indent="-342900" eaLnBrk="1" hangingPunct="1">
              <a:spcBef>
                <a:spcPct val="20000"/>
              </a:spcBef>
              <a:buClr>
                <a:schemeClr val="tx1"/>
              </a:buClr>
              <a:buSzPct val="60000"/>
              <a:buFont typeface="Wingdings" pitchFamily="2" charset="2"/>
              <a:buNone/>
            </a:pPr>
            <a:r>
              <a:rPr lang="en-US" altLang="en-US" sz="4400" i="1" dirty="0">
                <a:solidFill>
                  <a:srgbClr val="66FF99"/>
                </a:solidFill>
                <a:latin typeface="Arial" charset="0"/>
              </a:rPr>
              <a:t>	Tommy Lasorda</a:t>
            </a:r>
          </a:p>
        </p:txBody>
      </p:sp>
      <p:sp useBgFill="1">
        <p:nvSpPr>
          <p:cNvPr id="459781" name="Text Box 5"/>
          <p:cNvSpPr txBox="1">
            <a:spLocks noChangeArrowheads="1"/>
          </p:cNvSpPr>
          <p:nvPr/>
        </p:nvSpPr>
        <p:spPr bwMode="auto">
          <a:xfrm>
            <a:off x="0" y="1981200"/>
            <a:ext cx="4572000" cy="769441"/>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4400" b="1" i="1" dirty="0">
                <a:solidFill>
                  <a:srgbClr val="66FF99"/>
                </a:solidFill>
                <a:latin typeface="Arial" charset="0"/>
              </a:rPr>
              <a:t> </a:t>
            </a:r>
            <a:r>
              <a:rPr lang="en-US" sz="2800" b="1" i="1" dirty="0">
                <a:solidFill>
                  <a:srgbClr val="FFFF00"/>
                </a:solidFill>
                <a:latin typeface="Arial" charset="0"/>
              </a:rPr>
              <a:t>teachers/administrators</a:t>
            </a:r>
          </a:p>
        </p:txBody>
      </p:sp>
      <p:pic>
        <p:nvPicPr>
          <p:cNvPr id="2" name="Picture 1"/>
          <p:cNvPicPr>
            <a:picLocks noChangeAspect="1"/>
          </p:cNvPicPr>
          <p:nvPr/>
        </p:nvPicPr>
        <p:blipFill>
          <a:blip r:embed="rId3"/>
          <a:stretch>
            <a:fillRect/>
          </a:stretch>
        </p:blipFill>
        <p:spPr>
          <a:xfrm>
            <a:off x="6248400" y="3415389"/>
            <a:ext cx="2895600" cy="3453900"/>
          </a:xfrm>
          <a:prstGeom prst="rect">
            <a:avLst/>
          </a:prstGeom>
        </p:spPr>
      </p:pic>
    </p:spTree>
    <p:extLst>
      <p:ext uri="{BB962C8B-B14F-4D97-AF65-F5344CB8AC3E}">
        <p14:creationId xmlns:p14="http://schemas.microsoft.com/office/powerpoint/2010/main" val="982752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59779"/>
                                        </p:tgtEl>
                                        <p:attrNameLst>
                                          <p:attrName>style.visibility</p:attrName>
                                        </p:attrNameLst>
                                      </p:cBhvr>
                                      <p:to>
                                        <p:strVal val="visible"/>
                                      </p:to>
                                    </p:set>
                                    <p:animEffect transition="in" filter="dissolve">
                                      <p:cBhvr>
                                        <p:cTn id="7" dur="500"/>
                                        <p:tgtEl>
                                          <p:spTgt spid="459779"/>
                                        </p:tgtEl>
                                      </p:cBhvr>
                                    </p:animEffect>
                                  </p:childTnLst>
                                </p:cTn>
                              </p:par>
                            </p:childTnLst>
                          </p:cTn>
                        </p:par>
                        <p:par>
                          <p:cTn id="8" fill="hold" nodeType="afterGroup">
                            <p:stCondLst>
                              <p:cond delay="2500"/>
                            </p:stCondLst>
                            <p:childTnLst>
                              <p:par>
                                <p:cTn id="9" presetID="9" presetClass="entr" presetSubtype="0" fill="hold" grpId="0" nodeType="afterEffect">
                                  <p:stCondLst>
                                    <p:cond delay="7000"/>
                                  </p:stCondLst>
                                  <p:childTnLst>
                                    <p:set>
                                      <p:cBhvr>
                                        <p:cTn id="10" dur="1" fill="hold">
                                          <p:stCondLst>
                                            <p:cond delay="0"/>
                                          </p:stCondLst>
                                        </p:cTn>
                                        <p:tgtEl>
                                          <p:spTgt spid="459781"/>
                                        </p:tgtEl>
                                        <p:attrNameLst>
                                          <p:attrName>style.visibility</p:attrName>
                                        </p:attrNameLst>
                                      </p:cBhvr>
                                      <p:to>
                                        <p:strVal val="visible"/>
                                      </p:to>
                                    </p:set>
                                    <p:animEffect transition="in" filter="dissolve">
                                      <p:cBhvr>
                                        <p:cTn id="11" dur="500"/>
                                        <p:tgtEl>
                                          <p:spTgt spid="459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79" grpId="0" autoUpdateAnimBg="0"/>
      <p:bldP spid="459781"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mail.aol.com/37001-111/aol-6/en-us/mail/get-attachment.aspx?uid=30937071&amp;folder=Inbox&amp;partId=1"/>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mail.aol.com/37001-111/aol-6/en-us/mail/get-attachment.aspx?uid=30937071&amp;folder=Inbox&amp;partId=1"/>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mail.aol.com/37001-111/aol-6/en-us/mail/get-attachment.aspx?uid=30937071&amp;folder=Inbox&amp;partId=1"/>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7" y="0"/>
            <a:ext cx="9156747"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descr="http://thumbnails.illustrationsource.com/huge.101.5090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962907"/>
            <a:ext cx="3124200" cy="28950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5900" y="19288"/>
            <a:ext cx="8699500" cy="160043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Today’s Essential Question: </a:t>
            </a:r>
            <a:r>
              <a:rPr lang="en-US" sz="4400" b="1" cap="none" spc="0" dirty="0" smtClean="0">
                <a:ln w="11430"/>
                <a:solidFill>
                  <a:srgbClr val="FFFF00"/>
                </a:solidFill>
                <a:effectLst>
                  <a:outerShdw blurRad="80000" dist="40000" dir="5040000" algn="tl">
                    <a:srgbClr val="000000">
                      <a:alpha val="30000"/>
                    </a:srgbClr>
                  </a:outerShdw>
                </a:effectLst>
              </a:rPr>
              <a:t>How do we best “adjust the sails?”</a:t>
            </a:r>
            <a:endParaRPr lang="en-US" sz="4400" b="1" cap="none" spc="0" dirty="0">
              <a:ln w="11430"/>
              <a:solidFill>
                <a:srgbClr val="FFFF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434832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circle(in)">
                                      <p:cBhvr>
                                        <p:cTn id="7" dur="2000"/>
                                        <p:tgtEl>
                                          <p:spTgt spid="9223"/>
                                        </p:tgtEl>
                                      </p:cBhvr>
                                    </p:animEffect>
                                  </p:childTnLst>
                                </p:cTn>
                              </p:par>
                              <p:par>
                                <p:cTn id="8" presetID="10" presetClass="entr" presetSubtype="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fade">
                                      <p:cBhvr>
                                        <p:cTn id="10" dur="2000"/>
                                        <p:tgtEl>
                                          <p:spTgt spid="1126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6" y="1"/>
            <a:ext cx="9144000" cy="1447799"/>
          </a:xfrm>
        </p:spPr>
        <p:txBody>
          <a:bodyPr/>
          <a:lstStyle/>
          <a:p>
            <a:pPr marL="0" indent="0" algn="ctr">
              <a:buNone/>
            </a:pPr>
            <a:r>
              <a:rPr lang="en-US" sz="3600" b="1" cap="small" dirty="0">
                <a:effectLst/>
              </a:rPr>
              <a:t>Avondale Elementary School </a:t>
            </a:r>
            <a:r>
              <a:rPr lang="en-US" sz="3600" b="1" cap="small" dirty="0" smtClean="0">
                <a:effectLst/>
              </a:rPr>
              <a:t>District</a:t>
            </a:r>
          </a:p>
          <a:p>
            <a:pPr marL="0" indent="0" algn="ctr">
              <a:buNone/>
            </a:pPr>
            <a:r>
              <a:rPr lang="en-US" sz="4000" b="1" cap="small" dirty="0" smtClean="0">
                <a:solidFill>
                  <a:srgbClr val="FFFF00"/>
                </a:solidFill>
                <a:effectLst/>
              </a:rPr>
              <a:t>Mission</a:t>
            </a:r>
            <a:endParaRPr lang="en-US" sz="4000" dirty="0" smtClean="0">
              <a:solidFill>
                <a:srgbClr val="FFFF00"/>
              </a:solidFill>
              <a:effectLst/>
              <a:latin typeface="Comic Sans MS" charset="0"/>
              <a:ea typeface="Comic Sans MS" charset="0"/>
              <a:cs typeface="Comic Sans MS" charset="0"/>
            </a:endParaRPr>
          </a:p>
          <a:p>
            <a:pPr marL="0" indent="0">
              <a:buNone/>
            </a:pPr>
            <a:endParaRPr lang="en-US" dirty="0"/>
          </a:p>
        </p:txBody>
      </p:sp>
      <p:sp>
        <p:nvSpPr>
          <p:cNvPr id="4" name="TextBox 3"/>
          <p:cNvSpPr txBox="1"/>
          <p:nvPr/>
        </p:nvSpPr>
        <p:spPr>
          <a:xfrm>
            <a:off x="533400" y="2286000"/>
            <a:ext cx="7696200" cy="2554545"/>
          </a:xfrm>
          <a:prstGeom prst="rect">
            <a:avLst/>
          </a:prstGeom>
          <a:solidFill>
            <a:schemeClr val="bg1">
              <a:lumMod val="50000"/>
            </a:schemeClr>
          </a:solidFill>
        </p:spPr>
        <p:txBody>
          <a:bodyPr wrap="square" rtlCol="0">
            <a:spAutoFit/>
          </a:bodyPr>
          <a:lstStyle/>
          <a:p>
            <a:pPr marL="0" indent="0" algn="ctr">
              <a:buNone/>
            </a:pPr>
            <a:r>
              <a:rPr lang="en-US" sz="4000" dirty="0">
                <a:latin typeface="Comic Sans MS" charset="0"/>
                <a:ea typeface="Comic Sans MS" charset="0"/>
                <a:cs typeface="Comic Sans MS" charset="0"/>
              </a:rPr>
              <a:t>In Avondale, every student will grow as a </a:t>
            </a:r>
            <a:r>
              <a:rPr lang="en-US" sz="4000" dirty="0">
                <a:solidFill>
                  <a:srgbClr val="66FFFF"/>
                </a:solidFill>
                <a:latin typeface="Comic Sans MS" charset="0"/>
                <a:ea typeface="Comic Sans MS" charset="0"/>
                <a:cs typeface="Comic Sans MS" charset="0"/>
              </a:rPr>
              <a:t>thinker</a:t>
            </a:r>
            <a:r>
              <a:rPr lang="en-US" sz="4000" dirty="0">
                <a:latin typeface="Comic Sans MS" charset="0"/>
                <a:ea typeface="Comic Sans MS" charset="0"/>
                <a:cs typeface="Comic Sans MS" charset="0"/>
              </a:rPr>
              <a:t>, </a:t>
            </a:r>
            <a:r>
              <a:rPr lang="en-US" sz="4000" dirty="0">
                <a:solidFill>
                  <a:srgbClr val="FFCCFF"/>
                </a:solidFill>
                <a:latin typeface="Comic Sans MS" charset="0"/>
                <a:ea typeface="Comic Sans MS" charset="0"/>
                <a:cs typeface="Comic Sans MS" charset="0"/>
              </a:rPr>
              <a:t>problem solver</a:t>
            </a:r>
            <a:r>
              <a:rPr lang="en-US" sz="4000" dirty="0">
                <a:latin typeface="Comic Sans MS" charset="0"/>
                <a:ea typeface="Comic Sans MS" charset="0"/>
                <a:cs typeface="Comic Sans MS" charset="0"/>
              </a:rPr>
              <a:t> and </a:t>
            </a:r>
            <a:r>
              <a:rPr lang="en-US" sz="4000" dirty="0">
                <a:solidFill>
                  <a:srgbClr val="00FF00"/>
                </a:solidFill>
                <a:latin typeface="Comic Sans MS" charset="0"/>
                <a:ea typeface="Comic Sans MS" charset="0"/>
                <a:cs typeface="Comic Sans MS" charset="0"/>
              </a:rPr>
              <a:t>communicator</a:t>
            </a:r>
            <a:r>
              <a:rPr lang="en-US" sz="4000" dirty="0">
                <a:latin typeface="Comic Sans MS" charset="0"/>
                <a:ea typeface="Comic Sans MS" charset="0"/>
                <a:cs typeface="Comic Sans MS" charset="0"/>
              </a:rPr>
              <a:t> to pursue a future without limits.</a:t>
            </a:r>
          </a:p>
        </p:txBody>
      </p:sp>
      <p:sp>
        <p:nvSpPr>
          <p:cNvPr id="5" name="TextBox 4"/>
          <p:cNvSpPr txBox="1"/>
          <p:nvPr/>
        </p:nvSpPr>
        <p:spPr>
          <a:xfrm>
            <a:off x="381000" y="5334000"/>
            <a:ext cx="8382000" cy="1015663"/>
          </a:xfrm>
          <a:prstGeom prst="rect">
            <a:avLst/>
          </a:prstGeom>
          <a:noFill/>
        </p:spPr>
        <p:txBody>
          <a:bodyPr wrap="square" rtlCol="0">
            <a:spAutoFit/>
          </a:bodyPr>
          <a:lstStyle/>
          <a:p>
            <a:r>
              <a:rPr lang="en-US" dirty="0" smtClean="0"/>
              <a:t>KEY QUESTIONS: Which of these processes did you practice during your analysis of the graph? Did the style of questioning deepen your understanding? Explain.</a:t>
            </a:r>
          </a:p>
        </p:txBody>
      </p:sp>
    </p:spTree>
    <p:extLst>
      <p:ext uri="{BB962C8B-B14F-4D97-AF65-F5344CB8AC3E}">
        <p14:creationId xmlns:p14="http://schemas.microsoft.com/office/powerpoint/2010/main" val="157815775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290" name="Group 2"/>
          <p:cNvGraphicFramePr>
            <a:graphicFrameLocks noGrp="1"/>
          </p:cNvGraphicFramePr>
          <p:nvPr>
            <p:extLst>
              <p:ext uri="{D42A27DB-BD31-4B8C-83A1-F6EECF244321}">
                <p14:modId xmlns:p14="http://schemas.microsoft.com/office/powerpoint/2010/main" val="1603685319"/>
              </p:ext>
            </p:extLst>
          </p:nvPr>
        </p:nvGraphicFramePr>
        <p:xfrm>
          <a:off x="457200" y="457200"/>
          <a:ext cx="8382000" cy="6126799"/>
        </p:xfrm>
        <a:graphic>
          <a:graphicData uri="http://schemas.openxmlformats.org/drawingml/2006/table">
            <a:tbl>
              <a:tblPr>
                <a:tableStyleId>{284E427A-3D55-4303-BF80-6455036E1DE7}</a:tableStyleId>
              </a:tblPr>
              <a:tblGrid>
                <a:gridCol w="5135563"/>
                <a:gridCol w="1771650"/>
                <a:gridCol w="1474787"/>
              </a:tblGrid>
              <a:tr h="7953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000" u="none" strike="noStrike" cap="none" normalizeH="0" baseline="0" dirty="0" smtClean="0">
                          <a:ln>
                            <a:noFill/>
                          </a:ln>
                          <a:effectLst/>
                        </a:rPr>
                        <a:t>Category</a:t>
                      </a:r>
                      <a:endParaRPr kumimoji="0" lang="en-US" sz="20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000" u="none" strike="noStrike" cap="none" normalizeH="0" baseline="0" dirty="0" smtClean="0">
                          <a:ln>
                            <a:noFill/>
                          </a:ln>
                          <a:effectLst/>
                        </a:rPr>
                        <a:t>Ave. Effect</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000" u="none" strike="noStrike" cap="none" normalizeH="0" baseline="0" dirty="0" smtClean="0">
                          <a:ln>
                            <a:noFill/>
                          </a:ln>
                          <a:effectLst/>
                        </a:rPr>
                        <a:t>Size (ES)</a:t>
                      </a:r>
                      <a:endParaRPr kumimoji="0" lang="en-US" sz="20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000" u="none" strike="noStrike" cap="none" normalizeH="0" baseline="0" dirty="0" smtClean="0">
                          <a:ln>
                            <a:noFill/>
                          </a:ln>
                          <a:effectLst/>
                        </a:rPr>
                        <a:t>Percentile Gain</a:t>
                      </a:r>
                      <a:endParaRPr kumimoji="0" lang="en-US" sz="20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r>
              <a:tr h="5000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300" b="1" u="none" strike="noStrike" cap="none" normalizeH="0" baseline="0" dirty="0" smtClean="0">
                          <a:ln>
                            <a:noFill/>
                          </a:ln>
                          <a:effectLst/>
                        </a:rPr>
                        <a:t>Identify similarities &amp; differences</a:t>
                      </a:r>
                      <a:endParaRPr kumimoji="0" lang="en-US" sz="23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1.61</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45</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r>
              <a:tr h="4762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300" b="1" u="none" strike="noStrike" cap="none" normalizeH="0" baseline="0" dirty="0" smtClean="0">
                          <a:ln>
                            <a:noFill/>
                          </a:ln>
                          <a:effectLst/>
                        </a:rPr>
                        <a:t>Summarizing &amp; note taking</a:t>
                      </a:r>
                      <a:endParaRPr kumimoji="0" lang="en-US" sz="23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1.00</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34</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r>
              <a:tr h="7429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300" b="1" u="none" strike="noStrike" cap="none" normalizeH="0" baseline="0" dirty="0" smtClean="0">
                          <a:ln>
                            <a:noFill/>
                          </a:ln>
                          <a:effectLst/>
                        </a:rPr>
                        <a:t>Reinforcing effort &amp; providing recognition</a:t>
                      </a:r>
                      <a:endParaRPr kumimoji="0" lang="en-US" sz="23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.80</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29</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r>
              <a:tr h="4762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300" b="1" u="none" strike="noStrike" cap="none" normalizeH="0" baseline="0" dirty="0" smtClean="0">
                          <a:ln>
                            <a:noFill/>
                          </a:ln>
                          <a:effectLst/>
                        </a:rPr>
                        <a:t>Homework &amp; practice</a:t>
                      </a:r>
                      <a:endParaRPr kumimoji="0" lang="en-US" sz="23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.77</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28</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r>
              <a:tr h="4762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300" b="1" u="none" strike="noStrike" cap="none" normalizeH="0" baseline="0" dirty="0" smtClean="0">
                          <a:ln>
                            <a:noFill/>
                          </a:ln>
                          <a:effectLst/>
                        </a:rPr>
                        <a:t>Nonlinguistic representations</a:t>
                      </a:r>
                      <a:endParaRPr kumimoji="0" lang="en-US" sz="23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.75</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27</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r>
              <a:tr h="4762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300" b="1" u="none" strike="noStrike" cap="none" normalizeH="0" baseline="0" dirty="0" smtClean="0">
                          <a:ln>
                            <a:noFill/>
                          </a:ln>
                          <a:effectLst/>
                        </a:rPr>
                        <a:t>Cooperative learning</a:t>
                      </a:r>
                      <a:endParaRPr kumimoji="0" lang="en-US" sz="2300" b="1" i="0" u="none" strike="noStrike" cap="none" normalizeH="0" baseline="0" dirty="0" smtClean="0">
                        <a:ln>
                          <a:noFill/>
                        </a:ln>
                        <a:solidFill>
                          <a:srgbClr val="FFFF00"/>
                        </a:solidFill>
                        <a:effectLst/>
                        <a:latin typeface="Comic Sans MS" pitchFamily="66" charset="0"/>
                      </a:endParaRPr>
                    </a:p>
                  </a:txBody>
                  <a:tcP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.73</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27</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chemeClr val="tx1"/>
                    </a:solidFill>
                  </a:tcPr>
                </a:tc>
              </a:tr>
              <a:tr h="8588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300" b="1" u="none" strike="noStrike" cap="none" normalizeH="0" baseline="0" dirty="0" smtClean="0">
                          <a:ln>
                            <a:noFill/>
                          </a:ln>
                          <a:effectLst/>
                        </a:rPr>
                        <a:t>Setting objectives &amp; providing feedback</a:t>
                      </a:r>
                      <a:endParaRPr kumimoji="0" lang="en-US" sz="23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.61</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23</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300" b="1" u="none" strike="noStrike" cap="none" normalizeH="0" baseline="0" dirty="0" smtClean="0">
                          <a:ln>
                            <a:noFill/>
                          </a:ln>
                          <a:effectLst/>
                        </a:rPr>
                        <a:t>Generating &amp; testing hypotheses</a:t>
                      </a:r>
                      <a:endParaRPr kumimoji="0" lang="en-US" sz="23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.61</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23</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300" b="1" u="none" strike="noStrike" cap="none" normalizeH="0" baseline="0" dirty="0" smtClean="0">
                          <a:ln>
                            <a:noFill/>
                          </a:ln>
                          <a:effectLst/>
                        </a:rPr>
                        <a:t>Questions, cues, &amp; advance organizers</a:t>
                      </a:r>
                      <a:endParaRPr kumimoji="0" lang="en-US" sz="23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.59</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1" u="none" strike="noStrike" cap="none" normalizeH="0" baseline="0" dirty="0" smtClean="0">
                          <a:ln>
                            <a:noFill/>
                          </a:ln>
                          <a:effectLst/>
                        </a:rPr>
                        <a:t>22</a:t>
                      </a:r>
                      <a:endParaRPr kumimoji="0" lang="en-US" sz="2400" b="1" i="0" u="none" strike="noStrike" cap="none" normalizeH="0" baseline="0" dirty="0" smtClean="0">
                        <a:ln>
                          <a:noFill/>
                        </a:ln>
                        <a:solidFill>
                          <a:schemeClr val="bg1"/>
                        </a:solidFill>
                        <a:effectLst/>
                        <a:latin typeface="Comic Sans MS" pitchFamily="66" charset="0"/>
                      </a:endParaRPr>
                    </a:p>
                  </a:txBody>
                  <a:tcPr horzOverflow="overflow">
                    <a:solidFill>
                      <a:srgbClr val="FFFF00"/>
                    </a:solidFill>
                  </a:tcPr>
                </a:tc>
              </a:tr>
            </a:tbl>
          </a:graphicData>
        </a:graphic>
      </p:graphicFrame>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2000"/>
                                  </p:stCondLst>
                                  <p:childTnLst>
                                    <p:set>
                                      <p:cBhvr>
                                        <p:cTn id="6" dur="1" fill="hold">
                                          <p:stCondLst>
                                            <p:cond delay="0"/>
                                          </p:stCondLst>
                                        </p:cTn>
                                        <p:tgtEl>
                                          <p:spTgt spid="140290"/>
                                        </p:tgtEl>
                                        <p:attrNameLst>
                                          <p:attrName>style.visibility</p:attrName>
                                        </p:attrNameLst>
                                      </p:cBhvr>
                                      <p:to>
                                        <p:strVal val="visible"/>
                                      </p:to>
                                    </p:set>
                                    <p:anim calcmode="lin" valueType="num">
                                      <p:cBhvr>
                                        <p:cTn id="7" dur="500" fill="hold"/>
                                        <p:tgtEl>
                                          <p:spTgt spid="140290"/>
                                        </p:tgtEl>
                                        <p:attrNameLst>
                                          <p:attrName>ppt_w</p:attrName>
                                        </p:attrNameLst>
                                      </p:cBhvr>
                                      <p:tavLst>
                                        <p:tav tm="0">
                                          <p:val>
                                            <p:fltVal val="0"/>
                                          </p:val>
                                        </p:tav>
                                        <p:tav tm="100000">
                                          <p:val>
                                            <p:strVal val="#ppt_w"/>
                                          </p:val>
                                        </p:tav>
                                      </p:tavLst>
                                    </p:anim>
                                    <p:anim calcmode="lin" valueType="num">
                                      <p:cBhvr>
                                        <p:cTn id="8" dur="500" fill="hold"/>
                                        <p:tgtEl>
                                          <p:spTgt spid="140290"/>
                                        </p:tgtEl>
                                        <p:attrNameLst>
                                          <p:attrName>ppt_h</p:attrName>
                                        </p:attrNameLst>
                                      </p:cBhvr>
                                      <p:tavLst>
                                        <p:tav tm="0">
                                          <p:val>
                                            <p:fltVal val="0"/>
                                          </p:val>
                                        </p:tav>
                                        <p:tav tm="100000">
                                          <p:val>
                                            <p:strVal val="#ppt_h"/>
                                          </p:val>
                                        </p:tav>
                                      </p:tavLst>
                                    </p:anim>
                                    <p:anim calcmode="lin" valueType="num">
                                      <p:cBhvr>
                                        <p:cTn id="9" dur="500" fill="hold"/>
                                        <p:tgtEl>
                                          <p:spTgt spid="140290"/>
                                        </p:tgtEl>
                                        <p:attrNameLst>
                                          <p:attrName>ppt_x</p:attrName>
                                        </p:attrNameLst>
                                      </p:cBhvr>
                                      <p:tavLst>
                                        <p:tav tm="0">
                                          <p:val>
                                            <p:fltVal val="0.5"/>
                                          </p:val>
                                        </p:tav>
                                        <p:tav tm="100000">
                                          <p:val>
                                            <p:strVal val="#ppt_x"/>
                                          </p:val>
                                        </p:tav>
                                      </p:tavLst>
                                    </p:anim>
                                    <p:anim calcmode="lin" valueType="num">
                                      <p:cBhvr>
                                        <p:cTn id="10" dur="500" fill="hold"/>
                                        <p:tgtEl>
                                          <p:spTgt spid="14029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3600" dirty="0" smtClean="0">
                <a:solidFill>
                  <a:schemeClr val="bg1"/>
                </a:solidFill>
              </a:rPr>
              <a:t>Kinds of Evidence – Continuum of Evidence</a:t>
            </a:r>
            <a:r>
              <a:rPr lang="en-US" dirty="0" smtClean="0">
                <a:solidFill>
                  <a:schemeClr val="bg1"/>
                </a:solidFill>
              </a:rPr>
              <a:t/>
            </a:r>
            <a:br>
              <a:rPr lang="en-US" dirty="0" smtClean="0">
                <a:solidFill>
                  <a:schemeClr val="bg1"/>
                </a:solidFill>
              </a:rPr>
            </a:br>
            <a:r>
              <a:rPr lang="en-US" sz="3100" b="1" dirty="0" smtClean="0">
                <a:solidFill>
                  <a:srgbClr val="FFFF00"/>
                </a:solidFill>
              </a:rPr>
              <a:t>Informal Check for Understanding</a:t>
            </a:r>
            <a:r>
              <a:rPr lang="en-US" dirty="0" smtClean="0">
                <a:solidFill>
                  <a:schemeClr val="bg1"/>
                </a:solidFill>
              </a:rPr>
              <a:t/>
            </a:r>
            <a:br>
              <a:rPr lang="en-US" dirty="0" smtClean="0">
                <a:solidFill>
                  <a:schemeClr val="bg1"/>
                </a:solidFill>
              </a:rPr>
            </a:br>
            <a:endParaRPr lang="en-US" dirty="0">
              <a:solidFill>
                <a:schemeClr val="bg1"/>
              </a:solidFill>
            </a:endParaRPr>
          </a:p>
        </p:txBody>
      </p:sp>
      <p:pic>
        <p:nvPicPr>
          <p:cNvPr id="210946" name="Picture 2"/>
          <p:cNvPicPr>
            <a:picLocks noChangeAspect="1" noChangeArrowheads="1"/>
          </p:cNvPicPr>
          <p:nvPr/>
        </p:nvPicPr>
        <p:blipFill>
          <a:blip r:embed="rId3" cstate="print"/>
          <a:srcRect/>
          <a:stretch>
            <a:fillRect/>
          </a:stretch>
        </p:blipFill>
        <p:spPr bwMode="auto">
          <a:xfrm>
            <a:off x="228600" y="1219200"/>
            <a:ext cx="2648042" cy="1981199"/>
          </a:xfrm>
          <a:prstGeom prst="rect">
            <a:avLst/>
          </a:prstGeom>
          <a:noFill/>
          <a:ln w="9525">
            <a:noFill/>
            <a:miter lim="800000"/>
            <a:headEnd/>
            <a:tailEnd/>
          </a:ln>
          <a:effectLst/>
        </p:spPr>
      </p:pic>
      <p:pic>
        <p:nvPicPr>
          <p:cNvPr id="4" name="Picture 4" descr="5BF92CCB"/>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a:grpSpLocks/>
          </p:cNvGrpSpPr>
          <p:nvPr/>
        </p:nvGrpSpPr>
        <p:grpSpPr bwMode="auto">
          <a:xfrm>
            <a:off x="0" y="6303963"/>
            <a:ext cx="9144000" cy="477837"/>
            <a:chOff x="528" y="144"/>
            <a:chExt cx="4416" cy="301"/>
          </a:xfrm>
        </p:grpSpPr>
        <p:graphicFrame>
          <p:nvGraphicFramePr>
            <p:cNvPr id="2098" name="Object 50"/>
            <p:cNvGraphicFramePr>
              <a:graphicFrameLocks noChangeAspect="1"/>
            </p:cNvGraphicFramePr>
            <p:nvPr/>
          </p:nvGraphicFramePr>
          <p:xfrm>
            <a:off x="528" y="144"/>
            <a:ext cx="768" cy="301"/>
          </p:xfrm>
          <a:graphic>
            <a:graphicData uri="http://schemas.openxmlformats.org/presentationml/2006/ole">
              <mc:AlternateContent xmlns:mc="http://schemas.openxmlformats.org/markup-compatibility/2006">
                <mc:Choice xmlns:v="urn:schemas-microsoft-com:vml" Requires="v">
                  <p:oleObj spid="_x0000_s3823" name="Bitmap Image" r:id="rId4" imgW="5296639" imgH="2076740" progId="PBrush">
                    <p:embed/>
                  </p:oleObj>
                </mc:Choice>
                <mc:Fallback>
                  <p:oleObj name="Bitmap Image" r:id="rId4" imgW="5296639" imgH="207674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099" name="Object 51"/>
            <p:cNvGraphicFramePr>
              <a:graphicFrameLocks noChangeAspect="1"/>
            </p:cNvGraphicFramePr>
            <p:nvPr/>
          </p:nvGraphicFramePr>
          <p:xfrm>
            <a:off x="1248" y="144"/>
            <a:ext cx="768" cy="301"/>
          </p:xfrm>
          <a:graphic>
            <a:graphicData uri="http://schemas.openxmlformats.org/presentationml/2006/ole">
              <mc:AlternateContent xmlns:mc="http://schemas.openxmlformats.org/markup-compatibility/2006">
                <mc:Choice xmlns:v="urn:schemas-microsoft-com:vml" Requires="v">
                  <p:oleObj spid="_x0000_s3824" name="Bitmap Image" r:id="rId6" imgW="5296639" imgH="2076740" progId="PBrush">
                    <p:embed/>
                  </p:oleObj>
                </mc:Choice>
                <mc:Fallback>
                  <p:oleObj name="Bitmap Image" r:id="rId6" imgW="5296639" imgH="207674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00" name="Object 52"/>
            <p:cNvGraphicFramePr>
              <a:graphicFrameLocks noChangeAspect="1"/>
            </p:cNvGraphicFramePr>
            <p:nvPr/>
          </p:nvGraphicFramePr>
          <p:xfrm>
            <a:off x="2016" y="144"/>
            <a:ext cx="768" cy="301"/>
          </p:xfrm>
          <a:graphic>
            <a:graphicData uri="http://schemas.openxmlformats.org/presentationml/2006/ole">
              <mc:AlternateContent xmlns:mc="http://schemas.openxmlformats.org/markup-compatibility/2006">
                <mc:Choice xmlns:v="urn:schemas-microsoft-com:vml" Requires="v">
                  <p:oleObj spid="_x0000_s3825" name="Bitmap Image" r:id="rId7" imgW="5296639" imgH="2076740" progId="PBrush">
                    <p:embed/>
                  </p:oleObj>
                </mc:Choice>
                <mc:Fallback>
                  <p:oleObj name="Bitmap Image" r:id="rId7" imgW="5296639" imgH="207674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01" name="Object 53"/>
            <p:cNvGraphicFramePr>
              <a:graphicFrameLocks noChangeAspect="1"/>
            </p:cNvGraphicFramePr>
            <p:nvPr/>
          </p:nvGraphicFramePr>
          <p:xfrm>
            <a:off x="2736" y="144"/>
            <a:ext cx="768" cy="301"/>
          </p:xfrm>
          <a:graphic>
            <a:graphicData uri="http://schemas.openxmlformats.org/presentationml/2006/ole">
              <mc:AlternateContent xmlns:mc="http://schemas.openxmlformats.org/markup-compatibility/2006">
                <mc:Choice xmlns:v="urn:schemas-microsoft-com:vml" Requires="v">
                  <p:oleObj spid="_x0000_s3826" name="Bitmap Image" r:id="rId8" imgW="5296639" imgH="2076740" progId="PBrush">
                    <p:embed/>
                  </p:oleObj>
                </mc:Choice>
                <mc:Fallback>
                  <p:oleObj name="Bitmap Image" r:id="rId8" imgW="5296639" imgH="207674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6"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02" name="Object 54"/>
            <p:cNvGraphicFramePr>
              <a:graphicFrameLocks noChangeAspect="1"/>
            </p:cNvGraphicFramePr>
            <p:nvPr/>
          </p:nvGraphicFramePr>
          <p:xfrm>
            <a:off x="3408" y="144"/>
            <a:ext cx="768" cy="301"/>
          </p:xfrm>
          <a:graphic>
            <a:graphicData uri="http://schemas.openxmlformats.org/presentationml/2006/ole">
              <mc:AlternateContent xmlns:mc="http://schemas.openxmlformats.org/markup-compatibility/2006">
                <mc:Choice xmlns:v="urn:schemas-microsoft-com:vml" Requires="v">
                  <p:oleObj spid="_x0000_s3827" name="Bitmap Image" r:id="rId9" imgW="5296639" imgH="2076740" progId="PBrush">
                    <p:embed/>
                  </p:oleObj>
                </mc:Choice>
                <mc:Fallback>
                  <p:oleObj name="Bitmap Image" r:id="rId9" imgW="5296639" imgH="207674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8"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03" name="Object 55"/>
            <p:cNvGraphicFramePr>
              <a:graphicFrameLocks noChangeAspect="1"/>
            </p:cNvGraphicFramePr>
            <p:nvPr/>
          </p:nvGraphicFramePr>
          <p:xfrm>
            <a:off x="4176" y="144"/>
            <a:ext cx="768" cy="301"/>
          </p:xfrm>
          <a:graphic>
            <a:graphicData uri="http://schemas.openxmlformats.org/presentationml/2006/ole">
              <mc:AlternateContent xmlns:mc="http://schemas.openxmlformats.org/markup-compatibility/2006">
                <mc:Choice xmlns:v="urn:schemas-microsoft-com:vml" Requires="v">
                  <p:oleObj spid="_x0000_s3828" name="Bitmap Image" r:id="rId10" imgW="5296639" imgH="2076740" progId="PBrush">
                    <p:embed/>
                  </p:oleObj>
                </mc:Choice>
                <mc:Fallback>
                  <p:oleObj name="Bitmap Image" r:id="rId10" imgW="5296639" imgH="207674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6"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pic>
        <p:nvPicPr>
          <p:cNvPr id="2086" name="Picture 38"/>
          <p:cNvPicPr>
            <a:picLocks noGrp="1" noChangeAspect="1" noChangeArrowheads="1"/>
          </p:cNvPicPr>
          <p:nvPr>
            <p:ph sz="half" idx="2"/>
          </p:nvPr>
        </p:nvPicPr>
        <p:blipFill>
          <a:blip r:embed="rId11" cstate="print">
            <a:lum bright="70000" contrast="-70000"/>
          </a:blip>
          <a:srcRect/>
          <a:stretch>
            <a:fillRect/>
          </a:stretch>
        </p:blipFill>
        <p:spPr>
          <a:xfrm>
            <a:off x="914400" y="1600200"/>
            <a:ext cx="7315200" cy="3048000"/>
          </a:xfrm>
          <a:solidFill>
            <a:schemeClr val="accent1">
              <a:alpha val="47000"/>
            </a:schemeClr>
          </a:solidFill>
        </p:spPr>
      </p:pic>
      <p:sp>
        <p:nvSpPr>
          <p:cNvPr id="2053" name="Text Box 5"/>
          <p:cNvSpPr txBox="1">
            <a:spLocks noChangeArrowheads="1"/>
          </p:cNvSpPr>
          <p:nvPr/>
        </p:nvSpPr>
        <p:spPr bwMode="auto">
          <a:xfrm>
            <a:off x="152400" y="5715000"/>
            <a:ext cx="87630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2062" name="WordArt 14"/>
          <p:cNvSpPr>
            <a:spLocks noChangeArrowheads="1" noChangeShapeType="1" noTextEdit="1"/>
          </p:cNvSpPr>
          <p:nvPr/>
        </p:nvSpPr>
        <p:spPr bwMode="auto">
          <a:xfrm rot="16200000">
            <a:off x="-2438400" y="2971800"/>
            <a:ext cx="5791200" cy="914400"/>
          </a:xfrm>
          <a:prstGeom prst="rect">
            <a:avLst/>
          </a:prstGeom>
          <a:solidFill>
            <a:schemeClr val="accent3">
              <a:lumMod val="40000"/>
              <a:lumOff val="60000"/>
            </a:schemeClr>
          </a:solidFill>
        </p:spPr>
        <p:txBody>
          <a:bodyPr wrap="none" fromWordArt="1">
            <a:prstTxWarp prst="textPlain">
              <a:avLst>
                <a:gd name="adj" fmla="val 50000"/>
              </a:avLst>
            </a:prstTxWarp>
          </a:bodyPr>
          <a:lstStyle/>
          <a:p>
            <a:pPr algn="ctr"/>
            <a:r>
              <a:rPr lang="en-US" sz="3600" kern="10" dirty="0">
                <a:ln w="9525">
                  <a:noFill/>
                  <a:round/>
                  <a:headEnd/>
                  <a:tailEnd/>
                </a:ln>
                <a:solidFill>
                  <a:srgbClr val="FF0000"/>
                </a:solidFill>
                <a:effectLst>
                  <a:outerShdw dist="35921" dir="2700000" algn="ctr" rotWithShape="0">
                    <a:srgbClr val="C0C0C0">
                      <a:alpha val="80000"/>
                    </a:srgbClr>
                  </a:outerShdw>
                </a:effectLst>
                <a:latin typeface="Impact"/>
              </a:rPr>
              <a:t>T</a:t>
            </a:r>
            <a:r>
              <a:rPr lang="en-US" sz="3600" kern="10" dirty="0" smtClean="0">
                <a:ln w="9525">
                  <a:noFill/>
                  <a:round/>
                  <a:headEnd/>
                  <a:tailEnd/>
                </a:ln>
                <a:solidFill>
                  <a:srgbClr val="FF0000"/>
                </a:solidFill>
                <a:effectLst>
                  <a:outerShdw dist="35921" dir="2700000" algn="ctr" rotWithShape="0">
                    <a:srgbClr val="C0C0C0">
                      <a:alpha val="80000"/>
                    </a:srgbClr>
                  </a:outerShdw>
                </a:effectLst>
                <a:latin typeface="Impact"/>
              </a:rPr>
              <a:t>eam</a:t>
            </a:r>
            <a:endParaRPr lang="en-US" sz="3600" kern="10" dirty="0">
              <a:ln w="9525">
                <a:noFill/>
                <a:round/>
                <a:headEnd/>
                <a:tailEnd/>
              </a:ln>
              <a:solidFill>
                <a:srgbClr val="FF0000"/>
              </a:solidFill>
              <a:effectLst>
                <a:outerShdw dist="35921" dir="2700000" algn="ctr" rotWithShape="0">
                  <a:srgbClr val="C0C0C0">
                    <a:alpha val="80000"/>
                  </a:srgbClr>
                </a:outerShdw>
              </a:effectLst>
              <a:latin typeface="Impact"/>
            </a:endParaRPr>
          </a:p>
        </p:txBody>
      </p:sp>
      <p:sp>
        <p:nvSpPr>
          <p:cNvPr id="2063" name="WordArt 15"/>
          <p:cNvSpPr>
            <a:spLocks noChangeArrowheads="1" noChangeShapeType="1" noTextEdit="1"/>
          </p:cNvSpPr>
          <p:nvPr/>
        </p:nvSpPr>
        <p:spPr bwMode="auto">
          <a:xfrm rot="5400000">
            <a:off x="5753100" y="3009900"/>
            <a:ext cx="5867400" cy="914400"/>
          </a:xfrm>
          <a:prstGeom prst="rect">
            <a:avLst/>
          </a:prstGeom>
          <a:solidFill>
            <a:schemeClr val="bg1"/>
          </a:solidFill>
        </p:spPr>
        <p:txBody>
          <a:bodyPr wrap="none" fromWordArt="1">
            <a:prstTxWarp prst="textPlain">
              <a:avLst>
                <a:gd name="adj" fmla="val 50000"/>
              </a:avLst>
            </a:prstTxWarp>
          </a:bodyPr>
          <a:lstStyle/>
          <a:p>
            <a:pPr algn="ctr"/>
            <a:r>
              <a:rPr lang="en-US" sz="3600" kern="10" dirty="0" smtClean="0">
                <a:ln w="9525">
                  <a:noFill/>
                  <a:round/>
                  <a:headEnd/>
                  <a:tailEnd/>
                </a:ln>
                <a:solidFill>
                  <a:srgbClr val="FF0000"/>
                </a:solidFill>
                <a:effectLst>
                  <a:outerShdw dist="35921" dir="2700000" algn="ctr" rotWithShape="0">
                    <a:srgbClr val="C0C0C0">
                      <a:alpha val="80000"/>
                    </a:srgbClr>
                  </a:outerShdw>
                </a:effectLst>
                <a:latin typeface="Impact"/>
              </a:rPr>
              <a:t>Turn</a:t>
            </a:r>
            <a:endParaRPr lang="en-US" sz="3600" kern="10" dirty="0">
              <a:ln w="9525">
                <a:noFill/>
                <a:round/>
                <a:headEnd/>
                <a:tailEnd/>
              </a:ln>
              <a:solidFill>
                <a:srgbClr val="FF0000"/>
              </a:solidFill>
              <a:effectLst>
                <a:outerShdw dist="35921" dir="2700000" algn="ctr" rotWithShape="0">
                  <a:srgbClr val="C0C0C0">
                    <a:alpha val="80000"/>
                  </a:srgbClr>
                </a:outerShdw>
              </a:effectLst>
              <a:latin typeface="Impact"/>
            </a:endParaRPr>
          </a:p>
        </p:txBody>
      </p:sp>
      <p:graphicFrame>
        <p:nvGraphicFramePr>
          <p:cNvPr id="2095" name="Group 47"/>
          <p:cNvGraphicFramePr>
            <a:graphicFrameLocks noGrp="1"/>
          </p:cNvGraphicFramePr>
          <p:nvPr>
            <p:extLst>
              <p:ext uri="{D42A27DB-BD31-4B8C-83A1-F6EECF244321}">
                <p14:modId xmlns:p14="http://schemas.microsoft.com/office/powerpoint/2010/main" val="800584227"/>
              </p:ext>
            </p:extLst>
          </p:nvPr>
        </p:nvGraphicFramePr>
        <p:xfrm>
          <a:off x="914400" y="533400"/>
          <a:ext cx="7315200" cy="5867400"/>
        </p:xfrm>
        <a:graphic>
          <a:graphicData uri="http://schemas.openxmlformats.org/drawingml/2006/table">
            <a:tbl>
              <a:tblPr>
                <a:tableStyleId>{08FB837D-C827-4EFA-A057-4D05807E0F7C}</a:tableStyleId>
              </a:tblPr>
              <a:tblGrid>
                <a:gridCol w="3770313"/>
                <a:gridCol w="3544887"/>
              </a:tblGrid>
              <a:tr h="2933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dk1"/>
                          </a:solidFill>
                          <a:effectLst/>
                          <a:latin typeface="+mn-lt"/>
                          <a:cs typeface="+mn-cs"/>
                        </a:rPr>
                        <a:t>Name a noun.</a:t>
                      </a:r>
                      <a:endParaRPr kumimoji="0" lang="en-US" sz="2400" b="1" i="0" u="none" strike="noStrike" cap="none" normalizeH="0" baseline="0" dirty="0" smtClean="0">
                        <a:ln>
                          <a:noFill/>
                        </a:ln>
                        <a:solidFill>
                          <a:srgbClr val="0000FF"/>
                        </a:solidFill>
                        <a:effectLst/>
                        <a:latin typeface="Arial"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rPr>
                        <a:t>Form a sentence.</a:t>
                      </a:r>
                      <a:endParaRPr kumimoji="0" lang="en-US" sz="2400" b="1" i="0" u="none" strike="noStrike" cap="none" normalizeH="0" baseline="0" dirty="0" smtClean="0">
                        <a:ln>
                          <a:noFill/>
                        </a:ln>
                        <a:solidFill>
                          <a:srgbClr val="990000"/>
                        </a:solidFill>
                        <a:effectLst/>
                        <a:latin typeface="Arial" charset="0"/>
                        <a:cs typeface="Arial" charset="0"/>
                      </a:endParaRPr>
                    </a:p>
                  </a:txBody>
                  <a:tcPr horzOverflow="overflow"/>
                </a:tc>
              </a:tr>
              <a:tr h="2933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rPr>
                        <a:t>Name a verb.</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rPr>
                        <a:t>Name an adjective</a:t>
                      </a:r>
                      <a:endParaRPr kumimoji="0" lang="en-US" sz="2400" b="1" i="0" u="none" strike="noStrike" cap="none" normalizeH="0" baseline="0" dirty="0" smtClean="0">
                        <a:ln>
                          <a:noFill/>
                        </a:ln>
                        <a:solidFill>
                          <a:srgbClr val="800080"/>
                        </a:solidFill>
                        <a:effectLst/>
                        <a:latin typeface="Arial" charset="0"/>
                        <a:cs typeface="Arial" charset="0"/>
                      </a:endParaRPr>
                    </a:p>
                  </a:txBody>
                  <a:tcPr horzOverflow="overflow"/>
                </a:tc>
              </a:tr>
            </a:tbl>
          </a:graphicData>
        </a:graphic>
      </p:graphicFrame>
      <p:sp>
        <p:nvSpPr>
          <p:cNvPr id="2078" name="WordArt 30"/>
          <p:cNvSpPr>
            <a:spLocks noChangeArrowheads="1" noChangeShapeType="1" noTextEdit="1"/>
          </p:cNvSpPr>
          <p:nvPr/>
        </p:nvSpPr>
        <p:spPr bwMode="auto">
          <a:xfrm rot="5400000">
            <a:off x="3748087" y="25765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0000FF"/>
                </a:solidFill>
                <a:effectLst>
                  <a:outerShdw dist="35921" dir="2700000" algn="ctr" rotWithShape="0">
                    <a:srgbClr val="C0C0C0">
                      <a:alpha val="80000"/>
                    </a:srgbClr>
                  </a:outerShdw>
                </a:effectLst>
                <a:latin typeface="Impact"/>
              </a:rPr>
              <a:t>1</a:t>
            </a:r>
          </a:p>
        </p:txBody>
      </p:sp>
      <p:sp>
        <p:nvSpPr>
          <p:cNvPr id="2079" name="WordArt 31"/>
          <p:cNvSpPr>
            <a:spLocks noChangeArrowheads="1" noChangeShapeType="1" noTextEdit="1"/>
          </p:cNvSpPr>
          <p:nvPr/>
        </p:nvSpPr>
        <p:spPr bwMode="auto">
          <a:xfrm rot="5400000">
            <a:off x="3824287" y="34909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008000"/>
                </a:solidFill>
                <a:effectLst>
                  <a:outerShdw dist="35921" dir="2700000" algn="ctr" rotWithShape="0">
                    <a:srgbClr val="C0C0C0">
                      <a:alpha val="80000"/>
                    </a:srgbClr>
                  </a:outerShdw>
                </a:effectLst>
                <a:latin typeface="Impact"/>
              </a:rPr>
              <a:t>2</a:t>
            </a:r>
          </a:p>
        </p:txBody>
      </p:sp>
      <p:sp>
        <p:nvSpPr>
          <p:cNvPr id="2080" name="WordArt 32"/>
          <p:cNvSpPr>
            <a:spLocks noChangeArrowheads="1" noChangeShapeType="1" noTextEdit="1"/>
          </p:cNvSpPr>
          <p:nvPr/>
        </p:nvSpPr>
        <p:spPr bwMode="auto">
          <a:xfrm rot="16200000">
            <a:off x="5043487" y="25765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800000"/>
                </a:solidFill>
                <a:effectLst>
                  <a:outerShdw dist="35921" dir="2700000" algn="ctr" rotWithShape="0">
                    <a:srgbClr val="C0C0C0">
                      <a:alpha val="80000"/>
                    </a:srgbClr>
                  </a:outerShdw>
                </a:effectLst>
                <a:latin typeface="Impact"/>
              </a:rPr>
              <a:t>4</a:t>
            </a:r>
          </a:p>
        </p:txBody>
      </p:sp>
      <p:sp>
        <p:nvSpPr>
          <p:cNvPr id="2081" name="WordArt 33"/>
          <p:cNvSpPr>
            <a:spLocks noChangeArrowheads="1" noChangeShapeType="1" noTextEdit="1"/>
          </p:cNvSpPr>
          <p:nvPr/>
        </p:nvSpPr>
        <p:spPr bwMode="auto">
          <a:xfrm rot="16200000">
            <a:off x="5043487" y="34909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800080"/>
                </a:solidFill>
                <a:effectLst>
                  <a:outerShdw dist="35921" dir="2700000" algn="ctr" rotWithShape="0">
                    <a:srgbClr val="C0C0C0">
                      <a:alpha val="80000"/>
                    </a:srgbClr>
                  </a:outerShdw>
                </a:effectLst>
                <a:latin typeface="Impact"/>
              </a:rPr>
              <a:t>3</a:t>
            </a:r>
          </a:p>
        </p:txBody>
      </p:sp>
      <p:grpSp>
        <p:nvGrpSpPr>
          <p:cNvPr id="3" name="Group 56"/>
          <p:cNvGrpSpPr>
            <a:grpSpLocks/>
          </p:cNvGrpSpPr>
          <p:nvPr/>
        </p:nvGrpSpPr>
        <p:grpSpPr bwMode="auto">
          <a:xfrm>
            <a:off x="0" y="0"/>
            <a:ext cx="9144000" cy="533400"/>
            <a:chOff x="528" y="144"/>
            <a:chExt cx="4416" cy="301"/>
          </a:xfrm>
        </p:grpSpPr>
        <p:graphicFrame>
          <p:nvGraphicFramePr>
            <p:cNvPr id="2105" name="Object 57"/>
            <p:cNvGraphicFramePr>
              <a:graphicFrameLocks noChangeAspect="1"/>
            </p:cNvGraphicFramePr>
            <p:nvPr/>
          </p:nvGraphicFramePr>
          <p:xfrm>
            <a:off x="528" y="144"/>
            <a:ext cx="768" cy="301"/>
          </p:xfrm>
          <a:graphic>
            <a:graphicData uri="http://schemas.openxmlformats.org/presentationml/2006/ole">
              <mc:AlternateContent xmlns:mc="http://schemas.openxmlformats.org/markup-compatibility/2006">
                <mc:Choice xmlns:v="urn:schemas-microsoft-com:vml" Requires="v">
                  <p:oleObj spid="_x0000_s3829" name="Bitmap Image" r:id="rId12" imgW="5296639" imgH="2076740" progId="PBrush">
                    <p:embed/>
                  </p:oleObj>
                </mc:Choice>
                <mc:Fallback>
                  <p:oleObj name="Bitmap Image" r:id="rId12" imgW="5296639" imgH="207674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06" name="Object 58"/>
            <p:cNvGraphicFramePr>
              <a:graphicFrameLocks noChangeAspect="1"/>
            </p:cNvGraphicFramePr>
            <p:nvPr/>
          </p:nvGraphicFramePr>
          <p:xfrm>
            <a:off x="1248" y="144"/>
            <a:ext cx="768" cy="301"/>
          </p:xfrm>
          <a:graphic>
            <a:graphicData uri="http://schemas.openxmlformats.org/presentationml/2006/ole">
              <mc:AlternateContent xmlns:mc="http://schemas.openxmlformats.org/markup-compatibility/2006">
                <mc:Choice xmlns:v="urn:schemas-microsoft-com:vml" Requires="v">
                  <p:oleObj spid="_x0000_s3830" name="Bitmap Image" r:id="rId13" imgW="5296639" imgH="2076740" progId="PBrush">
                    <p:embed/>
                  </p:oleObj>
                </mc:Choice>
                <mc:Fallback>
                  <p:oleObj name="Bitmap Image" r:id="rId13" imgW="5296639" imgH="207674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07" name="Object 59"/>
            <p:cNvGraphicFramePr>
              <a:graphicFrameLocks noChangeAspect="1"/>
            </p:cNvGraphicFramePr>
            <p:nvPr/>
          </p:nvGraphicFramePr>
          <p:xfrm>
            <a:off x="2016" y="144"/>
            <a:ext cx="768" cy="301"/>
          </p:xfrm>
          <a:graphic>
            <a:graphicData uri="http://schemas.openxmlformats.org/presentationml/2006/ole">
              <mc:AlternateContent xmlns:mc="http://schemas.openxmlformats.org/markup-compatibility/2006">
                <mc:Choice xmlns:v="urn:schemas-microsoft-com:vml" Requires="v">
                  <p:oleObj spid="_x0000_s3831" name="Bitmap Image" r:id="rId14" imgW="5296639" imgH="2076740" progId="PBrush">
                    <p:embed/>
                  </p:oleObj>
                </mc:Choice>
                <mc:Fallback>
                  <p:oleObj name="Bitmap Image" r:id="rId14" imgW="5296639" imgH="207674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08" name="Object 60"/>
            <p:cNvGraphicFramePr>
              <a:graphicFrameLocks noChangeAspect="1"/>
            </p:cNvGraphicFramePr>
            <p:nvPr/>
          </p:nvGraphicFramePr>
          <p:xfrm>
            <a:off x="2736" y="144"/>
            <a:ext cx="768" cy="301"/>
          </p:xfrm>
          <a:graphic>
            <a:graphicData uri="http://schemas.openxmlformats.org/presentationml/2006/ole">
              <mc:AlternateContent xmlns:mc="http://schemas.openxmlformats.org/markup-compatibility/2006">
                <mc:Choice xmlns:v="urn:schemas-microsoft-com:vml" Requires="v">
                  <p:oleObj spid="_x0000_s3832" name="Bitmap Image" r:id="rId15" imgW="5296639" imgH="2076740" progId="PBrush">
                    <p:embed/>
                  </p:oleObj>
                </mc:Choice>
                <mc:Fallback>
                  <p:oleObj name="Bitmap Image" r:id="rId15" imgW="5296639" imgH="207674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6"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09" name="Object 61"/>
            <p:cNvGraphicFramePr>
              <a:graphicFrameLocks noChangeAspect="1"/>
            </p:cNvGraphicFramePr>
            <p:nvPr/>
          </p:nvGraphicFramePr>
          <p:xfrm>
            <a:off x="3408" y="144"/>
            <a:ext cx="768" cy="301"/>
          </p:xfrm>
          <a:graphic>
            <a:graphicData uri="http://schemas.openxmlformats.org/presentationml/2006/ole">
              <mc:AlternateContent xmlns:mc="http://schemas.openxmlformats.org/markup-compatibility/2006">
                <mc:Choice xmlns:v="urn:schemas-microsoft-com:vml" Requires="v">
                  <p:oleObj spid="_x0000_s3833" name="Bitmap Image" r:id="rId16" imgW="5296639" imgH="2076740" progId="PBrush">
                    <p:embed/>
                  </p:oleObj>
                </mc:Choice>
                <mc:Fallback>
                  <p:oleObj name="Bitmap Image" r:id="rId16" imgW="5296639" imgH="207674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8"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10" name="Object 62"/>
            <p:cNvGraphicFramePr>
              <a:graphicFrameLocks noChangeAspect="1"/>
            </p:cNvGraphicFramePr>
            <p:nvPr/>
          </p:nvGraphicFramePr>
          <p:xfrm>
            <a:off x="4176" y="144"/>
            <a:ext cx="768" cy="301"/>
          </p:xfrm>
          <a:graphic>
            <a:graphicData uri="http://schemas.openxmlformats.org/presentationml/2006/ole">
              <mc:AlternateContent xmlns:mc="http://schemas.openxmlformats.org/markup-compatibility/2006">
                <mc:Choice xmlns:v="urn:schemas-microsoft-com:vml" Requires="v">
                  <p:oleObj spid="_x0000_s3834" name="Bitmap Image" r:id="rId17" imgW="5296639" imgH="2076740" progId="PBrush">
                    <p:embed/>
                  </p:oleObj>
                </mc:Choice>
                <mc:Fallback>
                  <p:oleObj name="Bitmap Image" r:id="rId17" imgW="5296639" imgH="207674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6"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5943600" y="1447800"/>
            <a:ext cx="1371600" cy="830997"/>
          </a:xfrm>
          <a:prstGeom prst="rect">
            <a:avLst/>
          </a:prstGeom>
          <a:noFill/>
        </p:spPr>
        <p:txBody>
          <a:bodyPr wrap="square" rtlCol="0">
            <a:spAutoFit/>
          </a:bodyPr>
          <a:lstStyle/>
          <a:p>
            <a:pPr algn="ctr"/>
            <a:r>
              <a:rPr lang="en-US" sz="2400" b="1" dirty="0" smtClean="0">
                <a:solidFill>
                  <a:srgbClr val="800000"/>
                </a:solidFill>
              </a:rPr>
              <a:t>page</a:t>
            </a:r>
          </a:p>
          <a:p>
            <a:pPr algn="ctr"/>
            <a:r>
              <a:rPr lang="en-US" sz="2400" b="1" dirty="0" smtClean="0">
                <a:solidFill>
                  <a:srgbClr val="800000"/>
                </a:solidFill>
              </a:rPr>
              <a:t>49 </a:t>
            </a:r>
            <a:endParaRPr lang="en-US" sz="2400" b="1" dirty="0">
              <a:solidFill>
                <a:srgbClr val="800000"/>
              </a:solidFill>
            </a:endParaRPr>
          </a:p>
        </p:txBody>
      </p:sp>
    </p:spTree>
    <p:extLst>
      <p:ext uri="{BB962C8B-B14F-4D97-AF65-F5344CB8AC3E}">
        <p14:creationId xmlns:p14="http://schemas.microsoft.com/office/powerpoint/2010/main" val="15558131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1689" y="152400"/>
            <a:ext cx="7031091" cy="1692771"/>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sz="7200" b="1" cap="none" spc="0" dirty="0" smtClean="0">
                <a:ln w="1905"/>
                <a:solidFill>
                  <a:schemeClr val="accent4">
                    <a:lumMod val="20000"/>
                    <a:lumOff val="80000"/>
                  </a:schemeClr>
                </a:solidFill>
                <a:effectLst>
                  <a:innerShdw blurRad="69850" dist="43180" dir="5400000">
                    <a:srgbClr val="000000">
                      <a:alpha val="65000"/>
                    </a:srgbClr>
                  </a:innerShdw>
                </a:effectLst>
                <a:latin typeface="Comic Sans MS" pitchFamily="66" charset="0"/>
              </a:rPr>
              <a:t>S</a:t>
            </a:r>
            <a:r>
              <a:rPr lang="en-US" sz="7200" b="1" cap="none" spc="0" dirty="0" smtClean="0">
                <a:ln w="1905"/>
                <a:solidFill>
                  <a:schemeClr val="accent2">
                    <a:lumMod val="40000"/>
                    <a:lumOff val="60000"/>
                  </a:schemeClr>
                </a:solidFill>
                <a:effectLst>
                  <a:innerShdw blurRad="69850" dist="43180" dir="5400000">
                    <a:srgbClr val="000000">
                      <a:alpha val="65000"/>
                    </a:srgbClr>
                  </a:innerShdw>
                </a:effectLst>
                <a:latin typeface="Comic Sans MS" pitchFamily="66" charset="0"/>
              </a:rPr>
              <a:t>p</a:t>
            </a:r>
            <a:r>
              <a:rPr lang="en-US" sz="7200" b="1" cap="none" spc="0" dirty="0" smtClean="0">
                <a:ln w="1905"/>
                <a:solidFill>
                  <a:srgbClr val="CCFFFF"/>
                </a:solidFill>
                <a:effectLst>
                  <a:innerShdw blurRad="69850" dist="43180" dir="5400000">
                    <a:srgbClr val="000000">
                      <a:alpha val="65000"/>
                    </a:srgbClr>
                  </a:innerShdw>
                </a:effectLst>
                <a:latin typeface="Comic Sans MS" pitchFamily="66" charset="0"/>
              </a:rPr>
              <a:t>i</a:t>
            </a:r>
            <a:r>
              <a:rPr lang="en-US" sz="7200" b="1" cap="none" spc="0" dirty="0" smtClean="0">
                <a:ln w="1905"/>
                <a:solidFill>
                  <a:srgbClr val="FFFFCC"/>
                </a:solidFill>
                <a:effectLst>
                  <a:innerShdw blurRad="69850" dist="43180" dir="5400000">
                    <a:srgbClr val="000000">
                      <a:alpha val="65000"/>
                    </a:srgbClr>
                  </a:innerShdw>
                </a:effectLst>
                <a:latin typeface="Comic Sans MS" pitchFamily="66" charset="0"/>
              </a:rPr>
              <a:t>n</a:t>
            </a:r>
            <a:r>
              <a:rPr lang="en-US" sz="7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r>
              <a:rPr lang="en-US" sz="7200" b="1" cap="none" spc="0" dirty="0" smtClean="0">
                <a:ln w="1905"/>
                <a:solidFill>
                  <a:srgbClr val="3399FF"/>
                </a:solidFill>
                <a:effectLst>
                  <a:innerShdw blurRad="69850" dist="43180" dir="5400000">
                    <a:srgbClr val="000000">
                      <a:alpha val="65000"/>
                    </a:srgbClr>
                  </a:innerShdw>
                </a:effectLst>
                <a:latin typeface="Comic Sans MS" pitchFamily="66" charset="0"/>
              </a:rPr>
              <a:t>t</a:t>
            </a:r>
            <a:r>
              <a:rPr lang="en-US" sz="7200" b="1" cap="none" spc="0" dirty="0" smtClean="0">
                <a:ln w="1905"/>
                <a:solidFill>
                  <a:srgbClr val="FF0066"/>
                </a:solidFill>
                <a:effectLst>
                  <a:innerShdw blurRad="69850" dist="43180" dir="5400000">
                    <a:srgbClr val="000000">
                      <a:alpha val="65000"/>
                    </a:srgbClr>
                  </a:innerShdw>
                </a:effectLst>
                <a:latin typeface="Comic Sans MS" pitchFamily="66" charset="0"/>
              </a:rPr>
              <a:t>h</a:t>
            </a:r>
            <a:r>
              <a:rPr lang="en-US" sz="7200" b="1" cap="none" spc="0" dirty="0" smtClean="0">
                <a:ln w="1905"/>
                <a:solidFill>
                  <a:schemeClr val="accent6">
                    <a:lumMod val="40000"/>
                    <a:lumOff val="60000"/>
                  </a:schemeClr>
                </a:solidFill>
                <a:effectLst>
                  <a:innerShdw blurRad="69850" dist="43180" dir="5400000">
                    <a:srgbClr val="000000">
                      <a:alpha val="65000"/>
                    </a:srgbClr>
                  </a:innerShdw>
                </a:effectLst>
                <a:latin typeface="Comic Sans MS" pitchFamily="66" charset="0"/>
              </a:rPr>
              <a:t>e</a:t>
            </a:r>
            <a:r>
              <a:rPr lang="en-US" sz="7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r>
              <a:rPr lang="en-US" sz="7200" b="1" cap="none" spc="0" dirty="0" smtClean="0">
                <a:ln w="1905"/>
                <a:solidFill>
                  <a:srgbClr val="00FF00"/>
                </a:solidFill>
                <a:effectLst>
                  <a:innerShdw blurRad="69850" dist="43180" dir="5400000">
                    <a:srgbClr val="000000">
                      <a:alpha val="65000"/>
                    </a:srgbClr>
                  </a:innerShdw>
                </a:effectLst>
                <a:latin typeface="Comic Sans MS" pitchFamily="66" charset="0"/>
              </a:rPr>
              <a:t>W</a:t>
            </a:r>
            <a:r>
              <a:rPr lang="en-US" sz="7200" b="1" cap="none" spc="0" dirty="0" smtClean="0">
                <a:ln w="1905"/>
                <a:solidFill>
                  <a:srgbClr val="FFFF00"/>
                </a:solidFill>
                <a:effectLst>
                  <a:innerShdw blurRad="69850" dist="43180" dir="5400000">
                    <a:srgbClr val="000000">
                      <a:alpha val="65000"/>
                    </a:srgbClr>
                  </a:innerShdw>
                </a:effectLst>
                <a:latin typeface="Comic Sans MS" pitchFamily="66" charset="0"/>
              </a:rPr>
              <a:t>o</a:t>
            </a:r>
            <a:r>
              <a:rPr lang="en-US" sz="7200" b="1" cap="none" spc="0" dirty="0" smtClean="0">
                <a:ln w="1905"/>
                <a:solidFill>
                  <a:srgbClr val="66FFFF"/>
                </a:solidFill>
                <a:effectLst>
                  <a:innerShdw blurRad="69850" dist="43180" dir="5400000">
                    <a:srgbClr val="000000">
                      <a:alpha val="65000"/>
                    </a:srgbClr>
                  </a:innerShdw>
                </a:effectLst>
                <a:latin typeface="Comic Sans MS" pitchFamily="66" charset="0"/>
              </a:rPr>
              <a:t>r</a:t>
            </a:r>
            <a:r>
              <a:rPr lang="en-US" sz="7200" b="1" cap="none" spc="0" dirty="0" smtClean="0">
                <a:ln w="1905"/>
                <a:solidFill>
                  <a:srgbClr val="FF0000"/>
                </a:solidFill>
                <a:effectLst>
                  <a:innerShdw blurRad="69850" dist="43180" dir="5400000">
                    <a:srgbClr val="000000">
                      <a:alpha val="65000"/>
                    </a:srgbClr>
                  </a:innerShdw>
                </a:effectLst>
                <a:latin typeface="Comic Sans MS" pitchFamily="66" charset="0"/>
              </a:rPr>
              <a:t>d</a:t>
            </a:r>
            <a:endParaRPr lang="en-US" sz="7200" b="1" cap="none" spc="0" dirty="0" smtClean="0">
              <a:ln w="1905"/>
              <a:effectLst>
                <a:innerShdw blurRad="69850" dist="43180" dir="5400000">
                  <a:srgbClr val="000000">
                    <a:alpha val="65000"/>
                  </a:srgbClr>
                </a:innerShdw>
              </a:effectLst>
              <a:latin typeface="Comic Sans MS" pitchFamily="66" charset="0"/>
            </a:endParaRPr>
          </a:p>
          <a:p>
            <a:pPr algn="ctr"/>
            <a:r>
              <a:rPr lang="en-US" sz="3200" b="1" dirty="0" smtClean="0">
                <a:ln w="1905"/>
                <a:solidFill>
                  <a:schemeClr val="bg1"/>
                </a:solidFill>
                <a:effectLst>
                  <a:innerShdw blurRad="69850" dist="43180" dir="5400000">
                    <a:srgbClr val="000000">
                      <a:alpha val="65000"/>
                    </a:srgbClr>
                  </a:innerShdw>
                </a:effectLst>
              </a:rPr>
              <a:t>modified</a:t>
            </a:r>
            <a:endParaRPr lang="en-US" sz="3200" b="1" cap="none" spc="0" dirty="0">
              <a:ln w="1905"/>
              <a:solidFill>
                <a:schemeClr val="bg1"/>
              </a:solidFill>
              <a:effectLst>
                <a:innerShdw blurRad="69850" dist="43180" dir="5400000">
                  <a:srgbClr val="000000">
                    <a:alpha val="65000"/>
                  </a:srgbClr>
                </a:innerShdw>
              </a:effectLst>
            </a:endParaRPr>
          </a:p>
        </p:txBody>
      </p:sp>
      <p:pic>
        <p:nvPicPr>
          <p:cNvPr id="3" name="Picture 2"/>
          <p:cNvPicPr>
            <a:picLocks noChangeAspect="1" noChangeArrowheads="1"/>
          </p:cNvPicPr>
          <p:nvPr/>
        </p:nvPicPr>
        <p:blipFill>
          <a:blip r:embed="rId2" cstate="print"/>
          <a:srcRect/>
          <a:stretch>
            <a:fillRect/>
          </a:stretch>
        </p:blipFill>
        <p:spPr bwMode="auto">
          <a:xfrm>
            <a:off x="152400" y="3060613"/>
            <a:ext cx="3581400" cy="2670288"/>
          </a:xfrm>
          <a:prstGeom prst="rect">
            <a:avLst/>
          </a:prstGeom>
          <a:noFill/>
          <a:ln w="9525">
            <a:noFill/>
            <a:miter lim="800000"/>
            <a:headEnd/>
            <a:tailEnd/>
          </a:ln>
        </p:spPr>
      </p:pic>
      <p:sp>
        <p:nvSpPr>
          <p:cNvPr id="4" name="TextBox 3"/>
          <p:cNvSpPr txBox="1"/>
          <p:nvPr/>
        </p:nvSpPr>
        <p:spPr>
          <a:xfrm>
            <a:off x="3962400" y="2133600"/>
            <a:ext cx="4953000" cy="4524315"/>
          </a:xfrm>
          <a:prstGeom prst="rect">
            <a:avLst/>
          </a:prstGeom>
          <a:solidFill>
            <a:schemeClr val="tx1"/>
          </a:solidFill>
        </p:spPr>
        <p:txBody>
          <a:bodyPr wrap="square" rtlCol="0">
            <a:spAutoFit/>
          </a:bodyPr>
          <a:lstStyle/>
          <a:p>
            <a:pPr marL="342900" indent="-342900">
              <a:buFont typeface="Arial" pitchFamily="34" charset="0"/>
              <a:buChar char="•"/>
            </a:pPr>
            <a:r>
              <a:rPr lang="en-US" sz="2400" dirty="0" smtClean="0">
                <a:solidFill>
                  <a:schemeClr val="bg1"/>
                </a:solidFill>
                <a:latin typeface="Arial" pitchFamily="34" charset="0"/>
                <a:cs typeface="Arial" pitchFamily="34" charset="0"/>
              </a:rPr>
              <a:t>Remove the cards from the bag.</a:t>
            </a:r>
          </a:p>
          <a:p>
            <a:pPr marL="342900" indent="-342900">
              <a:buFont typeface="Arial" pitchFamily="34" charset="0"/>
              <a:buChar char="•"/>
            </a:pPr>
            <a:r>
              <a:rPr lang="en-US" sz="2400" dirty="0" smtClean="0">
                <a:solidFill>
                  <a:schemeClr val="bg1"/>
                </a:solidFill>
                <a:latin typeface="Arial" pitchFamily="34" charset="0"/>
                <a:cs typeface="Arial" pitchFamily="34" charset="0"/>
              </a:rPr>
              <a:t>Place the deck of cards face down in the center of the table.</a:t>
            </a:r>
          </a:p>
          <a:p>
            <a:pPr marL="342900" indent="-342900">
              <a:buFont typeface="Arial" pitchFamily="34" charset="0"/>
              <a:buChar char="•"/>
            </a:pPr>
            <a:r>
              <a:rPr lang="en-US" sz="2400" dirty="0" smtClean="0">
                <a:solidFill>
                  <a:schemeClr val="bg1"/>
                </a:solidFill>
                <a:latin typeface="Arial" pitchFamily="34" charset="0"/>
                <a:cs typeface="Arial" pitchFamily="34" charset="0"/>
              </a:rPr>
              <a:t>Determine the order of playing by each person rolling the die.</a:t>
            </a:r>
          </a:p>
          <a:p>
            <a:pPr marL="342900" indent="-342900">
              <a:buFont typeface="Arial" pitchFamily="34" charset="0"/>
              <a:buChar char="•"/>
            </a:pPr>
            <a:r>
              <a:rPr lang="en-US" sz="2400" dirty="0" smtClean="0">
                <a:solidFill>
                  <a:schemeClr val="bg1"/>
                </a:solidFill>
                <a:latin typeface="Arial" pitchFamily="34" charset="0"/>
                <a:cs typeface="Arial" pitchFamily="34" charset="0"/>
              </a:rPr>
              <a:t>Each card contains:</a:t>
            </a:r>
          </a:p>
          <a:p>
            <a:pPr marL="800100" lvl="1" indent="-342900">
              <a:buFont typeface="Arial" pitchFamily="34" charset="0"/>
              <a:buChar char="•"/>
            </a:pPr>
            <a:r>
              <a:rPr lang="en-US" sz="2400" dirty="0" smtClean="0">
                <a:solidFill>
                  <a:schemeClr val="bg1"/>
                </a:solidFill>
                <a:latin typeface="Arial" pitchFamily="34" charset="0"/>
                <a:cs typeface="Arial" pitchFamily="34" charset="0"/>
              </a:rPr>
              <a:t>Math vocabulary word, and</a:t>
            </a:r>
          </a:p>
          <a:p>
            <a:pPr marL="800100" lvl="1" indent="-342900">
              <a:buFont typeface="Arial" pitchFamily="34" charset="0"/>
              <a:buChar char="•"/>
            </a:pPr>
            <a:r>
              <a:rPr lang="en-US" sz="2400" dirty="0" smtClean="0">
                <a:solidFill>
                  <a:schemeClr val="bg1"/>
                </a:solidFill>
                <a:latin typeface="Arial" pitchFamily="34" charset="0"/>
                <a:cs typeface="Arial" pitchFamily="34" charset="0"/>
              </a:rPr>
              <a:t>Method of giving clues</a:t>
            </a:r>
          </a:p>
          <a:p>
            <a:pPr marL="342900" indent="-342900">
              <a:buFont typeface="Arial" pitchFamily="34" charset="0"/>
              <a:buChar char="•"/>
            </a:pPr>
            <a:r>
              <a:rPr lang="en-US" sz="2400" dirty="0" smtClean="0">
                <a:solidFill>
                  <a:schemeClr val="bg1"/>
                </a:solidFill>
                <a:latin typeface="Arial" pitchFamily="34" charset="0"/>
                <a:cs typeface="Arial" pitchFamily="34" charset="0"/>
              </a:rPr>
              <a:t>Remember:</a:t>
            </a:r>
          </a:p>
          <a:p>
            <a:pPr marL="800100" lvl="1" indent="-342900">
              <a:buFont typeface="Arial" pitchFamily="34" charset="0"/>
              <a:buChar char="•"/>
            </a:pPr>
            <a:r>
              <a:rPr lang="en-US" sz="2400" dirty="0" smtClean="0">
                <a:solidFill>
                  <a:schemeClr val="bg1"/>
                </a:solidFill>
                <a:latin typeface="Arial" pitchFamily="34" charset="0"/>
                <a:cs typeface="Arial" pitchFamily="34" charset="0"/>
              </a:rPr>
              <a:t>Each person has a turn,</a:t>
            </a:r>
          </a:p>
          <a:p>
            <a:pPr marL="800100" lvl="1" indent="-342900">
              <a:buFont typeface="Arial" pitchFamily="34" charset="0"/>
              <a:buChar char="•"/>
            </a:pPr>
            <a:r>
              <a:rPr lang="en-US" sz="2400" dirty="0" smtClean="0">
                <a:solidFill>
                  <a:schemeClr val="bg1"/>
                </a:solidFill>
                <a:latin typeface="Arial" pitchFamily="34" charset="0"/>
                <a:cs typeface="Arial" pitchFamily="34" charset="0"/>
              </a:rPr>
              <a:t>Each person has a lifeline!</a:t>
            </a:r>
          </a:p>
          <a:p>
            <a:pPr marL="342900" indent="-342900">
              <a:buFont typeface="Arial" pitchFamily="34" charset="0"/>
              <a:buChar char="•"/>
            </a:pPr>
            <a:r>
              <a:rPr lang="en-US" sz="2400" dirty="0" smtClean="0">
                <a:solidFill>
                  <a:schemeClr val="bg1"/>
                </a:solidFill>
                <a:latin typeface="Arial" pitchFamily="34" charset="0"/>
                <a:cs typeface="Arial" pitchFamily="34" charset="0"/>
              </a:rPr>
              <a:t>Enjoy!</a:t>
            </a:r>
          </a:p>
        </p:txBody>
      </p:sp>
    </p:spTree>
    <p:extLst>
      <p:ext uri="{BB962C8B-B14F-4D97-AF65-F5344CB8AC3E}">
        <p14:creationId xmlns:p14="http://schemas.microsoft.com/office/powerpoint/2010/main" val="414958422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09600"/>
            <a:ext cx="7006215" cy="5334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09600"/>
            <a:ext cx="7050264" cy="5334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903210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circle(in)">
                                      <p:cBhvr>
                                        <p:cTn id="7" dur="20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Instructions.png"/>
          <p:cNvPicPr>
            <a:picLocks noChangeAspect="1"/>
          </p:cNvPicPr>
          <p:nvPr/>
        </p:nvPicPr>
        <p:blipFill>
          <a:blip r:embed="rId3"/>
          <a:srcRect l="2416" b="1220"/>
          <a:stretch>
            <a:fillRect/>
          </a:stretch>
        </p:blipFill>
        <p:spPr>
          <a:xfrm>
            <a:off x="5791200" y="0"/>
            <a:ext cx="3352800" cy="6858000"/>
          </a:xfrm>
          <a:prstGeom prst="rect">
            <a:avLst/>
          </a:prstGeom>
        </p:spPr>
      </p:pic>
      <p:pic>
        <p:nvPicPr>
          <p:cNvPr id="5" name="Picture 4" descr="Dan Mulligan wheel.png"/>
          <p:cNvPicPr>
            <a:picLocks noChangeAspect="1"/>
          </p:cNvPicPr>
          <p:nvPr/>
        </p:nvPicPr>
        <p:blipFill>
          <a:blip r:embed="rId4">
            <a:clrChange>
              <a:clrFrom>
                <a:srgbClr val="FFFFFF"/>
              </a:clrFrom>
              <a:clrTo>
                <a:srgbClr val="FFFFFF">
                  <a:alpha val="0"/>
                </a:srgbClr>
              </a:clrTo>
            </a:clrChange>
          </a:blip>
          <a:stretch>
            <a:fillRect/>
          </a:stretch>
        </p:blipFill>
        <p:spPr>
          <a:xfrm>
            <a:off x="0" y="336182"/>
            <a:ext cx="6248400" cy="6521818"/>
          </a:xfrm>
          <a:prstGeom prst="rect">
            <a:avLst/>
          </a:prstGeom>
        </p:spPr>
      </p:pic>
      <p:sp>
        <p:nvSpPr>
          <p:cNvPr id="6" name="Down Arrow 5"/>
          <p:cNvSpPr/>
          <p:nvPr/>
        </p:nvSpPr>
        <p:spPr bwMode="auto">
          <a:xfrm>
            <a:off x="2667000" y="0"/>
            <a:ext cx="1066800" cy="762000"/>
          </a:xfrm>
          <a:prstGeom prst="downArrow">
            <a:avLst/>
          </a:prstGeom>
          <a:blipFill>
            <a:blip r:embed="rId5"/>
            <a:stretch>
              <a:fillRect/>
            </a:stretch>
          </a:blipFill>
          <a:ln w="9525" cap="flat" cmpd="sng" algn="ctr">
            <a:solidFill>
              <a:schemeClr val="tx1">
                <a:lumMod val="50000"/>
              </a:schemeClr>
            </a:solid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6553200" y="1905000"/>
            <a:ext cx="2514600" cy="685800"/>
          </a:xfrm>
          <a:prstGeom prst="rect">
            <a:avLst/>
          </a:prstGeom>
          <a:solidFill>
            <a:schemeClr val="tx1"/>
          </a:solidFill>
          <a:ln w="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bg1">
                    <a:lumMod val="75000"/>
                  </a:schemeClr>
                </a:solidFill>
                <a:effectLst/>
                <a:latin typeface="Times New Roman" pitchFamily="18" charset="0"/>
                <a:cs typeface="Times New Roman" pitchFamily="18" charset="0"/>
              </a:rPr>
              <a:t>Click on the arrow to start and stop spinner.</a:t>
            </a:r>
          </a:p>
        </p:txBody>
      </p:sp>
    </p:spTree>
  </p:cSld>
  <p:clrMapOvr>
    <a:masterClrMapping/>
  </p:clrMapOvr>
  <p:transition spd="slow" advClick="0">
    <p:dissolv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5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77931677"/>
      </p:ext>
    </p:extLst>
  </p:cSld>
  <p:clrMapOvr>
    <a:masterClrMapping/>
  </p:clrMapOvr>
  <p:transition spd="slow">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6754" name="Rectangle 2"/>
          <p:cNvSpPr>
            <a:spLocks noGrp="1" noChangeArrowheads="1"/>
          </p:cNvSpPr>
          <p:nvPr>
            <p:ph type="title"/>
          </p:nvPr>
        </p:nvSpPr>
        <p:spPr>
          <a:xfrm>
            <a:off x="0" y="0"/>
            <a:ext cx="7239000" cy="2057400"/>
          </a:xfrm>
        </p:spPr>
        <p:txBody>
          <a:bodyPr/>
          <a:lstStyle/>
          <a:p>
            <a:pPr eaLnBrk="1" hangingPunct="1">
              <a:defRPr/>
            </a:pPr>
            <a:r>
              <a:rPr lang="en-US" sz="6000" dirty="0" smtClean="0">
                <a:solidFill>
                  <a:srgbClr val="CCFFFF"/>
                </a:solidFill>
                <a:effectLst/>
                <a:latin typeface="Aharoni" pitchFamily="2" charset="-79"/>
                <a:cs typeface="Aharoni" pitchFamily="2" charset="-79"/>
              </a:rPr>
              <a:t>M</a:t>
            </a:r>
            <a:r>
              <a:rPr lang="en-US" sz="6000" dirty="0" smtClean="0">
                <a:solidFill>
                  <a:schemeClr val="hlink"/>
                </a:solidFill>
                <a:effectLst/>
                <a:latin typeface="Aharoni" pitchFamily="2" charset="-79"/>
                <a:cs typeface="Aharoni" pitchFamily="2" charset="-79"/>
              </a:rPr>
              <a:t>i</a:t>
            </a:r>
            <a:r>
              <a:rPr lang="en-US" sz="6000" dirty="0" smtClean="0">
                <a:solidFill>
                  <a:schemeClr val="folHlink"/>
                </a:solidFill>
                <a:effectLst/>
                <a:latin typeface="Aharoni" pitchFamily="2" charset="-79"/>
                <a:cs typeface="Aharoni" pitchFamily="2" charset="-79"/>
              </a:rPr>
              <a:t>x</a:t>
            </a:r>
            <a:r>
              <a:rPr lang="en-US" sz="6000" dirty="0" smtClean="0">
                <a:solidFill>
                  <a:srgbClr val="99FF99"/>
                </a:solidFill>
                <a:effectLst/>
                <a:latin typeface="Aharoni" pitchFamily="2" charset="-79"/>
                <a:cs typeface="Aharoni" pitchFamily="2" charset="-79"/>
              </a:rPr>
              <a:t> i</a:t>
            </a:r>
            <a:r>
              <a:rPr lang="en-US" sz="6000" dirty="0" smtClean="0">
                <a:solidFill>
                  <a:srgbClr val="FFFF99"/>
                </a:solidFill>
                <a:effectLst/>
                <a:latin typeface="Aharoni" pitchFamily="2" charset="-79"/>
                <a:cs typeface="Aharoni" pitchFamily="2" charset="-79"/>
              </a:rPr>
              <a:t>t</a:t>
            </a:r>
            <a:r>
              <a:rPr lang="en-US" sz="6000" dirty="0" smtClean="0">
                <a:solidFill>
                  <a:srgbClr val="99FF99"/>
                </a:solidFill>
                <a:effectLst/>
                <a:latin typeface="Aharoni" pitchFamily="2" charset="-79"/>
                <a:cs typeface="Aharoni" pitchFamily="2" charset="-79"/>
              </a:rPr>
              <a:t> </a:t>
            </a:r>
            <a:r>
              <a:rPr lang="en-US" sz="6000" dirty="0" smtClean="0">
                <a:solidFill>
                  <a:srgbClr val="FFCCFF"/>
                </a:solidFill>
                <a:effectLst/>
                <a:latin typeface="Aharoni" pitchFamily="2" charset="-79"/>
                <a:cs typeface="Aharoni" pitchFamily="2" charset="-79"/>
              </a:rPr>
              <a:t>U</a:t>
            </a:r>
            <a:r>
              <a:rPr lang="en-US" sz="6000" dirty="0" smtClean="0">
                <a:solidFill>
                  <a:srgbClr val="FFFFCC"/>
                </a:solidFill>
                <a:effectLst/>
                <a:latin typeface="Aharoni" pitchFamily="2" charset="-79"/>
                <a:cs typeface="Aharoni" pitchFamily="2" charset="-79"/>
              </a:rPr>
              <a:t>p</a:t>
            </a:r>
            <a:r>
              <a:rPr lang="en-US" dirty="0" smtClean="0">
                <a:latin typeface="Aharoni" pitchFamily="2" charset="-79"/>
                <a:cs typeface="Aharoni" pitchFamily="2" charset="-79"/>
              </a:rPr>
              <a:t> </a:t>
            </a:r>
            <a:br>
              <a:rPr lang="en-US" dirty="0" smtClean="0">
                <a:latin typeface="Aharoni" pitchFamily="2" charset="-79"/>
                <a:cs typeface="Aharoni" pitchFamily="2" charset="-79"/>
              </a:rPr>
            </a:br>
            <a:r>
              <a:rPr lang="en-US" sz="4000" b="1" dirty="0" smtClean="0">
                <a:solidFill>
                  <a:srgbClr val="FFC000"/>
                </a:solidFill>
                <a:effectLst/>
              </a:rPr>
              <a:t>in the Box</a:t>
            </a:r>
          </a:p>
        </p:txBody>
      </p:sp>
      <p:sp>
        <p:nvSpPr>
          <p:cNvPr id="586755" name="Rectangle 3"/>
          <p:cNvSpPr>
            <a:spLocks noGrp="1" noChangeArrowheads="1"/>
          </p:cNvSpPr>
          <p:nvPr>
            <p:ph type="body" sz="half" idx="1"/>
          </p:nvPr>
        </p:nvSpPr>
        <p:spPr>
          <a:xfrm>
            <a:off x="0" y="2133602"/>
            <a:ext cx="9144000" cy="4530725"/>
          </a:xfrm>
        </p:spPr>
        <p:txBody>
          <a:bodyPr>
            <a:normAutofit fontScale="92500"/>
          </a:bodyPr>
          <a:lstStyle/>
          <a:p>
            <a:pPr eaLnBrk="1" hangingPunct="1">
              <a:lnSpc>
                <a:spcPct val="90000"/>
              </a:lnSpc>
              <a:defRPr/>
            </a:pPr>
            <a:r>
              <a:rPr lang="en-US" dirty="0" smtClean="0"/>
              <a:t>Listen for the topic and the amount of time;</a:t>
            </a:r>
          </a:p>
          <a:p>
            <a:pPr eaLnBrk="1" hangingPunct="1">
              <a:lnSpc>
                <a:spcPct val="90000"/>
              </a:lnSpc>
              <a:defRPr/>
            </a:pPr>
            <a:r>
              <a:rPr lang="en-US" dirty="0" smtClean="0"/>
              <a:t>Silently mix around the room;</a:t>
            </a:r>
          </a:p>
          <a:p>
            <a:pPr eaLnBrk="1" hangingPunct="1">
              <a:lnSpc>
                <a:spcPct val="90000"/>
              </a:lnSpc>
              <a:defRPr/>
            </a:pPr>
            <a:r>
              <a:rPr lang="en-US" dirty="0" smtClean="0"/>
              <a:t>When directed, pair up with person closest to you;</a:t>
            </a:r>
          </a:p>
          <a:p>
            <a:pPr eaLnBrk="1" hangingPunct="1">
              <a:lnSpc>
                <a:spcPct val="90000"/>
              </a:lnSpc>
              <a:defRPr/>
            </a:pPr>
            <a:r>
              <a:rPr lang="en-US" dirty="0" smtClean="0"/>
              <a:t>In pairs, Partner A shares and Partner B listens;</a:t>
            </a:r>
          </a:p>
          <a:p>
            <a:pPr eaLnBrk="1" hangingPunct="1">
              <a:lnSpc>
                <a:spcPct val="90000"/>
              </a:lnSpc>
              <a:defRPr/>
            </a:pPr>
            <a:r>
              <a:rPr lang="en-US" dirty="0" smtClean="0"/>
              <a:t>Partner B responds to what he/she heard by paraphrasing: </a:t>
            </a:r>
            <a:r>
              <a:rPr lang="en-US" b="1" dirty="0" smtClean="0">
                <a:effectLst/>
              </a:rPr>
              <a:t>“LET ME TELL YOU WHAT I UNDERSTOOD YOU TO SAY”;</a:t>
            </a:r>
          </a:p>
          <a:p>
            <a:pPr eaLnBrk="1" hangingPunct="1">
              <a:lnSpc>
                <a:spcPct val="90000"/>
              </a:lnSpc>
              <a:defRPr/>
            </a:pPr>
            <a:r>
              <a:rPr lang="en-US" dirty="0" smtClean="0"/>
              <a:t>Record summary of partners response; then</a:t>
            </a:r>
            <a:endParaRPr lang="en-US" dirty="0" smtClean="0">
              <a:effectLst/>
            </a:endParaRPr>
          </a:p>
          <a:p>
            <a:pPr eaLnBrk="1" hangingPunct="1">
              <a:lnSpc>
                <a:spcPct val="90000"/>
              </a:lnSpc>
              <a:defRPr/>
            </a:pPr>
            <a:r>
              <a:rPr lang="en-US" dirty="0" smtClean="0"/>
              <a:t>Switch Roles</a:t>
            </a:r>
          </a:p>
        </p:txBody>
      </p:sp>
      <p:pic>
        <p:nvPicPr>
          <p:cNvPr id="39940" name="Picture 4" descr="9060801408">
            <a:hlinkClick r:id="rId3"/>
          </p:cNvPr>
          <p:cNvPicPr>
            <a:picLocks noGrp="1" noChangeAspect="1" noChangeArrowheads="1"/>
          </p:cNvPicPr>
          <p:nvPr>
            <p:ph sz="half" idx="2"/>
          </p:nvPr>
        </p:nvPicPr>
        <p:blipFill>
          <a:blip r:embed="rId4" cstate="print"/>
          <a:srcRect/>
          <a:stretch>
            <a:fillRect/>
          </a:stretch>
        </p:blipFill>
        <p:spPr>
          <a:xfrm>
            <a:off x="7086600" y="0"/>
            <a:ext cx="2057400" cy="2057400"/>
          </a:xfr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33"/>
            <a:ext cx="8229600" cy="1143000"/>
          </a:xfrm>
        </p:spPr>
        <p:txBody>
          <a:bodyPr/>
          <a:lstStyle/>
          <a:p>
            <a:pPr algn="l"/>
            <a:r>
              <a:rPr lang="en-US" sz="6000" dirty="0" smtClean="0">
                <a:solidFill>
                  <a:srgbClr val="FFFF00"/>
                </a:solidFill>
                <a:latin typeface="Comic Sans MS" charset="0"/>
                <a:ea typeface="Comic Sans MS" charset="0"/>
                <a:cs typeface="Comic Sans MS" charset="0"/>
              </a:rPr>
              <a:t>Relationships</a:t>
            </a:r>
            <a:endParaRPr lang="en-US" sz="6000" dirty="0">
              <a:solidFill>
                <a:srgbClr val="FFFF00"/>
              </a:solidFill>
              <a:latin typeface="Comic Sans MS" charset="0"/>
              <a:ea typeface="Comic Sans MS" charset="0"/>
              <a:cs typeface="Comic Sans MS" charset="0"/>
            </a:endParaRPr>
          </a:p>
        </p:txBody>
      </p:sp>
      <p:sp>
        <p:nvSpPr>
          <p:cNvPr id="3" name="TextBox 2"/>
          <p:cNvSpPr txBox="1"/>
          <p:nvPr/>
        </p:nvSpPr>
        <p:spPr>
          <a:xfrm>
            <a:off x="152400" y="2209800"/>
            <a:ext cx="8763000" cy="4555093"/>
          </a:xfrm>
          <a:prstGeom prst="rect">
            <a:avLst/>
          </a:prstGeom>
          <a:solidFill>
            <a:schemeClr val="accent1"/>
          </a:solidFill>
        </p:spPr>
        <p:txBody>
          <a:bodyPr wrap="square" rtlCol="0">
            <a:spAutoFit/>
          </a:bodyPr>
          <a:lstStyle/>
          <a:p>
            <a:r>
              <a:rPr lang="en-US" dirty="0"/>
              <a:t>HAD A GREAT DAY!</a:t>
            </a:r>
          </a:p>
          <a:p>
            <a:pPr>
              <a:lnSpc>
                <a:spcPct val="150000"/>
              </a:lnSpc>
            </a:pPr>
            <a:r>
              <a:rPr lang="en-US" dirty="0">
                <a:latin typeface="Comic Sans MS" charset="0"/>
                <a:ea typeface="Comic Sans MS" charset="0"/>
                <a:cs typeface="Comic Sans MS" charset="0"/>
              </a:rPr>
              <a:t>Last night I called 16 parents to tell them how "AWESOME" their child has been performing.  Three parents cried on the phone because they never received a positive call before.  This morning I had a parent bring me lunch to show her appreciation for the </a:t>
            </a:r>
            <a:r>
              <a:rPr lang="en-US" dirty="0" smtClean="0">
                <a:latin typeface="Comic Sans MS" charset="0"/>
                <a:ea typeface="Comic Sans MS" charset="0"/>
                <a:cs typeface="Comic Sans MS" charset="0"/>
              </a:rPr>
              <a:t>phone. </a:t>
            </a:r>
            <a:r>
              <a:rPr lang="en-US" dirty="0">
                <a:latin typeface="Comic Sans MS" charset="0"/>
                <a:ea typeface="Comic Sans MS" charset="0"/>
                <a:cs typeface="Comic Sans MS" charset="0"/>
              </a:rPr>
              <a:t> In the afternoon, I had a parent write me a very lovely card with a 5.00 Starbucks gift card in it.  The card was about how hard she is working on her son's behavior and that phone call made her feel that all the hard work is starting to pay off.  Just made me feel that I'm making a difference.  Also, several students came up and hugged me for the call!</a:t>
            </a:r>
          </a:p>
        </p:txBody>
      </p:sp>
      <p:sp>
        <p:nvSpPr>
          <p:cNvPr id="4" name="TextBox 3"/>
          <p:cNvSpPr txBox="1"/>
          <p:nvPr/>
        </p:nvSpPr>
        <p:spPr>
          <a:xfrm>
            <a:off x="152400" y="1560749"/>
            <a:ext cx="8677504" cy="400110"/>
          </a:xfrm>
          <a:prstGeom prst="rect">
            <a:avLst/>
          </a:prstGeom>
          <a:noFill/>
        </p:spPr>
        <p:txBody>
          <a:bodyPr wrap="none" rtlCol="0">
            <a:spAutoFit/>
          </a:bodyPr>
          <a:lstStyle/>
          <a:p>
            <a:r>
              <a:rPr lang="en-US" dirty="0" smtClean="0"/>
              <a:t>Message from a teacher at a high poverty </a:t>
            </a:r>
            <a:r>
              <a:rPr lang="en-US" smtClean="0"/>
              <a:t>middle school in Washington DC</a:t>
            </a:r>
            <a:endParaRPr lang="en-US"/>
          </a:p>
        </p:txBody>
      </p:sp>
      <p:pic>
        <p:nvPicPr>
          <p:cNvPr id="5" name="Picture 4"/>
          <p:cNvPicPr>
            <a:picLocks noChangeAspect="1"/>
          </p:cNvPicPr>
          <p:nvPr/>
        </p:nvPicPr>
        <p:blipFill>
          <a:blip r:embed="rId2"/>
          <a:stretch>
            <a:fillRect/>
          </a:stretch>
        </p:blipFill>
        <p:spPr>
          <a:xfrm>
            <a:off x="8001000" y="-4254"/>
            <a:ext cx="1143000" cy="1524000"/>
          </a:xfrm>
          <a:prstGeom prst="rect">
            <a:avLst/>
          </a:prstGeom>
        </p:spPr>
      </p:pic>
      <p:sp>
        <p:nvSpPr>
          <p:cNvPr id="7" name="Rectangle 6"/>
          <p:cNvSpPr/>
          <p:nvPr/>
        </p:nvSpPr>
        <p:spPr>
          <a:xfrm>
            <a:off x="1731146" y="2590020"/>
            <a:ext cx="5224508"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Guided Groups</a:t>
            </a:r>
            <a:endParaRPr lang="en-U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endParaRPr>
          </a:p>
        </p:txBody>
      </p:sp>
      <p:pic>
        <p:nvPicPr>
          <p:cNvPr id="8" name="Picture 7"/>
          <p:cNvPicPr>
            <a:picLocks noChangeAspect="1"/>
          </p:cNvPicPr>
          <p:nvPr/>
        </p:nvPicPr>
        <p:blipFill>
          <a:blip r:embed="rId3"/>
          <a:stretch>
            <a:fillRect/>
          </a:stretch>
        </p:blipFill>
        <p:spPr>
          <a:xfrm>
            <a:off x="1600200" y="3513350"/>
            <a:ext cx="5486400" cy="3072384"/>
          </a:xfrm>
          <a:prstGeom prst="rect">
            <a:avLst/>
          </a:prstGeom>
        </p:spPr>
      </p:pic>
    </p:spTree>
    <p:extLst>
      <p:ext uri="{BB962C8B-B14F-4D97-AF65-F5344CB8AC3E}">
        <p14:creationId xmlns:p14="http://schemas.microsoft.com/office/powerpoint/2010/main" val="88103890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1" nodeType="clickEffect">
                                  <p:stCondLst>
                                    <p:cond delay="0"/>
                                  </p:stCondLst>
                                  <p:childTnLst>
                                    <p:animEffect transition="out" filter="wheel(1)">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par>
                                <p:cTn id="18" presetID="6"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88803" name="Group 3"/>
          <p:cNvGraphicFramePr>
            <a:graphicFrameLocks noGrp="1"/>
          </p:cNvGraphicFramePr>
          <p:nvPr>
            <p:ph sz="half" idx="1"/>
            <p:extLst>
              <p:ext uri="{D42A27DB-BD31-4B8C-83A1-F6EECF244321}">
                <p14:modId xmlns:p14="http://schemas.microsoft.com/office/powerpoint/2010/main" val="587062596"/>
              </p:ext>
            </p:extLst>
          </p:nvPr>
        </p:nvGraphicFramePr>
        <p:xfrm>
          <a:off x="0" y="1752600"/>
          <a:ext cx="9144000" cy="4876800"/>
        </p:xfrm>
        <a:graphic>
          <a:graphicData uri="http://schemas.openxmlformats.org/drawingml/2006/table">
            <a:tbl>
              <a:tblPr/>
              <a:tblGrid>
                <a:gridCol w="4573672"/>
                <a:gridCol w="4570328"/>
              </a:tblGrid>
              <a:tr h="2438400">
                <a:tc>
                  <a:txBody>
                    <a:bodyPr/>
                    <a:lstStyle/>
                    <a:p>
                      <a:pPr marL="0" marR="0" lvl="0" indent="0" algn="l" defTabSz="955675"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dirty="0" smtClean="0">
                          <a:ln>
                            <a:noFill/>
                          </a:ln>
                          <a:solidFill>
                            <a:srgbClr val="FF0000"/>
                          </a:solidFill>
                          <a:effectLst>
                            <a:outerShdw blurRad="38100" dist="38100" dir="2700000" algn="tl">
                              <a:srgbClr val="000000"/>
                            </a:outerShdw>
                          </a:effectLst>
                          <a:latin typeface="Arial" charset="0"/>
                        </a:rPr>
                        <a:t>1</a:t>
                      </a:r>
                    </a:p>
                  </a:txBody>
                  <a:tcPr marL="91431" marR="91431" marT="45715" marB="45715" horzOverflow="overflow">
                    <a:lnL w="38100" cap="flat" cmpd="sng" algn="ctr">
                      <a:solidFill>
                        <a:srgbClr val="F79646">
                          <a:lumMod val="20000"/>
                          <a:lumOff val="80000"/>
                        </a:srgbClr>
                      </a:solidFill>
                      <a:prstDash val="solid"/>
                      <a:round/>
                      <a:headEnd type="none" w="med" len="med"/>
                      <a:tailEnd type="none" w="med" len="med"/>
                    </a:lnL>
                    <a:lnR w="38100" cap="flat" cmpd="sng" algn="ctr">
                      <a:solidFill>
                        <a:srgbClr val="F79646">
                          <a:lumMod val="20000"/>
                          <a:lumOff val="80000"/>
                        </a:srgbClr>
                      </a:solidFill>
                      <a:prstDash val="solid"/>
                      <a:round/>
                      <a:headEnd type="none" w="med" len="med"/>
                      <a:tailEnd type="none" w="med" len="med"/>
                    </a:lnR>
                    <a:lnT w="38100" cap="flat" cmpd="sng" algn="ctr">
                      <a:solidFill>
                        <a:srgbClr val="F79646">
                          <a:lumMod val="20000"/>
                          <a:lumOff val="80000"/>
                        </a:srgbClr>
                      </a:solidFill>
                      <a:prstDash val="solid"/>
                      <a:round/>
                      <a:headEnd type="none" w="med" len="med"/>
                      <a:tailEnd type="none" w="med" len="med"/>
                    </a:lnT>
                    <a:lnB w="38100" cap="flat" cmpd="sng" algn="ctr">
                      <a:solidFill>
                        <a:srgbClr val="F79646">
                          <a:lumMod val="20000"/>
                          <a:lumOff val="80000"/>
                        </a:srgbClr>
                      </a:solidFill>
                      <a:prstDash val="solid"/>
                      <a:round/>
                      <a:headEnd type="none" w="med" len="med"/>
                      <a:tailEnd type="none" w="med" len="med"/>
                    </a:lnB>
                    <a:lnTlToBr>
                      <a:noFill/>
                    </a:lnTlToBr>
                    <a:lnBlToTr>
                      <a:noFill/>
                    </a:lnBlToTr>
                    <a:noFill/>
                  </a:tcPr>
                </a:tc>
                <a:tc>
                  <a:txBody>
                    <a:bodyPr/>
                    <a:lstStyle/>
                    <a:p>
                      <a:pPr marL="0" marR="0" lvl="0" indent="0" algn="l" defTabSz="955675"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dirty="0" smtClean="0">
                          <a:ln>
                            <a:noFill/>
                          </a:ln>
                          <a:solidFill>
                            <a:srgbClr val="66CCFF"/>
                          </a:solidFill>
                          <a:effectLst>
                            <a:outerShdw blurRad="38100" dist="38100" dir="2700000" algn="tl">
                              <a:srgbClr val="000000"/>
                            </a:outerShdw>
                          </a:effectLst>
                          <a:latin typeface="Arial" charset="0"/>
                        </a:rPr>
                        <a:t>2</a:t>
                      </a:r>
                    </a:p>
                  </a:txBody>
                  <a:tcPr marL="91431" marR="91431" marT="45715" marB="45715" horzOverflow="overflow">
                    <a:lnL w="38100" cap="flat" cmpd="sng" algn="ctr">
                      <a:solidFill>
                        <a:srgbClr val="F79646">
                          <a:lumMod val="20000"/>
                          <a:lumOff val="80000"/>
                        </a:srgbClr>
                      </a:solidFill>
                      <a:prstDash val="solid"/>
                      <a:round/>
                      <a:headEnd type="none" w="med" len="med"/>
                      <a:tailEnd type="none" w="med" len="med"/>
                    </a:lnL>
                    <a:lnR w="38100" cap="flat" cmpd="sng" algn="ctr">
                      <a:solidFill>
                        <a:srgbClr val="F79646">
                          <a:lumMod val="20000"/>
                          <a:lumOff val="80000"/>
                        </a:srgbClr>
                      </a:solidFill>
                      <a:prstDash val="solid"/>
                      <a:round/>
                      <a:headEnd type="none" w="med" len="med"/>
                      <a:tailEnd type="none" w="med" len="med"/>
                    </a:lnR>
                    <a:lnT w="38100" cap="flat" cmpd="sng" algn="ctr">
                      <a:solidFill>
                        <a:srgbClr val="F79646">
                          <a:lumMod val="20000"/>
                          <a:lumOff val="80000"/>
                        </a:srgbClr>
                      </a:solidFill>
                      <a:prstDash val="solid"/>
                      <a:round/>
                      <a:headEnd type="none" w="med" len="med"/>
                      <a:tailEnd type="none" w="med" len="med"/>
                    </a:lnT>
                    <a:lnB w="38100" cap="flat" cmpd="sng" algn="ctr">
                      <a:solidFill>
                        <a:srgbClr val="F79646">
                          <a:lumMod val="20000"/>
                          <a:lumOff val="80000"/>
                        </a:srgbClr>
                      </a:solidFill>
                      <a:prstDash val="solid"/>
                      <a:round/>
                      <a:headEnd type="none" w="med" len="med"/>
                      <a:tailEnd type="none" w="med" len="med"/>
                    </a:lnB>
                    <a:lnTlToBr>
                      <a:noFill/>
                    </a:lnTlToBr>
                    <a:lnBlToTr>
                      <a:noFill/>
                    </a:lnBlToTr>
                    <a:noFill/>
                  </a:tcPr>
                </a:tc>
              </a:tr>
              <a:tr h="2438400">
                <a:tc>
                  <a:txBody>
                    <a:bodyPr/>
                    <a:lstStyle/>
                    <a:p>
                      <a:pPr marL="0" marR="0" lvl="0" indent="0" algn="l" defTabSz="955675"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dirty="0" smtClean="0">
                          <a:ln>
                            <a:noFill/>
                          </a:ln>
                          <a:solidFill>
                            <a:srgbClr val="99FF66"/>
                          </a:solidFill>
                          <a:effectLst>
                            <a:outerShdw blurRad="38100" dist="38100" dir="2700000" algn="tl">
                              <a:srgbClr val="000000"/>
                            </a:outerShdw>
                          </a:effectLst>
                          <a:latin typeface="Arial" charset="0"/>
                        </a:rPr>
                        <a:t>3</a:t>
                      </a:r>
                    </a:p>
                  </a:txBody>
                  <a:tcPr marL="91431" marR="91431" marT="45715" marB="45715" horzOverflow="overflow">
                    <a:lnL w="38100" cap="flat" cmpd="sng" algn="ctr">
                      <a:solidFill>
                        <a:srgbClr val="F79646">
                          <a:lumMod val="20000"/>
                          <a:lumOff val="80000"/>
                        </a:srgbClr>
                      </a:solidFill>
                      <a:prstDash val="solid"/>
                      <a:round/>
                      <a:headEnd type="none" w="med" len="med"/>
                      <a:tailEnd type="none" w="med" len="med"/>
                    </a:lnL>
                    <a:lnR w="38100" cap="flat" cmpd="sng" algn="ctr">
                      <a:solidFill>
                        <a:srgbClr val="F79646">
                          <a:lumMod val="20000"/>
                          <a:lumOff val="80000"/>
                        </a:srgbClr>
                      </a:solidFill>
                      <a:prstDash val="solid"/>
                      <a:round/>
                      <a:headEnd type="none" w="med" len="med"/>
                      <a:tailEnd type="none" w="med" len="med"/>
                    </a:lnR>
                    <a:lnT w="38100" cap="flat" cmpd="sng" algn="ctr">
                      <a:solidFill>
                        <a:srgbClr val="F79646">
                          <a:lumMod val="20000"/>
                          <a:lumOff val="80000"/>
                        </a:srgbClr>
                      </a:solidFill>
                      <a:prstDash val="solid"/>
                      <a:round/>
                      <a:headEnd type="none" w="med" len="med"/>
                      <a:tailEnd type="none" w="med" len="med"/>
                    </a:lnT>
                    <a:lnB w="38100" cap="flat" cmpd="sng" algn="ctr">
                      <a:solidFill>
                        <a:srgbClr val="F79646">
                          <a:lumMod val="20000"/>
                          <a:lumOff val="80000"/>
                        </a:srgbClr>
                      </a:solidFill>
                      <a:prstDash val="solid"/>
                      <a:round/>
                      <a:headEnd type="none" w="med" len="med"/>
                      <a:tailEnd type="none" w="med" len="med"/>
                    </a:lnB>
                    <a:lnTlToBr>
                      <a:noFill/>
                    </a:lnTlToBr>
                    <a:lnBlToTr>
                      <a:noFill/>
                    </a:lnBlToTr>
                    <a:noFill/>
                  </a:tcPr>
                </a:tc>
                <a:tc>
                  <a:txBody>
                    <a:bodyPr/>
                    <a:lstStyle/>
                    <a:p>
                      <a:pPr marL="0" marR="0" lvl="0" indent="0" algn="l" defTabSz="955675" rtl="0" eaLnBrk="1" fontAlgn="base" latinLnBrk="0" hangingPunct="1">
                        <a:lnSpc>
                          <a:spcPct val="100000"/>
                        </a:lnSpc>
                        <a:spcBef>
                          <a:spcPct val="20000"/>
                        </a:spcBef>
                        <a:spcAft>
                          <a:spcPct val="0"/>
                        </a:spcAft>
                        <a:buClr>
                          <a:schemeClr val="hlink"/>
                        </a:buClr>
                        <a:buSzPct val="90000"/>
                        <a:buFont typeface="Wingdings" pitchFamily="2" charset="2"/>
                        <a:buNone/>
                        <a:tabLst/>
                        <a:defRPr/>
                      </a:pPr>
                      <a:r>
                        <a:rPr kumimoji="0" lang="en-US" sz="2800" b="1" i="0" u="none" strike="noStrike" cap="none" normalizeH="0" baseline="0" dirty="0" smtClean="0">
                          <a:ln>
                            <a:noFill/>
                          </a:ln>
                          <a:solidFill>
                            <a:srgbClr val="FFC000"/>
                          </a:solidFill>
                          <a:effectLst>
                            <a:outerShdw blurRad="38100" dist="38100" dir="2700000" algn="tl">
                              <a:srgbClr val="000000"/>
                            </a:outerShdw>
                          </a:effectLst>
                          <a:latin typeface="Arial" charset="0"/>
                        </a:rPr>
                        <a:t>4</a:t>
                      </a:r>
                    </a:p>
                    <a:p>
                      <a:pPr marL="0" marR="0" lvl="0" indent="0" algn="l" defTabSz="955675"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1" i="0" u="none" strike="noStrike" cap="none" normalizeH="0" baseline="0" dirty="0" smtClean="0">
                        <a:ln>
                          <a:noFill/>
                        </a:ln>
                        <a:solidFill>
                          <a:srgbClr val="FFFF00"/>
                        </a:solidFill>
                        <a:effectLst>
                          <a:outerShdw blurRad="38100" dist="38100" dir="2700000" algn="tl">
                            <a:srgbClr val="000000"/>
                          </a:outerShdw>
                        </a:effectLst>
                        <a:latin typeface="Arial" charset="0"/>
                      </a:endParaRPr>
                    </a:p>
                  </a:txBody>
                  <a:tcPr marL="91431" marR="91431" marT="45715" marB="45715" horzOverflow="overflow">
                    <a:lnL w="38100" cap="flat" cmpd="sng" algn="ctr">
                      <a:solidFill>
                        <a:srgbClr val="F79646">
                          <a:lumMod val="20000"/>
                          <a:lumOff val="80000"/>
                        </a:srgbClr>
                      </a:solidFill>
                      <a:prstDash val="solid"/>
                      <a:round/>
                      <a:headEnd type="none" w="med" len="med"/>
                      <a:tailEnd type="none" w="med" len="med"/>
                    </a:lnL>
                    <a:lnR w="38100" cap="flat" cmpd="sng" algn="ctr">
                      <a:solidFill>
                        <a:srgbClr val="F79646">
                          <a:lumMod val="20000"/>
                          <a:lumOff val="80000"/>
                        </a:srgbClr>
                      </a:solidFill>
                      <a:prstDash val="solid"/>
                      <a:round/>
                      <a:headEnd type="none" w="med" len="med"/>
                      <a:tailEnd type="none" w="med" len="med"/>
                    </a:lnR>
                    <a:lnT w="38100" cap="flat" cmpd="sng" algn="ctr">
                      <a:solidFill>
                        <a:srgbClr val="F79646">
                          <a:lumMod val="20000"/>
                          <a:lumOff val="80000"/>
                        </a:srgbClr>
                      </a:solidFill>
                      <a:prstDash val="solid"/>
                      <a:round/>
                      <a:headEnd type="none" w="med" len="med"/>
                      <a:tailEnd type="none" w="med" len="med"/>
                    </a:lnT>
                    <a:lnB w="38100" cap="flat" cmpd="sng" algn="ctr">
                      <a:solidFill>
                        <a:srgbClr val="F79646">
                          <a:lumMod val="20000"/>
                          <a:lumOff val="80000"/>
                        </a:srgbClr>
                      </a:solidFill>
                      <a:prstDash val="solid"/>
                      <a:round/>
                      <a:headEnd type="none" w="med" len="med"/>
                      <a:tailEnd type="none" w="med" len="med"/>
                    </a:lnB>
                    <a:lnTlToBr>
                      <a:noFill/>
                    </a:lnTlToBr>
                    <a:lnBlToTr>
                      <a:noFill/>
                    </a:lnBlToTr>
                    <a:noFill/>
                  </a:tcPr>
                </a:tc>
              </a:tr>
            </a:tbl>
          </a:graphicData>
        </a:graphic>
      </p:graphicFrame>
      <p:sp>
        <p:nvSpPr>
          <p:cNvPr id="11" name="Text Box 17"/>
          <p:cNvSpPr txBox="1">
            <a:spLocks noChangeArrowheads="1"/>
          </p:cNvSpPr>
          <p:nvPr/>
        </p:nvSpPr>
        <p:spPr bwMode="auto">
          <a:xfrm>
            <a:off x="4982633" y="1803400"/>
            <a:ext cx="4114800" cy="2154436"/>
          </a:xfrm>
          <a:prstGeom prst="rect">
            <a:avLst/>
          </a:prstGeom>
          <a:noFill/>
          <a:ln w="9525">
            <a:noFill/>
            <a:miter lim="800000"/>
            <a:headEnd/>
            <a:tailEnd/>
          </a:ln>
        </p:spPr>
        <p:txBody>
          <a:bodyPr wrap="square">
            <a:spAutoFit/>
          </a:bodyPr>
          <a:lstStyle/>
          <a:p>
            <a:r>
              <a:rPr lang="en-US" sz="2200" b="1" dirty="0"/>
              <a:t>What is one learning structure/behavior shared yesterday that would assist our vision to </a:t>
            </a:r>
            <a:r>
              <a:rPr lang="en-US" sz="2200" b="1" dirty="0" smtClean="0"/>
              <a:t>assist </a:t>
            </a:r>
            <a:r>
              <a:rPr lang="en-US" sz="2200" b="1" dirty="0"/>
              <a:t>each of our students to </a:t>
            </a:r>
            <a:r>
              <a:rPr lang="en-US" sz="2200" b="1" dirty="0" smtClean="0"/>
              <a:t>grow as a</a:t>
            </a:r>
            <a:r>
              <a:rPr lang="en-US" sz="2200" b="1" dirty="0" smtClean="0">
                <a:solidFill>
                  <a:srgbClr val="66FFFF"/>
                </a:solidFill>
              </a:rPr>
              <a:t> </a:t>
            </a:r>
            <a:r>
              <a:rPr lang="en-US" sz="2200" b="1" i="1" dirty="0" smtClean="0">
                <a:solidFill>
                  <a:srgbClr val="66FFFF"/>
                </a:solidFill>
              </a:rPr>
              <a:t>communicator</a:t>
            </a:r>
            <a:r>
              <a:rPr lang="en-US" sz="2200" b="1" dirty="0" smtClean="0"/>
              <a:t>? </a:t>
            </a:r>
            <a:r>
              <a:rPr lang="en-US" sz="2400" b="1" dirty="0"/>
              <a:t>Explain.</a:t>
            </a:r>
          </a:p>
        </p:txBody>
      </p:sp>
      <p:sp>
        <p:nvSpPr>
          <p:cNvPr id="588802" name="Rectangle 2"/>
          <p:cNvSpPr>
            <a:spLocks noGrp="1" noChangeArrowheads="1"/>
          </p:cNvSpPr>
          <p:nvPr>
            <p:ph type="title"/>
          </p:nvPr>
        </p:nvSpPr>
        <p:spPr/>
        <p:txBody>
          <a:bodyPr/>
          <a:lstStyle/>
          <a:p>
            <a:pPr eaLnBrk="1" hangingPunct="1">
              <a:defRPr/>
            </a:pPr>
            <a:endParaRPr lang="en-US" smtClean="0"/>
          </a:p>
        </p:txBody>
      </p:sp>
      <p:sp>
        <p:nvSpPr>
          <p:cNvPr id="588814" name="WordArt 14"/>
          <p:cNvSpPr>
            <a:spLocks noChangeArrowheads="1" noChangeShapeType="1" noTextEdit="1"/>
          </p:cNvSpPr>
          <p:nvPr/>
        </p:nvSpPr>
        <p:spPr bwMode="auto">
          <a:xfrm>
            <a:off x="990600" y="228602"/>
            <a:ext cx="7391400" cy="1179513"/>
          </a:xfrm>
          <a:prstGeom prst="rect">
            <a:avLst/>
          </a:prstGeom>
        </p:spPr>
        <p:txBody>
          <a:bodyPr wrap="none" fromWordArt="1">
            <a:prstTxWarp prst="textPlain">
              <a:avLst>
                <a:gd name="adj" fmla="val 50000"/>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Impact"/>
              </a:rPr>
              <a:t>Thinking inside the Box</a:t>
            </a:r>
          </a:p>
        </p:txBody>
      </p:sp>
      <p:sp>
        <p:nvSpPr>
          <p:cNvPr id="40975" name="Text Box 15"/>
          <p:cNvSpPr txBox="1">
            <a:spLocks noChangeArrowheads="1"/>
          </p:cNvSpPr>
          <p:nvPr/>
        </p:nvSpPr>
        <p:spPr bwMode="auto">
          <a:xfrm>
            <a:off x="838202" y="2057401"/>
            <a:ext cx="184731" cy="369332"/>
          </a:xfrm>
          <a:prstGeom prst="rect">
            <a:avLst/>
          </a:prstGeom>
          <a:noFill/>
          <a:ln w="9525">
            <a:noFill/>
            <a:miter lim="800000"/>
            <a:headEnd/>
            <a:tailEnd/>
          </a:ln>
        </p:spPr>
        <p:txBody>
          <a:bodyPr wrap="none">
            <a:spAutoFit/>
          </a:bodyPr>
          <a:lstStyle/>
          <a:p>
            <a:pPr eaLnBrk="1" hangingPunct="1"/>
            <a:endParaRPr lang="en-US" sz="1800"/>
          </a:p>
        </p:txBody>
      </p:sp>
      <p:sp>
        <p:nvSpPr>
          <p:cNvPr id="588816" name="Text Box 16"/>
          <p:cNvSpPr txBox="1">
            <a:spLocks noChangeArrowheads="1"/>
          </p:cNvSpPr>
          <p:nvPr/>
        </p:nvSpPr>
        <p:spPr bwMode="auto">
          <a:xfrm>
            <a:off x="381000" y="1752600"/>
            <a:ext cx="4191000" cy="2123658"/>
          </a:xfrm>
          <a:prstGeom prst="rect">
            <a:avLst/>
          </a:prstGeom>
          <a:noFill/>
          <a:ln w="9525">
            <a:noFill/>
            <a:miter lim="800000"/>
            <a:headEnd/>
            <a:tailEnd/>
          </a:ln>
        </p:spPr>
        <p:txBody>
          <a:bodyPr wrap="square">
            <a:spAutoFit/>
          </a:bodyPr>
          <a:lstStyle/>
          <a:p>
            <a:r>
              <a:rPr lang="en-US" sz="2200" b="1" dirty="0"/>
              <a:t>What is one </a:t>
            </a:r>
            <a:r>
              <a:rPr lang="en-US" sz="2200" b="1" dirty="0" smtClean="0"/>
              <a:t>learning structure/behavior shared yesterday that would assist our vision to assist each of our students to grow as a  </a:t>
            </a:r>
            <a:r>
              <a:rPr lang="en-US" sz="2200" b="1" i="1" dirty="0" smtClean="0">
                <a:solidFill>
                  <a:srgbClr val="FFFF99"/>
                </a:solidFill>
              </a:rPr>
              <a:t>thinker</a:t>
            </a:r>
            <a:r>
              <a:rPr lang="en-US" sz="2200" b="1" dirty="0" smtClean="0"/>
              <a:t>? Explain.</a:t>
            </a:r>
            <a:endParaRPr lang="en-US" sz="2200" b="1" dirty="0"/>
          </a:p>
        </p:txBody>
      </p:sp>
      <p:sp>
        <p:nvSpPr>
          <p:cNvPr id="588818" name="Text Box 18"/>
          <p:cNvSpPr txBox="1">
            <a:spLocks noChangeArrowheads="1"/>
          </p:cNvSpPr>
          <p:nvPr/>
        </p:nvSpPr>
        <p:spPr bwMode="auto">
          <a:xfrm>
            <a:off x="4975461" y="4289623"/>
            <a:ext cx="4191000" cy="1938992"/>
          </a:xfrm>
          <a:prstGeom prst="rect">
            <a:avLst/>
          </a:prstGeom>
          <a:noFill/>
          <a:ln w="9525">
            <a:noFill/>
            <a:miter lim="800000"/>
            <a:headEnd/>
            <a:tailEnd/>
          </a:ln>
        </p:spPr>
        <p:txBody>
          <a:bodyPr wrap="square">
            <a:spAutoFit/>
          </a:bodyPr>
          <a:lstStyle/>
          <a:p>
            <a:r>
              <a:rPr lang="en-US" sz="2400" b="1" dirty="0"/>
              <a:t>How does this picture relate to </a:t>
            </a:r>
            <a:r>
              <a:rPr lang="en-US" sz="2400" b="1" dirty="0" smtClean="0"/>
              <a:t>you as a learning leader? </a:t>
            </a:r>
            <a:r>
              <a:rPr lang="en-US" sz="2400" b="1" dirty="0"/>
              <a:t>Complete this sentence: “This image is like </a:t>
            </a:r>
            <a:r>
              <a:rPr lang="en-US" sz="2400" b="1" dirty="0" smtClean="0"/>
              <a:t>mission </a:t>
            </a:r>
            <a:r>
              <a:rPr lang="en-US" sz="2400" b="1" dirty="0"/>
              <a:t>in that _____”</a:t>
            </a:r>
            <a:endParaRPr lang="en-US" sz="2400" b="1" i="1" dirty="0"/>
          </a:p>
        </p:txBody>
      </p:sp>
      <p:pic>
        <p:nvPicPr>
          <p:cNvPr id="10" name="Picture 20" descr="ship-and-bridge"/>
          <p:cNvPicPr>
            <a:picLocks noGrp="1" noChangeAspect="1" noChangeArrowheads="1"/>
          </p:cNvPicPr>
          <p:nvPr>
            <p:ph sz="quarter" idx="3"/>
          </p:nvPr>
        </p:nvPicPr>
        <p:blipFill>
          <a:blip r:embed="rId3" cstate="print"/>
          <a:srcRect/>
          <a:stretch>
            <a:fillRect/>
          </a:stretch>
        </p:blipFill>
        <p:spPr>
          <a:xfrm>
            <a:off x="-33347" y="0"/>
            <a:ext cx="9144000" cy="4195763"/>
          </a:xfrm>
          <a:noFill/>
        </p:spPr>
      </p:pic>
      <p:sp>
        <p:nvSpPr>
          <p:cNvPr id="12" name="Text Box 17"/>
          <p:cNvSpPr txBox="1">
            <a:spLocks noChangeArrowheads="1"/>
          </p:cNvSpPr>
          <p:nvPr/>
        </p:nvSpPr>
        <p:spPr bwMode="auto">
          <a:xfrm>
            <a:off x="571500" y="4225315"/>
            <a:ext cx="4114800" cy="2154436"/>
          </a:xfrm>
          <a:prstGeom prst="rect">
            <a:avLst/>
          </a:prstGeom>
          <a:noFill/>
          <a:ln w="9525">
            <a:noFill/>
            <a:miter lim="800000"/>
            <a:headEnd/>
            <a:tailEnd/>
          </a:ln>
        </p:spPr>
        <p:txBody>
          <a:bodyPr wrap="square">
            <a:spAutoFit/>
          </a:bodyPr>
          <a:lstStyle/>
          <a:p>
            <a:r>
              <a:rPr lang="en-US" sz="2200" b="1" dirty="0"/>
              <a:t>What is one learning structure/behavior shared yesterday that would assist our vision to </a:t>
            </a:r>
            <a:r>
              <a:rPr lang="en-US" sz="2200" b="1" dirty="0" smtClean="0"/>
              <a:t>assist </a:t>
            </a:r>
            <a:r>
              <a:rPr lang="en-US" sz="2200" b="1" dirty="0"/>
              <a:t>each of our students to </a:t>
            </a:r>
            <a:r>
              <a:rPr lang="en-US" sz="2200" b="1" dirty="0" smtClean="0"/>
              <a:t>grow as a</a:t>
            </a:r>
            <a:r>
              <a:rPr lang="en-US" sz="2200" b="1" dirty="0" smtClean="0">
                <a:solidFill>
                  <a:srgbClr val="66FFFF"/>
                </a:solidFill>
              </a:rPr>
              <a:t> </a:t>
            </a:r>
            <a:r>
              <a:rPr lang="en-US" sz="2200" b="1" i="1" dirty="0" smtClean="0">
                <a:solidFill>
                  <a:srgbClr val="FFCCFF"/>
                </a:solidFill>
              </a:rPr>
              <a:t>problem solver</a:t>
            </a:r>
            <a:r>
              <a:rPr lang="en-US" sz="2200" b="1" dirty="0" smtClean="0"/>
              <a:t>? </a:t>
            </a:r>
            <a:r>
              <a:rPr lang="en-US" sz="2400" b="1" dirty="0"/>
              <a:t>Explain.</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8803"/>
                                        </p:tgtEl>
                                        <p:attrNameLst>
                                          <p:attrName>style.visibility</p:attrName>
                                        </p:attrNameLst>
                                      </p:cBhvr>
                                      <p:to>
                                        <p:strVal val="visible"/>
                                      </p:to>
                                    </p:set>
                                    <p:animEffect transition="in" filter="fade">
                                      <p:cBhvr>
                                        <p:cTn id="7" dur="2000"/>
                                        <p:tgtEl>
                                          <p:spTgt spid="58880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8816"/>
                                        </p:tgtEl>
                                        <p:attrNameLst>
                                          <p:attrName>style.visibility</p:attrName>
                                        </p:attrNameLst>
                                      </p:cBhvr>
                                      <p:to>
                                        <p:strVal val="visible"/>
                                      </p:to>
                                    </p:set>
                                    <p:animEffect transition="in" filter="dissolve">
                                      <p:cBhvr>
                                        <p:cTn id="12" dur="2000"/>
                                        <p:tgtEl>
                                          <p:spTgt spid="5888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9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9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88818"/>
                                        </p:tgtEl>
                                        <p:attrNameLst>
                                          <p:attrName>style.visibility</p:attrName>
                                        </p:attrNameLst>
                                      </p:cBhvr>
                                      <p:to>
                                        <p:strVal val="visible"/>
                                      </p:to>
                                    </p:set>
                                    <p:animEffect transition="in" filter="dissolve">
                                      <p:cBhvr>
                                        <p:cTn id="27" dur="2000"/>
                                        <p:tgtEl>
                                          <p:spTgt spid="588818"/>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000"/>
                                        <p:tgtEl>
                                          <p:spTgt spid="10"/>
                                        </p:tgtEl>
                                      </p:cBhvr>
                                    </p:animEffect>
                                  </p:childTnLst>
                                </p:cTn>
                              </p:par>
                              <p:par>
                                <p:cTn id="31" presetID="20" presetClass="exit" presetSubtype="0" fill="hold" grpId="1" nodeType="withEffect">
                                  <p:stCondLst>
                                    <p:cond delay="0"/>
                                  </p:stCondLst>
                                  <p:childTnLst>
                                    <p:animEffect transition="out" filter="wedge">
                                      <p:cBhvr>
                                        <p:cTn id="32" dur="2000"/>
                                        <p:tgtEl>
                                          <p:spTgt spid="12"/>
                                        </p:tgtEl>
                                      </p:cBhvr>
                                    </p:animEffect>
                                    <p:set>
                                      <p:cBhvr>
                                        <p:cTn id="33"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88816" grpId="0"/>
      <p:bldP spid="588818" grpId="0"/>
      <p:bldP spid="12" grpId="0"/>
      <p:bldP spid="12"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88803" name="Group 3"/>
          <p:cNvGraphicFramePr>
            <a:graphicFrameLocks noGrp="1"/>
          </p:cNvGraphicFramePr>
          <p:nvPr>
            <p:ph sz="half" idx="1"/>
            <p:extLst>
              <p:ext uri="{D42A27DB-BD31-4B8C-83A1-F6EECF244321}">
                <p14:modId xmlns:p14="http://schemas.microsoft.com/office/powerpoint/2010/main" val="587062596"/>
              </p:ext>
            </p:extLst>
          </p:nvPr>
        </p:nvGraphicFramePr>
        <p:xfrm>
          <a:off x="0" y="1752600"/>
          <a:ext cx="9144000" cy="4876800"/>
        </p:xfrm>
        <a:graphic>
          <a:graphicData uri="http://schemas.openxmlformats.org/drawingml/2006/table">
            <a:tbl>
              <a:tblPr/>
              <a:tblGrid>
                <a:gridCol w="4573672"/>
                <a:gridCol w="4570328"/>
              </a:tblGrid>
              <a:tr h="2438400">
                <a:tc>
                  <a:txBody>
                    <a:bodyPr/>
                    <a:lstStyle/>
                    <a:p>
                      <a:pPr marL="0" marR="0" lvl="0" indent="0" algn="l" defTabSz="955675"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dirty="0" smtClean="0">
                          <a:ln>
                            <a:noFill/>
                          </a:ln>
                          <a:solidFill>
                            <a:srgbClr val="FF0000"/>
                          </a:solidFill>
                          <a:effectLst>
                            <a:outerShdw blurRad="38100" dist="38100" dir="2700000" algn="tl">
                              <a:srgbClr val="000000"/>
                            </a:outerShdw>
                          </a:effectLst>
                          <a:latin typeface="Arial" charset="0"/>
                        </a:rPr>
                        <a:t>1</a:t>
                      </a:r>
                    </a:p>
                  </a:txBody>
                  <a:tcPr marL="91431" marR="91431" marT="45715" marB="45715" horzOverflow="overflow">
                    <a:lnL w="38100" cap="flat" cmpd="sng" algn="ctr">
                      <a:solidFill>
                        <a:srgbClr val="F79646">
                          <a:lumMod val="20000"/>
                          <a:lumOff val="80000"/>
                        </a:srgbClr>
                      </a:solidFill>
                      <a:prstDash val="solid"/>
                      <a:round/>
                      <a:headEnd type="none" w="med" len="med"/>
                      <a:tailEnd type="none" w="med" len="med"/>
                    </a:lnL>
                    <a:lnR w="38100" cap="flat" cmpd="sng" algn="ctr">
                      <a:solidFill>
                        <a:srgbClr val="F79646">
                          <a:lumMod val="20000"/>
                          <a:lumOff val="80000"/>
                        </a:srgbClr>
                      </a:solidFill>
                      <a:prstDash val="solid"/>
                      <a:round/>
                      <a:headEnd type="none" w="med" len="med"/>
                      <a:tailEnd type="none" w="med" len="med"/>
                    </a:lnR>
                    <a:lnT w="38100" cap="flat" cmpd="sng" algn="ctr">
                      <a:solidFill>
                        <a:srgbClr val="F79646">
                          <a:lumMod val="20000"/>
                          <a:lumOff val="80000"/>
                        </a:srgbClr>
                      </a:solidFill>
                      <a:prstDash val="solid"/>
                      <a:round/>
                      <a:headEnd type="none" w="med" len="med"/>
                      <a:tailEnd type="none" w="med" len="med"/>
                    </a:lnT>
                    <a:lnB w="38100" cap="flat" cmpd="sng" algn="ctr">
                      <a:solidFill>
                        <a:srgbClr val="F79646">
                          <a:lumMod val="20000"/>
                          <a:lumOff val="80000"/>
                        </a:srgbClr>
                      </a:solidFill>
                      <a:prstDash val="solid"/>
                      <a:round/>
                      <a:headEnd type="none" w="med" len="med"/>
                      <a:tailEnd type="none" w="med" len="med"/>
                    </a:lnB>
                    <a:lnTlToBr>
                      <a:noFill/>
                    </a:lnTlToBr>
                    <a:lnBlToTr>
                      <a:noFill/>
                    </a:lnBlToTr>
                    <a:noFill/>
                  </a:tcPr>
                </a:tc>
                <a:tc>
                  <a:txBody>
                    <a:bodyPr/>
                    <a:lstStyle/>
                    <a:p>
                      <a:pPr marL="0" marR="0" lvl="0" indent="0" algn="l" defTabSz="955675"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dirty="0" smtClean="0">
                          <a:ln>
                            <a:noFill/>
                          </a:ln>
                          <a:solidFill>
                            <a:srgbClr val="66CCFF"/>
                          </a:solidFill>
                          <a:effectLst>
                            <a:outerShdw blurRad="38100" dist="38100" dir="2700000" algn="tl">
                              <a:srgbClr val="000000"/>
                            </a:outerShdw>
                          </a:effectLst>
                          <a:latin typeface="Arial" charset="0"/>
                        </a:rPr>
                        <a:t>2</a:t>
                      </a:r>
                    </a:p>
                  </a:txBody>
                  <a:tcPr marL="91431" marR="91431" marT="45715" marB="45715" horzOverflow="overflow">
                    <a:lnL w="38100" cap="flat" cmpd="sng" algn="ctr">
                      <a:solidFill>
                        <a:srgbClr val="F79646">
                          <a:lumMod val="20000"/>
                          <a:lumOff val="80000"/>
                        </a:srgbClr>
                      </a:solidFill>
                      <a:prstDash val="solid"/>
                      <a:round/>
                      <a:headEnd type="none" w="med" len="med"/>
                      <a:tailEnd type="none" w="med" len="med"/>
                    </a:lnL>
                    <a:lnR w="38100" cap="flat" cmpd="sng" algn="ctr">
                      <a:solidFill>
                        <a:srgbClr val="F79646">
                          <a:lumMod val="20000"/>
                          <a:lumOff val="80000"/>
                        </a:srgbClr>
                      </a:solidFill>
                      <a:prstDash val="solid"/>
                      <a:round/>
                      <a:headEnd type="none" w="med" len="med"/>
                      <a:tailEnd type="none" w="med" len="med"/>
                    </a:lnR>
                    <a:lnT w="38100" cap="flat" cmpd="sng" algn="ctr">
                      <a:solidFill>
                        <a:srgbClr val="F79646">
                          <a:lumMod val="20000"/>
                          <a:lumOff val="80000"/>
                        </a:srgbClr>
                      </a:solidFill>
                      <a:prstDash val="solid"/>
                      <a:round/>
                      <a:headEnd type="none" w="med" len="med"/>
                      <a:tailEnd type="none" w="med" len="med"/>
                    </a:lnT>
                    <a:lnB w="38100" cap="flat" cmpd="sng" algn="ctr">
                      <a:solidFill>
                        <a:srgbClr val="F79646">
                          <a:lumMod val="20000"/>
                          <a:lumOff val="80000"/>
                        </a:srgbClr>
                      </a:solidFill>
                      <a:prstDash val="solid"/>
                      <a:round/>
                      <a:headEnd type="none" w="med" len="med"/>
                      <a:tailEnd type="none" w="med" len="med"/>
                    </a:lnB>
                    <a:lnTlToBr>
                      <a:noFill/>
                    </a:lnTlToBr>
                    <a:lnBlToTr>
                      <a:noFill/>
                    </a:lnBlToTr>
                    <a:noFill/>
                  </a:tcPr>
                </a:tc>
              </a:tr>
              <a:tr h="2438400">
                <a:tc>
                  <a:txBody>
                    <a:bodyPr/>
                    <a:lstStyle/>
                    <a:p>
                      <a:pPr marL="0" marR="0" lvl="0" indent="0" algn="l" defTabSz="955675"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dirty="0" smtClean="0">
                          <a:ln>
                            <a:noFill/>
                          </a:ln>
                          <a:solidFill>
                            <a:srgbClr val="99FF66"/>
                          </a:solidFill>
                          <a:effectLst>
                            <a:outerShdw blurRad="38100" dist="38100" dir="2700000" algn="tl">
                              <a:srgbClr val="000000"/>
                            </a:outerShdw>
                          </a:effectLst>
                          <a:latin typeface="Arial" charset="0"/>
                        </a:rPr>
                        <a:t>3</a:t>
                      </a:r>
                    </a:p>
                  </a:txBody>
                  <a:tcPr marL="91431" marR="91431" marT="45715" marB="45715" horzOverflow="overflow">
                    <a:lnL w="38100" cap="flat" cmpd="sng" algn="ctr">
                      <a:solidFill>
                        <a:srgbClr val="F79646">
                          <a:lumMod val="20000"/>
                          <a:lumOff val="80000"/>
                        </a:srgbClr>
                      </a:solidFill>
                      <a:prstDash val="solid"/>
                      <a:round/>
                      <a:headEnd type="none" w="med" len="med"/>
                      <a:tailEnd type="none" w="med" len="med"/>
                    </a:lnL>
                    <a:lnR w="38100" cap="flat" cmpd="sng" algn="ctr">
                      <a:solidFill>
                        <a:srgbClr val="F79646">
                          <a:lumMod val="20000"/>
                          <a:lumOff val="80000"/>
                        </a:srgbClr>
                      </a:solidFill>
                      <a:prstDash val="solid"/>
                      <a:round/>
                      <a:headEnd type="none" w="med" len="med"/>
                      <a:tailEnd type="none" w="med" len="med"/>
                    </a:lnR>
                    <a:lnT w="38100" cap="flat" cmpd="sng" algn="ctr">
                      <a:solidFill>
                        <a:srgbClr val="F79646">
                          <a:lumMod val="20000"/>
                          <a:lumOff val="80000"/>
                        </a:srgbClr>
                      </a:solidFill>
                      <a:prstDash val="solid"/>
                      <a:round/>
                      <a:headEnd type="none" w="med" len="med"/>
                      <a:tailEnd type="none" w="med" len="med"/>
                    </a:lnT>
                    <a:lnB w="38100" cap="flat" cmpd="sng" algn="ctr">
                      <a:solidFill>
                        <a:srgbClr val="F79646">
                          <a:lumMod val="20000"/>
                          <a:lumOff val="80000"/>
                        </a:srgbClr>
                      </a:solidFill>
                      <a:prstDash val="solid"/>
                      <a:round/>
                      <a:headEnd type="none" w="med" len="med"/>
                      <a:tailEnd type="none" w="med" len="med"/>
                    </a:lnB>
                    <a:lnTlToBr>
                      <a:noFill/>
                    </a:lnTlToBr>
                    <a:lnBlToTr>
                      <a:noFill/>
                    </a:lnBlToTr>
                    <a:noFill/>
                  </a:tcPr>
                </a:tc>
                <a:tc>
                  <a:txBody>
                    <a:bodyPr/>
                    <a:lstStyle/>
                    <a:p>
                      <a:pPr marL="0" marR="0" lvl="0" indent="0" algn="l" defTabSz="955675" rtl="0" eaLnBrk="1" fontAlgn="base" latinLnBrk="0" hangingPunct="1">
                        <a:lnSpc>
                          <a:spcPct val="100000"/>
                        </a:lnSpc>
                        <a:spcBef>
                          <a:spcPct val="20000"/>
                        </a:spcBef>
                        <a:spcAft>
                          <a:spcPct val="0"/>
                        </a:spcAft>
                        <a:buClr>
                          <a:schemeClr val="hlink"/>
                        </a:buClr>
                        <a:buSzPct val="90000"/>
                        <a:buFont typeface="Wingdings" pitchFamily="2" charset="2"/>
                        <a:buNone/>
                        <a:tabLst/>
                        <a:defRPr/>
                      </a:pPr>
                      <a:r>
                        <a:rPr kumimoji="0" lang="en-US" sz="2800" b="1" i="0" u="none" strike="noStrike" cap="none" normalizeH="0" baseline="0" dirty="0" smtClean="0">
                          <a:ln>
                            <a:noFill/>
                          </a:ln>
                          <a:solidFill>
                            <a:srgbClr val="FFC000"/>
                          </a:solidFill>
                          <a:effectLst>
                            <a:outerShdw blurRad="38100" dist="38100" dir="2700000" algn="tl">
                              <a:srgbClr val="000000"/>
                            </a:outerShdw>
                          </a:effectLst>
                          <a:latin typeface="Arial" charset="0"/>
                        </a:rPr>
                        <a:t>4</a:t>
                      </a:r>
                    </a:p>
                    <a:p>
                      <a:pPr marL="0" marR="0" lvl="0" indent="0" algn="l" defTabSz="955675"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1" i="0" u="none" strike="noStrike" cap="none" normalizeH="0" baseline="0" dirty="0" smtClean="0">
                        <a:ln>
                          <a:noFill/>
                        </a:ln>
                        <a:solidFill>
                          <a:srgbClr val="FFFF00"/>
                        </a:solidFill>
                        <a:effectLst>
                          <a:outerShdw blurRad="38100" dist="38100" dir="2700000" algn="tl">
                            <a:srgbClr val="000000"/>
                          </a:outerShdw>
                        </a:effectLst>
                        <a:latin typeface="Arial" charset="0"/>
                      </a:endParaRPr>
                    </a:p>
                  </a:txBody>
                  <a:tcPr marL="91431" marR="91431" marT="45715" marB="45715" horzOverflow="overflow">
                    <a:lnL w="38100" cap="flat" cmpd="sng" algn="ctr">
                      <a:solidFill>
                        <a:srgbClr val="F79646">
                          <a:lumMod val="20000"/>
                          <a:lumOff val="80000"/>
                        </a:srgbClr>
                      </a:solidFill>
                      <a:prstDash val="solid"/>
                      <a:round/>
                      <a:headEnd type="none" w="med" len="med"/>
                      <a:tailEnd type="none" w="med" len="med"/>
                    </a:lnL>
                    <a:lnR w="38100" cap="flat" cmpd="sng" algn="ctr">
                      <a:solidFill>
                        <a:srgbClr val="F79646">
                          <a:lumMod val="20000"/>
                          <a:lumOff val="80000"/>
                        </a:srgbClr>
                      </a:solidFill>
                      <a:prstDash val="solid"/>
                      <a:round/>
                      <a:headEnd type="none" w="med" len="med"/>
                      <a:tailEnd type="none" w="med" len="med"/>
                    </a:lnR>
                    <a:lnT w="38100" cap="flat" cmpd="sng" algn="ctr">
                      <a:solidFill>
                        <a:srgbClr val="F79646">
                          <a:lumMod val="20000"/>
                          <a:lumOff val="80000"/>
                        </a:srgbClr>
                      </a:solidFill>
                      <a:prstDash val="solid"/>
                      <a:round/>
                      <a:headEnd type="none" w="med" len="med"/>
                      <a:tailEnd type="none" w="med" len="med"/>
                    </a:lnT>
                    <a:lnB w="38100" cap="flat" cmpd="sng" algn="ctr">
                      <a:solidFill>
                        <a:srgbClr val="F79646">
                          <a:lumMod val="20000"/>
                          <a:lumOff val="80000"/>
                        </a:srgbClr>
                      </a:solidFill>
                      <a:prstDash val="solid"/>
                      <a:round/>
                      <a:headEnd type="none" w="med" len="med"/>
                      <a:tailEnd type="none" w="med" len="med"/>
                    </a:lnB>
                    <a:lnTlToBr>
                      <a:noFill/>
                    </a:lnTlToBr>
                    <a:lnBlToTr>
                      <a:noFill/>
                    </a:lnBlToTr>
                    <a:noFill/>
                  </a:tcPr>
                </a:tc>
              </a:tr>
            </a:tbl>
          </a:graphicData>
        </a:graphic>
      </p:graphicFrame>
      <p:sp>
        <p:nvSpPr>
          <p:cNvPr id="11" name="Text Box 17"/>
          <p:cNvSpPr txBox="1">
            <a:spLocks noChangeArrowheads="1"/>
          </p:cNvSpPr>
          <p:nvPr/>
        </p:nvSpPr>
        <p:spPr bwMode="auto">
          <a:xfrm>
            <a:off x="4982633" y="1803400"/>
            <a:ext cx="4114800" cy="2154436"/>
          </a:xfrm>
          <a:prstGeom prst="rect">
            <a:avLst/>
          </a:prstGeom>
          <a:noFill/>
          <a:ln w="9525">
            <a:noFill/>
            <a:miter lim="800000"/>
            <a:headEnd/>
            <a:tailEnd/>
          </a:ln>
        </p:spPr>
        <p:txBody>
          <a:bodyPr wrap="square">
            <a:spAutoFit/>
          </a:bodyPr>
          <a:lstStyle/>
          <a:p>
            <a:r>
              <a:rPr lang="en-US" sz="2200" b="1" dirty="0"/>
              <a:t>What is one learning structure/behavior shared yesterday that would assist our vision to empower each of our students to be</a:t>
            </a:r>
            <a:r>
              <a:rPr lang="en-US" sz="2200" b="1" dirty="0">
                <a:solidFill>
                  <a:srgbClr val="66FFFF"/>
                </a:solidFill>
              </a:rPr>
              <a:t> </a:t>
            </a:r>
            <a:r>
              <a:rPr lang="en-US" sz="2200" b="1" i="1" dirty="0" smtClean="0">
                <a:solidFill>
                  <a:srgbClr val="66FFFF"/>
                </a:solidFill>
              </a:rPr>
              <a:t>communicators</a:t>
            </a:r>
            <a:r>
              <a:rPr lang="en-US" sz="2200" b="1" dirty="0" smtClean="0"/>
              <a:t>? </a:t>
            </a:r>
            <a:r>
              <a:rPr lang="en-US" sz="2400" b="1" dirty="0"/>
              <a:t>Explain.</a:t>
            </a:r>
          </a:p>
        </p:txBody>
      </p:sp>
      <p:sp>
        <p:nvSpPr>
          <p:cNvPr id="588802" name="Rectangle 2"/>
          <p:cNvSpPr>
            <a:spLocks noGrp="1" noChangeArrowheads="1"/>
          </p:cNvSpPr>
          <p:nvPr>
            <p:ph type="title"/>
          </p:nvPr>
        </p:nvSpPr>
        <p:spPr/>
        <p:txBody>
          <a:bodyPr/>
          <a:lstStyle/>
          <a:p>
            <a:pPr eaLnBrk="1" hangingPunct="1">
              <a:defRPr/>
            </a:pPr>
            <a:endParaRPr lang="en-US" smtClean="0"/>
          </a:p>
        </p:txBody>
      </p:sp>
      <p:sp>
        <p:nvSpPr>
          <p:cNvPr id="40975" name="Text Box 15"/>
          <p:cNvSpPr txBox="1">
            <a:spLocks noChangeArrowheads="1"/>
          </p:cNvSpPr>
          <p:nvPr/>
        </p:nvSpPr>
        <p:spPr bwMode="auto">
          <a:xfrm>
            <a:off x="838202" y="2057401"/>
            <a:ext cx="184731" cy="369332"/>
          </a:xfrm>
          <a:prstGeom prst="rect">
            <a:avLst/>
          </a:prstGeom>
          <a:noFill/>
          <a:ln w="9525">
            <a:noFill/>
            <a:miter lim="800000"/>
            <a:headEnd/>
            <a:tailEnd/>
          </a:ln>
        </p:spPr>
        <p:txBody>
          <a:bodyPr wrap="none">
            <a:spAutoFit/>
          </a:bodyPr>
          <a:lstStyle/>
          <a:p>
            <a:pPr eaLnBrk="1" hangingPunct="1"/>
            <a:endParaRPr lang="en-US" sz="1800"/>
          </a:p>
        </p:txBody>
      </p:sp>
      <p:sp>
        <p:nvSpPr>
          <p:cNvPr id="588816" name="Text Box 16"/>
          <p:cNvSpPr txBox="1">
            <a:spLocks noChangeArrowheads="1"/>
          </p:cNvSpPr>
          <p:nvPr/>
        </p:nvSpPr>
        <p:spPr bwMode="auto">
          <a:xfrm>
            <a:off x="381000" y="1752600"/>
            <a:ext cx="4191000" cy="2123658"/>
          </a:xfrm>
          <a:prstGeom prst="rect">
            <a:avLst/>
          </a:prstGeom>
          <a:noFill/>
          <a:ln w="9525">
            <a:noFill/>
            <a:miter lim="800000"/>
            <a:headEnd/>
            <a:tailEnd/>
          </a:ln>
        </p:spPr>
        <p:txBody>
          <a:bodyPr wrap="square">
            <a:spAutoFit/>
          </a:bodyPr>
          <a:lstStyle/>
          <a:p>
            <a:r>
              <a:rPr lang="en-US" sz="2200" b="1" dirty="0"/>
              <a:t>What is one </a:t>
            </a:r>
            <a:r>
              <a:rPr lang="en-US" sz="2200" b="1" dirty="0" smtClean="0"/>
              <a:t>learning structure/behavior shared yesterday that would assist our vision to empower each of our students to be </a:t>
            </a:r>
            <a:r>
              <a:rPr lang="en-US" sz="2200" b="1" i="1" dirty="0" smtClean="0">
                <a:solidFill>
                  <a:srgbClr val="FFFF99"/>
                </a:solidFill>
              </a:rPr>
              <a:t>thinkers</a:t>
            </a:r>
            <a:r>
              <a:rPr lang="en-US" sz="2200" b="1" dirty="0" smtClean="0"/>
              <a:t>? Explain.</a:t>
            </a:r>
            <a:endParaRPr lang="en-US" sz="2200" b="1" dirty="0"/>
          </a:p>
        </p:txBody>
      </p:sp>
      <p:sp>
        <p:nvSpPr>
          <p:cNvPr id="588818" name="Text Box 18"/>
          <p:cNvSpPr txBox="1">
            <a:spLocks noChangeArrowheads="1"/>
          </p:cNvSpPr>
          <p:nvPr/>
        </p:nvSpPr>
        <p:spPr bwMode="auto">
          <a:xfrm>
            <a:off x="4975461" y="4289623"/>
            <a:ext cx="4191000" cy="1938992"/>
          </a:xfrm>
          <a:prstGeom prst="rect">
            <a:avLst/>
          </a:prstGeom>
          <a:noFill/>
          <a:ln w="9525">
            <a:noFill/>
            <a:miter lim="800000"/>
            <a:headEnd/>
            <a:tailEnd/>
          </a:ln>
        </p:spPr>
        <p:txBody>
          <a:bodyPr wrap="square">
            <a:spAutoFit/>
          </a:bodyPr>
          <a:lstStyle/>
          <a:p>
            <a:r>
              <a:rPr lang="en-US" sz="2400" b="1" dirty="0"/>
              <a:t>How does this picture relate to </a:t>
            </a:r>
            <a:r>
              <a:rPr lang="en-US" sz="2400" b="1" dirty="0" smtClean="0"/>
              <a:t>you as a learning leader? </a:t>
            </a:r>
            <a:r>
              <a:rPr lang="en-US" sz="2400" b="1" dirty="0"/>
              <a:t>Complete this sentence: “This image is like </a:t>
            </a:r>
            <a:r>
              <a:rPr lang="en-US" sz="2400" b="1" dirty="0" smtClean="0"/>
              <a:t>mission </a:t>
            </a:r>
            <a:r>
              <a:rPr lang="en-US" sz="2400" b="1" dirty="0"/>
              <a:t>in that _____”</a:t>
            </a:r>
            <a:endParaRPr lang="en-US" sz="2400" b="1" i="1" dirty="0"/>
          </a:p>
        </p:txBody>
      </p:sp>
      <p:pic>
        <p:nvPicPr>
          <p:cNvPr id="10" name="Picture 20" descr="ship-and-bridge"/>
          <p:cNvPicPr>
            <a:picLocks noGrp="1" noChangeAspect="1" noChangeArrowheads="1"/>
          </p:cNvPicPr>
          <p:nvPr>
            <p:ph sz="quarter" idx="3"/>
          </p:nvPr>
        </p:nvPicPr>
        <p:blipFill>
          <a:blip r:embed="rId3" cstate="print"/>
          <a:srcRect/>
          <a:stretch>
            <a:fillRect/>
          </a:stretch>
        </p:blipFill>
        <p:spPr>
          <a:xfrm>
            <a:off x="2676982" y="0"/>
            <a:ext cx="3952418" cy="1727200"/>
          </a:xfrm>
          <a:noFill/>
        </p:spPr>
      </p:pic>
      <p:sp>
        <p:nvSpPr>
          <p:cNvPr id="12" name="Text Box 17"/>
          <p:cNvSpPr txBox="1">
            <a:spLocks noChangeArrowheads="1"/>
          </p:cNvSpPr>
          <p:nvPr/>
        </p:nvSpPr>
        <p:spPr bwMode="auto">
          <a:xfrm>
            <a:off x="571500" y="4225315"/>
            <a:ext cx="4114800" cy="2154436"/>
          </a:xfrm>
          <a:prstGeom prst="rect">
            <a:avLst/>
          </a:prstGeom>
          <a:noFill/>
          <a:ln w="9525">
            <a:noFill/>
            <a:miter lim="800000"/>
            <a:headEnd/>
            <a:tailEnd/>
          </a:ln>
        </p:spPr>
        <p:txBody>
          <a:bodyPr wrap="square">
            <a:spAutoFit/>
          </a:bodyPr>
          <a:lstStyle/>
          <a:p>
            <a:r>
              <a:rPr lang="en-US" sz="2200" b="1" dirty="0"/>
              <a:t>What is one learning structure/behavior shared yesterday that would assist our vision to empower each of our students to be</a:t>
            </a:r>
            <a:r>
              <a:rPr lang="en-US" sz="2200" b="1" dirty="0">
                <a:solidFill>
                  <a:srgbClr val="66FFFF"/>
                </a:solidFill>
              </a:rPr>
              <a:t> </a:t>
            </a:r>
            <a:r>
              <a:rPr lang="en-US" sz="2200" b="1" i="1" dirty="0" smtClean="0">
                <a:solidFill>
                  <a:srgbClr val="FFCCFF"/>
                </a:solidFill>
              </a:rPr>
              <a:t>problem solvers</a:t>
            </a:r>
            <a:r>
              <a:rPr lang="en-US" sz="2200" b="1" dirty="0" smtClean="0"/>
              <a:t>? </a:t>
            </a:r>
            <a:r>
              <a:rPr lang="en-US" sz="2400" b="1" dirty="0"/>
              <a:t>Explain.</a:t>
            </a:r>
          </a:p>
        </p:txBody>
      </p:sp>
    </p:spTree>
    <p:extLst>
      <p:ext uri="{BB962C8B-B14F-4D97-AF65-F5344CB8AC3E}">
        <p14:creationId xmlns:p14="http://schemas.microsoft.com/office/powerpoint/2010/main" val="1098054083"/>
      </p:ext>
    </p:extLst>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6" y="1"/>
            <a:ext cx="9144000" cy="1447799"/>
          </a:xfrm>
        </p:spPr>
        <p:txBody>
          <a:bodyPr/>
          <a:lstStyle/>
          <a:p>
            <a:pPr marL="0" indent="0" algn="ctr">
              <a:buNone/>
            </a:pPr>
            <a:r>
              <a:rPr lang="en-US" sz="3600" b="1" cap="small" dirty="0">
                <a:effectLst/>
              </a:rPr>
              <a:t>Avondale Elementary School </a:t>
            </a:r>
            <a:r>
              <a:rPr lang="en-US" sz="3600" b="1" cap="small" dirty="0" smtClean="0">
                <a:effectLst/>
              </a:rPr>
              <a:t>District</a:t>
            </a:r>
          </a:p>
          <a:p>
            <a:pPr marL="0" indent="0" algn="ctr">
              <a:buNone/>
            </a:pPr>
            <a:r>
              <a:rPr lang="en-US" sz="4000" b="1" cap="small" dirty="0" smtClean="0">
                <a:solidFill>
                  <a:srgbClr val="FFFF00"/>
                </a:solidFill>
                <a:effectLst/>
              </a:rPr>
              <a:t>Mission</a:t>
            </a:r>
            <a:endParaRPr lang="en-US" sz="4000" dirty="0" smtClean="0">
              <a:solidFill>
                <a:srgbClr val="FFFF00"/>
              </a:solidFill>
              <a:effectLst/>
              <a:latin typeface="Comic Sans MS" charset="0"/>
              <a:ea typeface="Comic Sans MS" charset="0"/>
              <a:cs typeface="Comic Sans MS" charset="0"/>
            </a:endParaRPr>
          </a:p>
          <a:p>
            <a:pPr marL="0" indent="0">
              <a:buNone/>
            </a:pPr>
            <a:endParaRPr lang="en-US" dirty="0"/>
          </a:p>
        </p:txBody>
      </p:sp>
      <p:sp>
        <p:nvSpPr>
          <p:cNvPr id="4" name="TextBox 3"/>
          <p:cNvSpPr txBox="1"/>
          <p:nvPr/>
        </p:nvSpPr>
        <p:spPr>
          <a:xfrm>
            <a:off x="533400" y="2286000"/>
            <a:ext cx="7696200" cy="2554545"/>
          </a:xfrm>
          <a:prstGeom prst="rect">
            <a:avLst/>
          </a:prstGeom>
          <a:solidFill>
            <a:schemeClr val="bg1">
              <a:lumMod val="50000"/>
            </a:schemeClr>
          </a:solidFill>
        </p:spPr>
        <p:txBody>
          <a:bodyPr wrap="square" rtlCol="0">
            <a:spAutoFit/>
          </a:bodyPr>
          <a:lstStyle/>
          <a:p>
            <a:pPr marL="0" indent="0" algn="ctr">
              <a:buNone/>
            </a:pPr>
            <a:r>
              <a:rPr lang="en-US" sz="4000" dirty="0">
                <a:latin typeface="Comic Sans MS" charset="0"/>
                <a:ea typeface="Comic Sans MS" charset="0"/>
                <a:cs typeface="Comic Sans MS" charset="0"/>
              </a:rPr>
              <a:t>In Avondale, every student will grow as a </a:t>
            </a:r>
            <a:r>
              <a:rPr lang="en-US" sz="4000" dirty="0">
                <a:solidFill>
                  <a:srgbClr val="66FFFF"/>
                </a:solidFill>
                <a:latin typeface="Comic Sans MS" charset="0"/>
                <a:ea typeface="Comic Sans MS" charset="0"/>
                <a:cs typeface="Comic Sans MS" charset="0"/>
              </a:rPr>
              <a:t>thinker</a:t>
            </a:r>
            <a:r>
              <a:rPr lang="en-US" sz="4000" dirty="0">
                <a:latin typeface="Comic Sans MS" charset="0"/>
                <a:ea typeface="Comic Sans MS" charset="0"/>
                <a:cs typeface="Comic Sans MS" charset="0"/>
              </a:rPr>
              <a:t>, </a:t>
            </a:r>
            <a:r>
              <a:rPr lang="en-US" sz="4000" dirty="0">
                <a:solidFill>
                  <a:srgbClr val="FFCCFF"/>
                </a:solidFill>
                <a:latin typeface="Comic Sans MS" charset="0"/>
                <a:ea typeface="Comic Sans MS" charset="0"/>
                <a:cs typeface="Comic Sans MS" charset="0"/>
              </a:rPr>
              <a:t>problem solver</a:t>
            </a:r>
            <a:r>
              <a:rPr lang="en-US" sz="4000" dirty="0">
                <a:latin typeface="Comic Sans MS" charset="0"/>
                <a:ea typeface="Comic Sans MS" charset="0"/>
                <a:cs typeface="Comic Sans MS" charset="0"/>
              </a:rPr>
              <a:t> and </a:t>
            </a:r>
            <a:r>
              <a:rPr lang="en-US" sz="4000" dirty="0">
                <a:solidFill>
                  <a:srgbClr val="00FF00"/>
                </a:solidFill>
                <a:latin typeface="Comic Sans MS" charset="0"/>
                <a:ea typeface="Comic Sans MS" charset="0"/>
                <a:cs typeface="Comic Sans MS" charset="0"/>
              </a:rPr>
              <a:t>communicator</a:t>
            </a:r>
            <a:r>
              <a:rPr lang="en-US" sz="4000" dirty="0">
                <a:latin typeface="Comic Sans MS" charset="0"/>
                <a:ea typeface="Comic Sans MS" charset="0"/>
                <a:cs typeface="Comic Sans MS" charset="0"/>
              </a:rPr>
              <a:t> to pursue a future without limits.</a:t>
            </a:r>
          </a:p>
        </p:txBody>
      </p:sp>
      <p:sp>
        <p:nvSpPr>
          <p:cNvPr id="5" name="TextBox 4"/>
          <p:cNvSpPr txBox="1"/>
          <p:nvPr/>
        </p:nvSpPr>
        <p:spPr>
          <a:xfrm>
            <a:off x="381000" y="5334000"/>
            <a:ext cx="8382000" cy="1015663"/>
          </a:xfrm>
          <a:prstGeom prst="rect">
            <a:avLst/>
          </a:prstGeom>
          <a:noFill/>
        </p:spPr>
        <p:txBody>
          <a:bodyPr wrap="square" rtlCol="0">
            <a:spAutoFit/>
          </a:bodyPr>
          <a:lstStyle/>
          <a:p>
            <a:r>
              <a:rPr lang="en-US" dirty="0" smtClean="0"/>
              <a:t>KEY QUESTIONS: Which of these processes did you practice during your analysis of the graph? Did the style of questioning deepen your understanding? Explain.</a:t>
            </a:r>
          </a:p>
        </p:txBody>
      </p:sp>
    </p:spTree>
    <p:extLst>
      <p:ext uri="{BB962C8B-B14F-4D97-AF65-F5344CB8AC3E}">
        <p14:creationId xmlns:p14="http://schemas.microsoft.com/office/powerpoint/2010/main" val="29463364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0" y="0"/>
            <a:ext cx="4876800" cy="1139825"/>
          </a:xfrm>
        </p:spPr>
        <p:txBody>
          <a:bodyPr/>
          <a:lstStyle/>
          <a:p>
            <a:pPr algn="l" eaLnBrk="1" hangingPunct="1">
              <a:defRPr/>
            </a:pPr>
            <a:r>
              <a:rPr lang="en-US" sz="5400" smtClean="0">
                <a:latin typeface="BRADDON" pitchFamily="2" charset="0"/>
              </a:rPr>
              <a:t>Talk to Me…</a:t>
            </a:r>
          </a:p>
        </p:txBody>
      </p:sp>
      <p:sp>
        <p:nvSpPr>
          <p:cNvPr id="233475" name="Rectangle 3"/>
          <p:cNvSpPr>
            <a:spLocks noGrp="1" noChangeArrowheads="1"/>
          </p:cNvSpPr>
          <p:nvPr>
            <p:ph type="body" sz="half" idx="1"/>
          </p:nvPr>
        </p:nvSpPr>
        <p:spPr>
          <a:xfrm>
            <a:off x="0" y="1600200"/>
            <a:ext cx="9144000" cy="4525963"/>
          </a:xfrm>
        </p:spPr>
        <p:txBody>
          <a:bodyPr/>
          <a:lstStyle/>
          <a:p>
            <a:pPr eaLnBrk="1" hangingPunct="1">
              <a:defRPr/>
            </a:pPr>
            <a:r>
              <a:rPr lang="en-US" sz="3600" smtClean="0"/>
              <a:t>Directions</a:t>
            </a:r>
          </a:p>
          <a:p>
            <a:pPr lvl="1" eaLnBrk="1" hangingPunct="1">
              <a:defRPr/>
            </a:pPr>
            <a:r>
              <a:rPr lang="en-US" smtClean="0">
                <a:effectLst/>
              </a:rPr>
              <a:t>Form a team of EIGHT (8) people…</a:t>
            </a:r>
          </a:p>
          <a:p>
            <a:pPr lvl="1" eaLnBrk="1" hangingPunct="1">
              <a:defRPr/>
            </a:pPr>
            <a:r>
              <a:rPr lang="en-US" smtClean="0">
                <a:effectLst/>
              </a:rPr>
              <a:t>Determine the person with the most sisters and then send them to pick-up your team ziplock bag… PLEASE </a:t>
            </a:r>
            <a:r>
              <a:rPr lang="en-US" b="1" smtClean="0">
                <a:solidFill>
                  <a:srgbClr val="FFCCFF"/>
                </a:solidFill>
                <a:effectLst/>
              </a:rPr>
              <a:t>DO NOT OPEN!!!</a:t>
            </a:r>
          </a:p>
          <a:p>
            <a:pPr lvl="1" eaLnBrk="1" hangingPunct="1">
              <a:defRPr/>
            </a:pPr>
            <a:r>
              <a:rPr lang="en-US" smtClean="0">
                <a:effectLst/>
              </a:rPr>
              <a:t>Determine the person with the least sisters and send them to pick-up a grid sheet for each person.</a:t>
            </a:r>
          </a:p>
          <a:p>
            <a:pPr lvl="1" eaLnBrk="1" hangingPunct="1">
              <a:defRPr/>
            </a:pPr>
            <a:r>
              <a:rPr lang="en-US" smtClean="0">
                <a:effectLst/>
              </a:rPr>
              <a:t>Distribute a grid sheet to each team member.</a:t>
            </a:r>
          </a:p>
        </p:txBody>
      </p:sp>
      <p:pic>
        <p:nvPicPr>
          <p:cNvPr id="65540" name="Picture 4" descr="j0402594"/>
          <p:cNvPicPr>
            <a:picLocks noGrp="1" noChangeAspect="1" noChangeArrowheads="1"/>
          </p:cNvPicPr>
          <p:nvPr>
            <p:ph sz="half" idx="2"/>
          </p:nvPr>
        </p:nvPicPr>
        <p:blipFill>
          <a:blip r:embed="rId3" cstate="print"/>
          <a:srcRect/>
          <a:stretch>
            <a:fillRect/>
          </a:stretch>
        </p:blipFill>
        <p:spPr>
          <a:xfrm>
            <a:off x="6400800" y="0"/>
            <a:ext cx="2743200" cy="2193925"/>
          </a:xfrm>
        </p:spPr>
      </p:pic>
    </p:spTree>
  </p:cSld>
  <p:clrMapOvr>
    <a:masterClrMapping/>
  </p:clrMapOvr>
  <p:transition spd="slow">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28600" y="152400"/>
            <a:ext cx="8686800" cy="6477000"/>
          </a:xfrm>
          <a:prstGeom prst="rect">
            <a:avLst/>
          </a:prstGeom>
          <a:solidFill>
            <a:srgbClr val="000000"/>
          </a:solidFill>
          <a:ln w="9525">
            <a:solidFill>
              <a:schemeClr val="tx1"/>
            </a:solidFill>
            <a:miter lim="800000"/>
            <a:headEnd/>
            <a:tailEnd/>
          </a:ln>
        </p:spPr>
        <p:txBody>
          <a:bodyPr wrap="none" anchor="ctr"/>
          <a:lstStyle/>
          <a:p>
            <a:pPr eaLnBrk="0" hangingPunct="0"/>
            <a:endParaRPr lang="en-US"/>
          </a:p>
        </p:txBody>
      </p:sp>
      <p:graphicFrame>
        <p:nvGraphicFramePr>
          <p:cNvPr id="235523" name="Group 3"/>
          <p:cNvGraphicFramePr>
            <a:graphicFrameLocks noGrp="1"/>
          </p:cNvGraphicFramePr>
          <p:nvPr>
            <p:ph/>
          </p:nvPr>
        </p:nvGraphicFramePr>
        <p:xfrm>
          <a:off x="228600" y="152400"/>
          <a:ext cx="8686800" cy="6426203"/>
        </p:xfrm>
        <a:graphic>
          <a:graphicData uri="http://schemas.openxmlformats.org/drawingml/2006/table">
            <a:tbl>
              <a:tblPr/>
              <a:tblGrid>
                <a:gridCol w="1241425"/>
                <a:gridCol w="1239838"/>
                <a:gridCol w="1241425"/>
                <a:gridCol w="1241425"/>
                <a:gridCol w="1241425"/>
                <a:gridCol w="1239837"/>
                <a:gridCol w="1241425"/>
              </a:tblGrid>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r>
              <a:tr h="896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r>
              <a:tr h="917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r>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r>
              <a:tr h="900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r>
              <a:tr h="9255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r>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r>
            </a:tbl>
          </a:graphicData>
        </a:graphic>
      </p:graphicFrame>
      <p:sp>
        <p:nvSpPr>
          <p:cNvPr id="66629" name="Line 69"/>
          <p:cNvSpPr>
            <a:spLocks noChangeShapeType="1"/>
          </p:cNvSpPr>
          <p:nvPr/>
        </p:nvSpPr>
        <p:spPr bwMode="auto">
          <a:xfrm flipV="1">
            <a:off x="1447800" y="1066800"/>
            <a:ext cx="0" cy="2743200"/>
          </a:xfrm>
          <a:prstGeom prst="line">
            <a:avLst/>
          </a:prstGeom>
          <a:noFill/>
          <a:ln w="57150">
            <a:solidFill>
              <a:srgbClr val="FFFF00"/>
            </a:solidFill>
            <a:round/>
            <a:headEnd/>
            <a:tailEnd/>
          </a:ln>
        </p:spPr>
        <p:txBody>
          <a:bodyPr/>
          <a:lstStyle/>
          <a:p>
            <a:endParaRPr lang="en-US"/>
          </a:p>
        </p:txBody>
      </p:sp>
      <p:sp>
        <p:nvSpPr>
          <p:cNvPr id="66630" name="Line 70"/>
          <p:cNvSpPr>
            <a:spLocks noChangeShapeType="1"/>
          </p:cNvSpPr>
          <p:nvPr/>
        </p:nvSpPr>
        <p:spPr bwMode="auto">
          <a:xfrm flipH="1" flipV="1">
            <a:off x="1447800" y="1066800"/>
            <a:ext cx="3733800" cy="0"/>
          </a:xfrm>
          <a:prstGeom prst="line">
            <a:avLst/>
          </a:prstGeom>
          <a:noFill/>
          <a:ln w="57150">
            <a:solidFill>
              <a:srgbClr val="FFFF00"/>
            </a:solidFill>
            <a:round/>
            <a:headEnd/>
            <a:tailEnd/>
          </a:ln>
        </p:spPr>
        <p:txBody>
          <a:bodyPr/>
          <a:lstStyle/>
          <a:p>
            <a:endParaRPr lang="en-US"/>
          </a:p>
        </p:txBody>
      </p:sp>
      <p:sp>
        <p:nvSpPr>
          <p:cNvPr id="66631" name="Line 71"/>
          <p:cNvSpPr>
            <a:spLocks noChangeShapeType="1"/>
          </p:cNvSpPr>
          <p:nvPr/>
        </p:nvSpPr>
        <p:spPr bwMode="auto">
          <a:xfrm>
            <a:off x="5181600" y="1981200"/>
            <a:ext cx="2514600" cy="1828800"/>
          </a:xfrm>
          <a:prstGeom prst="line">
            <a:avLst/>
          </a:prstGeom>
          <a:noFill/>
          <a:ln w="57150">
            <a:solidFill>
              <a:srgbClr val="FFFF00"/>
            </a:solidFill>
            <a:round/>
            <a:headEnd/>
            <a:tailEnd/>
          </a:ln>
        </p:spPr>
        <p:txBody>
          <a:bodyPr/>
          <a:lstStyle/>
          <a:p>
            <a:endParaRPr lang="en-US"/>
          </a:p>
        </p:txBody>
      </p:sp>
      <p:sp>
        <p:nvSpPr>
          <p:cNvPr id="66632" name="Line 72"/>
          <p:cNvSpPr>
            <a:spLocks noChangeShapeType="1"/>
          </p:cNvSpPr>
          <p:nvPr/>
        </p:nvSpPr>
        <p:spPr bwMode="auto">
          <a:xfrm flipH="1" flipV="1">
            <a:off x="5181600" y="1066800"/>
            <a:ext cx="0" cy="914400"/>
          </a:xfrm>
          <a:prstGeom prst="line">
            <a:avLst/>
          </a:prstGeom>
          <a:noFill/>
          <a:ln w="57150">
            <a:solidFill>
              <a:srgbClr val="FFFF00"/>
            </a:solidFill>
            <a:round/>
            <a:headEnd/>
            <a:tailEnd/>
          </a:ln>
        </p:spPr>
        <p:txBody>
          <a:bodyPr/>
          <a:lstStyle/>
          <a:p>
            <a:endParaRPr lang="en-US"/>
          </a:p>
        </p:txBody>
      </p:sp>
      <p:sp>
        <p:nvSpPr>
          <p:cNvPr id="66633" name="Line 73"/>
          <p:cNvSpPr>
            <a:spLocks noChangeShapeType="1"/>
          </p:cNvSpPr>
          <p:nvPr/>
        </p:nvSpPr>
        <p:spPr bwMode="auto">
          <a:xfrm flipH="1" flipV="1">
            <a:off x="2667000" y="4724400"/>
            <a:ext cx="5029200" cy="0"/>
          </a:xfrm>
          <a:prstGeom prst="line">
            <a:avLst/>
          </a:prstGeom>
          <a:noFill/>
          <a:ln w="57150">
            <a:solidFill>
              <a:srgbClr val="FFFF00"/>
            </a:solidFill>
            <a:round/>
            <a:headEnd/>
            <a:tailEnd/>
          </a:ln>
        </p:spPr>
        <p:txBody>
          <a:bodyPr/>
          <a:lstStyle/>
          <a:p>
            <a:endParaRPr lang="en-US"/>
          </a:p>
        </p:txBody>
      </p:sp>
      <p:sp>
        <p:nvSpPr>
          <p:cNvPr id="66634" name="Line 74"/>
          <p:cNvSpPr>
            <a:spLocks noChangeShapeType="1"/>
          </p:cNvSpPr>
          <p:nvPr/>
        </p:nvSpPr>
        <p:spPr bwMode="auto">
          <a:xfrm>
            <a:off x="1447800" y="3810000"/>
            <a:ext cx="1295400" cy="914400"/>
          </a:xfrm>
          <a:prstGeom prst="line">
            <a:avLst/>
          </a:prstGeom>
          <a:noFill/>
          <a:ln w="57150">
            <a:solidFill>
              <a:srgbClr val="FFFF00"/>
            </a:solidFill>
            <a:round/>
            <a:headEnd/>
            <a:tailEnd/>
          </a:ln>
        </p:spPr>
        <p:txBody>
          <a:bodyPr/>
          <a:lstStyle/>
          <a:p>
            <a:endParaRPr lang="en-US"/>
          </a:p>
        </p:txBody>
      </p:sp>
      <p:sp>
        <p:nvSpPr>
          <p:cNvPr id="66635" name="Line 75"/>
          <p:cNvSpPr>
            <a:spLocks noChangeShapeType="1"/>
          </p:cNvSpPr>
          <p:nvPr/>
        </p:nvSpPr>
        <p:spPr bwMode="auto">
          <a:xfrm flipH="1" flipV="1">
            <a:off x="7696200" y="3810000"/>
            <a:ext cx="0" cy="914400"/>
          </a:xfrm>
          <a:prstGeom prst="line">
            <a:avLst/>
          </a:prstGeom>
          <a:noFill/>
          <a:ln w="57150">
            <a:solidFill>
              <a:srgbClr val="FFFF00"/>
            </a:solidFill>
            <a:round/>
            <a:headEnd/>
            <a:tailEnd/>
          </a:ln>
        </p:spPr>
        <p:txBody>
          <a:bodyPr/>
          <a:lstStyle/>
          <a:p>
            <a:endParaRPr lang="en-US"/>
          </a:p>
        </p:txBody>
      </p:sp>
    </p:spTree>
  </p:cSld>
  <p:clrMapOvr>
    <a:masterClrMapping/>
  </p:clrMapOvr>
  <p:transition spd="slow">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533400" y="0"/>
            <a:ext cx="8229600" cy="1139825"/>
          </a:xfrm>
        </p:spPr>
        <p:txBody>
          <a:bodyPr/>
          <a:lstStyle/>
          <a:p>
            <a:pPr eaLnBrk="1" hangingPunct="1">
              <a:defRPr/>
            </a:pPr>
            <a:r>
              <a:rPr lang="en-US" dirty="0" smtClean="0"/>
              <a:t>Follow-up Debriefing</a:t>
            </a:r>
          </a:p>
        </p:txBody>
      </p:sp>
      <p:sp>
        <p:nvSpPr>
          <p:cNvPr id="237571" name="Rectangle 3"/>
          <p:cNvSpPr>
            <a:spLocks noGrp="1" noChangeArrowheads="1"/>
          </p:cNvSpPr>
          <p:nvPr>
            <p:ph type="body" sz="half" idx="1"/>
          </p:nvPr>
        </p:nvSpPr>
        <p:spPr>
          <a:xfrm>
            <a:off x="0" y="1295400"/>
            <a:ext cx="9144000" cy="4525963"/>
          </a:xfrm>
        </p:spPr>
        <p:txBody>
          <a:bodyPr/>
          <a:lstStyle/>
          <a:p>
            <a:pPr eaLnBrk="1" hangingPunct="1">
              <a:defRPr/>
            </a:pPr>
            <a:r>
              <a:rPr lang="en-US" sz="2800" dirty="0" smtClean="0"/>
              <a:t>Each pair should share with your other team members the method you used to graph the figure.</a:t>
            </a:r>
          </a:p>
          <a:p>
            <a:pPr eaLnBrk="1" hangingPunct="1">
              <a:buFont typeface="Wingdings" pitchFamily="2" charset="2"/>
              <a:buNone/>
              <a:defRPr/>
            </a:pPr>
            <a:endParaRPr lang="en-US" sz="2800" dirty="0" smtClean="0"/>
          </a:p>
          <a:p>
            <a:pPr eaLnBrk="1" hangingPunct="1">
              <a:defRPr/>
            </a:pPr>
            <a:r>
              <a:rPr lang="en-US" sz="2800" dirty="0" smtClean="0"/>
              <a:t>Discuss with your team:</a:t>
            </a:r>
          </a:p>
          <a:p>
            <a:pPr lvl="1" eaLnBrk="1" hangingPunct="1">
              <a:defRPr/>
            </a:pPr>
            <a:r>
              <a:rPr lang="en-US" sz="2400" dirty="0" smtClean="0"/>
              <a:t>Which method appeals to you?</a:t>
            </a:r>
          </a:p>
          <a:p>
            <a:pPr lvl="1" eaLnBrk="1" hangingPunct="1">
              <a:defRPr/>
            </a:pPr>
            <a:r>
              <a:rPr lang="en-US" sz="2400" dirty="0" smtClean="0"/>
              <a:t>Is there another method that you would prefer?</a:t>
            </a:r>
          </a:p>
          <a:p>
            <a:pPr lvl="1" eaLnBrk="1" hangingPunct="1">
              <a:buFont typeface="Wingdings" pitchFamily="2" charset="2"/>
              <a:buNone/>
              <a:defRPr/>
            </a:pPr>
            <a:endParaRPr lang="en-US" sz="2400" dirty="0" smtClean="0"/>
          </a:p>
          <a:p>
            <a:pPr eaLnBrk="1" hangingPunct="1">
              <a:defRPr/>
            </a:pPr>
            <a:r>
              <a:rPr lang="en-US" sz="2800" dirty="0" smtClean="0"/>
              <a:t>Prepare for a “pairs choice of method” with a new graph.</a:t>
            </a:r>
          </a:p>
        </p:txBody>
      </p:sp>
      <p:pic>
        <p:nvPicPr>
          <p:cNvPr id="67588" name="Picture 4" descr="bd20202_"/>
          <p:cNvPicPr>
            <a:picLocks noGrp="1" noChangeAspect="1" noChangeArrowheads="1"/>
          </p:cNvPicPr>
          <p:nvPr>
            <p:ph sz="half" idx="2"/>
          </p:nvPr>
        </p:nvPicPr>
        <p:blipFill>
          <a:blip r:embed="rId3" cstate="print"/>
          <a:srcRect/>
          <a:stretch>
            <a:fillRect/>
          </a:stretch>
        </p:blipFill>
        <p:spPr>
          <a:xfrm>
            <a:off x="5927725" y="5284788"/>
            <a:ext cx="3216275" cy="1573212"/>
          </a:xfrm>
        </p:spPr>
      </p:pic>
    </p:spTree>
  </p:cSld>
  <p:clrMapOvr>
    <a:masterClrMapping/>
  </p:clrMapOvr>
  <p:transition spd="slow">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228600" y="152400"/>
            <a:ext cx="8686800" cy="6477000"/>
          </a:xfrm>
          <a:prstGeom prst="rect">
            <a:avLst/>
          </a:prstGeom>
          <a:solidFill>
            <a:srgbClr val="000000"/>
          </a:solidFill>
          <a:ln w="9525">
            <a:solidFill>
              <a:schemeClr val="tx1"/>
            </a:solidFill>
            <a:miter lim="800000"/>
            <a:headEnd/>
            <a:tailEnd/>
          </a:ln>
        </p:spPr>
        <p:txBody>
          <a:bodyPr wrap="none" anchor="ctr"/>
          <a:lstStyle/>
          <a:p>
            <a:pPr eaLnBrk="0" hangingPunct="0"/>
            <a:endParaRPr lang="en-US"/>
          </a:p>
        </p:txBody>
      </p:sp>
      <p:graphicFrame>
        <p:nvGraphicFramePr>
          <p:cNvPr id="239619" name="Group 3"/>
          <p:cNvGraphicFramePr>
            <a:graphicFrameLocks noGrp="1"/>
          </p:cNvGraphicFramePr>
          <p:nvPr>
            <p:ph/>
          </p:nvPr>
        </p:nvGraphicFramePr>
        <p:xfrm>
          <a:off x="228600" y="152400"/>
          <a:ext cx="8686800" cy="6426203"/>
        </p:xfrm>
        <a:graphic>
          <a:graphicData uri="http://schemas.openxmlformats.org/drawingml/2006/table">
            <a:tbl>
              <a:tblPr/>
              <a:tblGrid>
                <a:gridCol w="1241425"/>
                <a:gridCol w="1239838"/>
                <a:gridCol w="1241425"/>
                <a:gridCol w="1241425"/>
                <a:gridCol w="1241425"/>
                <a:gridCol w="1239837"/>
                <a:gridCol w="1241425"/>
              </a:tblGrid>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r>
              <a:tr h="896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r>
              <a:tr h="917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r>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r>
              <a:tr h="900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r>
              <a:tr h="9255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r>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cell3D prstMaterial="dkEdge">
                      <a:bevel w="77470" h="12700" prst="softRound"/>
                      <a:lightRig rig="flood" dir="t"/>
                    </a:cell3D>
                    <a:noFill/>
                  </a:tcPr>
                </a:tc>
              </a:tr>
            </a:tbl>
          </a:graphicData>
        </a:graphic>
      </p:graphicFrame>
      <p:sp>
        <p:nvSpPr>
          <p:cNvPr id="68612" name="Line 69"/>
          <p:cNvSpPr>
            <a:spLocks noChangeShapeType="1"/>
          </p:cNvSpPr>
          <p:nvPr/>
        </p:nvSpPr>
        <p:spPr bwMode="auto">
          <a:xfrm flipV="1">
            <a:off x="2667000" y="1066800"/>
            <a:ext cx="0" cy="2743200"/>
          </a:xfrm>
          <a:prstGeom prst="line">
            <a:avLst/>
          </a:prstGeom>
          <a:noFill/>
          <a:ln w="57150">
            <a:solidFill>
              <a:srgbClr val="FFFF00"/>
            </a:solidFill>
            <a:round/>
            <a:headEnd/>
            <a:tailEnd/>
          </a:ln>
        </p:spPr>
        <p:txBody>
          <a:bodyPr/>
          <a:lstStyle/>
          <a:p>
            <a:endParaRPr lang="en-US"/>
          </a:p>
        </p:txBody>
      </p:sp>
      <p:sp>
        <p:nvSpPr>
          <p:cNvPr id="68613" name="Line 70"/>
          <p:cNvSpPr>
            <a:spLocks noChangeShapeType="1"/>
          </p:cNvSpPr>
          <p:nvPr/>
        </p:nvSpPr>
        <p:spPr bwMode="auto">
          <a:xfrm flipH="1" flipV="1">
            <a:off x="2590800" y="1066800"/>
            <a:ext cx="3886200" cy="0"/>
          </a:xfrm>
          <a:prstGeom prst="line">
            <a:avLst/>
          </a:prstGeom>
          <a:noFill/>
          <a:ln w="57150">
            <a:solidFill>
              <a:srgbClr val="FFFF00"/>
            </a:solidFill>
            <a:round/>
            <a:headEnd/>
            <a:tailEnd/>
          </a:ln>
        </p:spPr>
        <p:txBody>
          <a:bodyPr/>
          <a:lstStyle/>
          <a:p>
            <a:endParaRPr lang="en-US"/>
          </a:p>
        </p:txBody>
      </p:sp>
      <p:sp>
        <p:nvSpPr>
          <p:cNvPr id="68614" name="Line 71"/>
          <p:cNvSpPr>
            <a:spLocks noChangeShapeType="1"/>
          </p:cNvSpPr>
          <p:nvPr/>
        </p:nvSpPr>
        <p:spPr bwMode="auto">
          <a:xfrm>
            <a:off x="6477000" y="1066800"/>
            <a:ext cx="0" cy="2743200"/>
          </a:xfrm>
          <a:prstGeom prst="line">
            <a:avLst/>
          </a:prstGeom>
          <a:noFill/>
          <a:ln w="57150">
            <a:solidFill>
              <a:srgbClr val="FFFF00"/>
            </a:solidFill>
            <a:round/>
            <a:headEnd/>
            <a:tailEnd/>
          </a:ln>
        </p:spPr>
        <p:txBody>
          <a:bodyPr/>
          <a:lstStyle/>
          <a:p>
            <a:endParaRPr lang="en-US"/>
          </a:p>
        </p:txBody>
      </p:sp>
      <p:sp>
        <p:nvSpPr>
          <p:cNvPr id="68615" name="Line 72"/>
          <p:cNvSpPr>
            <a:spLocks noChangeShapeType="1"/>
          </p:cNvSpPr>
          <p:nvPr/>
        </p:nvSpPr>
        <p:spPr bwMode="auto">
          <a:xfrm flipV="1">
            <a:off x="5181600" y="3810000"/>
            <a:ext cx="1295400" cy="914400"/>
          </a:xfrm>
          <a:prstGeom prst="line">
            <a:avLst/>
          </a:prstGeom>
          <a:noFill/>
          <a:ln w="57150">
            <a:solidFill>
              <a:srgbClr val="FFFF00"/>
            </a:solidFill>
            <a:round/>
            <a:headEnd/>
            <a:tailEnd/>
          </a:ln>
        </p:spPr>
        <p:txBody>
          <a:bodyPr/>
          <a:lstStyle/>
          <a:p>
            <a:endParaRPr lang="en-US"/>
          </a:p>
        </p:txBody>
      </p:sp>
      <p:sp>
        <p:nvSpPr>
          <p:cNvPr id="68616" name="Line 73"/>
          <p:cNvSpPr>
            <a:spLocks noChangeShapeType="1"/>
          </p:cNvSpPr>
          <p:nvPr/>
        </p:nvSpPr>
        <p:spPr bwMode="auto">
          <a:xfrm flipH="1" flipV="1">
            <a:off x="1447800" y="4724400"/>
            <a:ext cx="3733800" cy="0"/>
          </a:xfrm>
          <a:prstGeom prst="line">
            <a:avLst/>
          </a:prstGeom>
          <a:noFill/>
          <a:ln w="57150">
            <a:solidFill>
              <a:srgbClr val="FFFF00"/>
            </a:solidFill>
            <a:round/>
            <a:headEnd/>
            <a:tailEnd/>
          </a:ln>
        </p:spPr>
        <p:txBody>
          <a:bodyPr/>
          <a:lstStyle/>
          <a:p>
            <a:endParaRPr lang="en-US"/>
          </a:p>
        </p:txBody>
      </p:sp>
      <p:sp>
        <p:nvSpPr>
          <p:cNvPr id="68617" name="Line 74"/>
          <p:cNvSpPr>
            <a:spLocks noChangeShapeType="1"/>
          </p:cNvSpPr>
          <p:nvPr/>
        </p:nvSpPr>
        <p:spPr bwMode="auto">
          <a:xfrm flipH="1">
            <a:off x="1447800" y="3810000"/>
            <a:ext cx="1219200" cy="914400"/>
          </a:xfrm>
          <a:prstGeom prst="line">
            <a:avLst/>
          </a:prstGeom>
          <a:noFill/>
          <a:ln w="57150">
            <a:solidFill>
              <a:srgbClr val="FFFF00"/>
            </a:solidFill>
            <a:round/>
            <a:headEnd/>
            <a:tailEnd/>
          </a:ln>
        </p:spPr>
        <p:txBody>
          <a:bodyPr/>
          <a:lstStyle/>
          <a:p>
            <a:endParaRPr lang="en-US"/>
          </a:p>
        </p:txBody>
      </p:sp>
    </p:spTree>
  </p:cSld>
  <p:clrMapOvr>
    <a:masterClrMapping/>
  </p:clrMapOvr>
  <p:transition spd="slow">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p:nvPr>
        </p:nvSpPr>
        <p:spPr>
          <a:xfrm>
            <a:off x="1600200" y="533400"/>
            <a:ext cx="7543800" cy="5853113"/>
          </a:xfrm>
        </p:spPr>
        <p:txBody>
          <a:bodyPr/>
          <a:lstStyle/>
          <a:p>
            <a:pPr algn="ctr" eaLnBrk="1" hangingPunct="1">
              <a:buFont typeface="Wingdings" pitchFamily="2" charset="2"/>
              <a:buNone/>
              <a:defRPr/>
            </a:pPr>
            <a:r>
              <a:rPr lang="en-US" sz="4000" dirty="0" smtClean="0">
                <a:solidFill>
                  <a:srgbClr val="00FFFF"/>
                </a:solidFill>
              </a:rPr>
              <a:t>Key Question</a:t>
            </a:r>
          </a:p>
          <a:p>
            <a:pPr algn="ctr" eaLnBrk="1" hangingPunct="1">
              <a:buFont typeface="Wingdings" pitchFamily="2" charset="2"/>
              <a:buNone/>
              <a:defRPr/>
            </a:pPr>
            <a:endParaRPr lang="en-US" dirty="0" smtClean="0"/>
          </a:p>
          <a:p>
            <a:pPr algn="ctr" eaLnBrk="1" hangingPunct="1">
              <a:buFont typeface="Wingdings" pitchFamily="2" charset="2"/>
              <a:buNone/>
              <a:defRPr/>
            </a:pPr>
            <a:r>
              <a:rPr lang="en-US" dirty="0" smtClean="0"/>
              <a:t>Did your performance on the second attempt to complete the grid exercise improve after having an opportunity to self-assess your initial strategy?</a:t>
            </a:r>
            <a:endParaRPr lang="en-US" dirty="0"/>
          </a:p>
        </p:txBody>
      </p:sp>
      <p:pic>
        <p:nvPicPr>
          <p:cNvPr id="69635" name="Picture 2" descr="C:\Users\Dan\AppData\Local\Microsoft\Windows\Temporary Internet Files\Content.IE5\2P4QDZBW\MCj04115000000[1].wmf"/>
          <p:cNvPicPr>
            <a:picLocks noChangeAspect="1" noChangeArrowheads="1"/>
          </p:cNvPicPr>
          <p:nvPr/>
        </p:nvPicPr>
        <p:blipFill>
          <a:blip r:embed="rId3" cstate="print"/>
          <a:srcRect/>
          <a:stretch>
            <a:fillRect/>
          </a:stretch>
        </p:blipFill>
        <p:spPr bwMode="auto">
          <a:xfrm>
            <a:off x="457200" y="3886200"/>
            <a:ext cx="2312988" cy="26670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228600"/>
            <a:ext cx="8686800" cy="838200"/>
          </a:xfrm>
        </p:spPr>
        <p:txBody>
          <a:bodyPr/>
          <a:lstStyle/>
          <a:p>
            <a:pPr eaLnBrk="1" hangingPunct="1">
              <a:defRPr/>
            </a:pPr>
            <a:r>
              <a:rPr lang="en-US" sz="3600" b="1" dirty="0" smtClean="0">
                <a:solidFill>
                  <a:srgbClr val="FFCCCC"/>
                </a:solidFill>
              </a:rPr>
              <a:t>The Formative Assessment Process</a:t>
            </a:r>
          </a:p>
        </p:txBody>
      </p:sp>
      <p:graphicFrame>
        <p:nvGraphicFramePr>
          <p:cNvPr id="86134" name="Group 118"/>
          <p:cNvGraphicFramePr>
            <a:graphicFrameLocks noGrp="1"/>
          </p:cNvGraphicFramePr>
          <p:nvPr>
            <p:ph idx="1"/>
          </p:nvPr>
        </p:nvGraphicFramePr>
        <p:xfrm>
          <a:off x="304800" y="1371598"/>
          <a:ext cx="8686800" cy="5306729"/>
        </p:xfrm>
        <a:graphic>
          <a:graphicData uri="http://schemas.openxmlformats.org/drawingml/2006/table">
            <a:tbl>
              <a:tblPr>
                <a:tableStyleId>{69C7853C-536D-4A76-A0AE-DD22124D55A5}</a:tableStyleId>
              </a:tblPr>
              <a:tblGrid>
                <a:gridCol w="4343400"/>
                <a:gridCol w="4343400"/>
              </a:tblGrid>
              <a:tr h="541421">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3600" b="1" u="none" strike="noStrike" cap="none" normalizeH="0" baseline="0" smtClean="0">
                          <a:ln>
                            <a:noFill/>
                          </a:ln>
                          <a:effectLst/>
                        </a:rPr>
                        <a:t>Students</a:t>
                      </a:r>
                      <a:endParaRPr kumimoji="0" lang="en-US" sz="3600" b="1" i="0" u="none" strike="noStrike" cap="none" normalizeH="0" baseline="0" smtClean="0">
                        <a:ln>
                          <a:noFill/>
                        </a:ln>
                        <a:solidFill>
                          <a:schemeClr val="tx1"/>
                        </a:solidFill>
                        <a:effectLst/>
                        <a:latin typeface="Arial" charset="0"/>
                        <a:ea typeface="ＭＳ Ｐゴシック" pitchFamily="-80" charset="-128"/>
                      </a:endParaRPr>
                    </a:p>
                  </a:txBody>
                  <a:tcPr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3600" b="1" u="none" strike="noStrike" cap="none" normalizeH="0" baseline="0" dirty="0" smtClean="0">
                          <a:ln>
                            <a:noFill/>
                          </a:ln>
                          <a:effectLst/>
                        </a:rPr>
                        <a:t>Teachers</a:t>
                      </a:r>
                      <a:endParaRPr kumimoji="0" lang="en-US" sz="3600" b="1" i="0" u="none" strike="noStrike" cap="none" normalizeH="0" baseline="0" dirty="0" smtClean="0">
                        <a:ln>
                          <a:noFill/>
                        </a:ln>
                        <a:solidFill>
                          <a:schemeClr val="tx1"/>
                        </a:solidFill>
                        <a:effectLst/>
                        <a:latin typeface="Arial" charset="0"/>
                        <a:ea typeface="ＭＳ Ｐゴシック" pitchFamily="-80" charset="-128"/>
                      </a:endParaRPr>
                    </a:p>
                  </a:txBody>
                  <a:tcPr horzOverflow="overflow"/>
                </a:tc>
              </a:tr>
              <a:tr h="83017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u="none" strike="noStrike" cap="none" normalizeH="0" baseline="0" smtClean="0">
                          <a:ln>
                            <a:noFill/>
                          </a:ln>
                          <a:effectLst/>
                        </a:rPr>
                        <a:t>Understand the target.</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u="none" strike="noStrike" cap="none" normalizeH="0" baseline="0" smtClean="0">
                          <a:ln>
                            <a:noFill/>
                          </a:ln>
                          <a:effectLst/>
                        </a:rPr>
                        <a:t>(Focus on learning goals.)</a:t>
                      </a:r>
                      <a:endParaRPr kumimoji="0" lang="en-US" sz="2000" b="1" i="0" u="none" strike="noStrike" cap="none" normalizeH="0" baseline="0" smtClean="0">
                        <a:ln>
                          <a:noFill/>
                        </a:ln>
                        <a:solidFill>
                          <a:schemeClr val="tx1"/>
                        </a:solidFill>
                        <a:effectLst/>
                        <a:latin typeface="Arial" charset="0"/>
                        <a:ea typeface="ＭＳ Ｐゴシック" pitchFamily="-80" charset="-128"/>
                      </a:endParaRPr>
                    </a:p>
                  </a:txBody>
                  <a:tcPr horzOverflow="overflow"/>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u="none" strike="noStrike" cap="none" normalizeH="0" baseline="0" smtClean="0">
                          <a:ln>
                            <a:noFill/>
                          </a:ln>
                          <a:effectLst/>
                        </a:rPr>
                        <a:t>Select and clearly communicate the learning target.</a:t>
                      </a:r>
                      <a:endParaRPr kumimoji="0" lang="en-US" sz="2000" b="1" i="0" u="none" strike="noStrike" cap="none" normalizeH="0" baseline="0" smtClean="0">
                        <a:ln>
                          <a:noFill/>
                        </a:ln>
                        <a:solidFill>
                          <a:schemeClr val="tx1"/>
                        </a:solidFill>
                        <a:effectLst/>
                        <a:latin typeface="Arial" charset="0"/>
                        <a:ea typeface="ＭＳ Ｐゴシック" pitchFamily="-80" charset="-128"/>
                      </a:endParaRPr>
                    </a:p>
                  </a:txBody>
                  <a:tcPr horzOverflow="overflow"/>
                </a:tc>
              </a:tr>
              <a:tr h="469232">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u="none" strike="noStrike" cap="none" normalizeH="0" baseline="0" smtClean="0">
                          <a:ln>
                            <a:noFill/>
                          </a:ln>
                          <a:effectLst/>
                        </a:rPr>
                        <a:t>Produce work.</a:t>
                      </a:r>
                      <a:endParaRPr kumimoji="0" lang="en-US" sz="2000" b="1" i="0" u="none" strike="noStrike" cap="none" normalizeH="0" baseline="0" smtClean="0">
                        <a:ln>
                          <a:noFill/>
                        </a:ln>
                        <a:solidFill>
                          <a:schemeClr val="tx1"/>
                        </a:solidFill>
                        <a:effectLst/>
                        <a:latin typeface="Arial" charset="0"/>
                        <a:ea typeface="ＭＳ Ｐゴシック" pitchFamily="-80" charset="-128"/>
                      </a:endParaRPr>
                    </a:p>
                  </a:txBody>
                  <a:tcPr horzOverflow="overflow"/>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u="none" strike="noStrike" cap="none" normalizeH="0" baseline="0" smtClean="0">
                          <a:ln>
                            <a:noFill/>
                          </a:ln>
                          <a:effectLst/>
                        </a:rPr>
                        <a:t>Make at least one assignment.</a:t>
                      </a:r>
                      <a:endParaRPr kumimoji="0" lang="en-US" sz="2000" b="1" i="0" u="none" strike="noStrike" cap="none" normalizeH="0" baseline="0" smtClean="0">
                        <a:ln>
                          <a:noFill/>
                        </a:ln>
                        <a:solidFill>
                          <a:schemeClr val="tx1"/>
                        </a:solidFill>
                        <a:effectLst/>
                        <a:latin typeface="Arial" charset="0"/>
                        <a:ea typeface="ＭＳ Ｐゴシック" pitchFamily="-80" charset="-128"/>
                      </a:endParaRPr>
                    </a:p>
                  </a:txBody>
                  <a:tcPr horzOverflow="overflow"/>
                </a:tc>
              </a:tr>
              <a:tr h="83017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u="none" strike="noStrike" cap="none" normalizeH="0" baseline="0" smtClean="0">
                          <a:ln>
                            <a:noFill/>
                          </a:ln>
                          <a:effectLst/>
                        </a:rPr>
                        <a:t>Compare the work with the target.</a:t>
                      </a:r>
                      <a:endParaRPr kumimoji="0" lang="en-US" sz="2000" b="1" i="0" u="none" strike="noStrike" cap="none" normalizeH="0" baseline="0" smtClean="0">
                        <a:ln>
                          <a:noFill/>
                        </a:ln>
                        <a:solidFill>
                          <a:schemeClr val="tx1"/>
                        </a:solidFill>
                        <a:effectLst/>
                        <a:latin typeface="Arial" charset="0"/>
                        <a:ea typeface="ＭＳ Ｐゴシック" pitchFamily="-80" charset="-128"/>
                      </a:endParaRPr>
                    </a:p>
                  </a:txBody>
                  <a:tcPr horzOverflow="overflow"/>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u="none" strike="noStrike" cap="none" normalizeH="0" baseline="0" smtClean="0">
                          <a:ln>
                            <a:noFill/>
                          </a:ln>
                          <a:effectLst/>
                        </a:rPr>
                        <a:t>Compare student performance with the target or goal.</a:t>
                      </a:r>
                      <a:endParaRPr kumimoji="0" lang="en-US" sz="2000" b="1" i="0" u="none" strike="noStrike" cap="none" normalizeH="0" baseline="0" smtClean="0">
                        <a:ln>
                          <a:noFill/>
                        </a:ln>
                        <a:solidFill>
                          <a:schemeClr val="tx1"/>
                        </a:solidFill>
                        <a:effectLst/>
                        <a:latin typeface="Arial" charset="0"/>
                        <a:ea typeface="ＭＳ Ｐゴシック" pitchFamily="-80" charset="-128"/>
                      </a:endParaRPr>
                    </a:p>
                  </a:txBody>
                  <a:tcPr horzOverflow="overflow"/>
                </a:tc>
              </a:tr>
              <a:tr h="83017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u="none" strike="noStrike" cap="none" normalizeH="0" baseline="0" smtClean="0">
                          <a:ln>
                            <a:noFill/>
                          </a:ln>
                          <a:effectLst/>
                        </a:rPr>
                        <a:t>Evaluate strengths and weaknesses.</a:t>
                      </a:r>
                      <a:endParaRPr kumimoji="0" lang="en-US" sz="2000" b="1" i="0" u="none" strike="noStrike" cap="none" normalizeH="0" baseline="0" smtClean="0">
                        <a:ln>
                          <a:noFill/>
                        </a:ln>
                        <a:solidFill>
                          <a:schemeClr val="tx1"/>
                        </a:solidFill>
                        <a:effectLst/>
                        <a:latin typeface="Arial" charset="0"/>
                        <a:ea typeface="ＭＳ Ｐゴシック" pitchFamily="-80" charset="-128"/>
                      </a:endParaRPr>
                    </a:p>
                  </a:txBody>
                  <a:tcPr horzOverflow="overflow"/>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u="none" strike="noStrike" cap="none" normalizeH="0" baseline="0" smtClean="0">
                          <a:ln>
                            <a:noFill/>
                          </a:ln>
                          <a:effectLst/>
                        </a:rPr>
                        <a:t>Evaluate students’ strengths and weaknesses.</a:t>
                      </a:r>
                      <a:endParaRPr kumimoji="0" lang="en-US" sz="2000" b="1" i="0" u="none" strike="noStrike" cap="none" normalizeH="0" baseline="0" smtClean="0">
                        <a:ln>
                          <a:noFill/>
                        </a:ln>
                        <a:solidFill>
                          <a:schemeClr val="tx1"/>
                        </a:solidFill>
                        <a:effectLst/>
                        <a:latin typeface="Arial" charset="0"/>
                        <a:ea typeface="ＭＳ Ｐゴシック" pitchFamily="-80" charset="-128"/>
                      </a:endParaRPr>
                    </a:p>
                  </a:txBody>
                  <a:tcPr horzOverflow="overflow"/>
                </a:tc>
              </a:tr>
              <a:tr h="469232">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u="none" strike="noStrike" cap="none" normalizeH="0" baseline="0" smtClean="0">
                          <a:ln>
                            <a:noFill/>
                          </a:ln>
                          <a:effectLst/>
                        </a:rPr>
                        <a:t>Prescribe action for improvement.</a:t>
                      </a:r>
                      <a:endParaRPr kumimoji="0" lang="en-US" sz="2000" b="1" i="0" u="none" strike="noStrike" cap="none" normalizeH="0" baseline="0" smtClean="0">
                        <a:ln>
                          <a:noFill/>
                        </a:ln>
                        <a:solidFill>
                          <a:schemeClr val="tx1"/>
                        </a:solidFill>
                        <a:effectLst/>
                        <a:latin typeface="Arial" charset="0"/>
                        <a:ea typeface="ＭＳ Ｐゴシック" pitchFamily="-80" charset="-128"/>
                      </a:endParaRPr>
                    </a:p>
                  </a:txBody>
                  <a:tcPr horzOverflow="overflow"/>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u="none" strike="noStrike" cap="none" normalizeH="0" baseline="0" smtClean="0">
                          <a:ln>
                            <a:noFill/>
                          </a:ln>
                          <a:effectLst/>
                        </a:rPr>
                        <a:t>Give clear oral or written feedback.</a:t>
                      </a:r>
                      <a:endParaRPr kumimoji="0" lang="en-US" sz="2000" b="1" i="0" u="none" strike="noStrike" cap="none" normalizeH="0" baseline="0" smtClean="0">
                        <a:ln>
                          <a:noFill/>
                        </a:ln>
                        <a:solidFill>
                          <a:schemeClr val="tx1"/>
                        </a:solidFill>
                        <a:effectLst/>
                        <a:latin typeface="Arial" charset="0"/>
                        <a:ea typeface="ＭＳ Ｐゴシック" pitchFamily="-80" charset="-128"/>
                      </a:endParaRPr>
                    </a:p>
                  </a:txBody>
                  <a:tcPr horzOverflow="overflow"/>
                </a:tc>
              </a:tr>
              <a:tr h="83017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u="none" strike="noStrike" cap="none" normalizeH="0" baseline="0" smtClean="0">
                          <a:ln>
                            <a:noFill/>
                          </a:ln>
                          <a:effectLst/>
                        </a:rPr>
                        <a:t>Take action for improvement: study, practice, review, rewrite, etc.</a:t>
                      </a:r>
                      <a:endParaRPr kumimoji="0" lang="en-US" sz="2000" b="1" i="0" u="none" strike="noStrike" cap="none" normalizeH="0" baseline="0" smtClean="0">
                        <a:ln>
                          <a:noFill/>
                        </a:ln>
                        <a:solidFill>
                          <a:schemeClr val="tx1"/>
                        </a:solidFill>
                        <a:effectLst/>
                        <a:latin typeface="Arial" charset="0"/>
                        <a:ea typeface="ＭＳ Ｐゴシック" pitchFamily="-80" charset="-128"/>
                      </a:endParaRPr>
                    </a:p>
                  </a:txBody>
                  <a:tcPr horzOverflow="overflow"/>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u="none" strike="noStrike" cap="none" normalizeH="0" baseline="0" dirty="0" smtClean="0">
                          <a:ln>
                            <a:noFill/>
                          </a:ln>
                          <a:effectLst/>
                        </a:rPr>
                        <a:t>Support or assign action to close the gap.</a:t>
                      </a:r>
                      <a:endParaRPr kumimoji="0" lang="en-US" sz="2000" b="1" i="0" u="none" strike="noStrike" cap="none" normalizeH="0" baseline="0" dirty="0" smtClean="0">
                        <a:ln>
                          <a:noFill/>
                        </a:ln>
                        <a:solidFill>
                          <a:schemeClr val="tx1"/>
                        </a:solidFill>
                        <a:effectLst/>
                        <a:latin typeface="Arial" charset="0"/>
                        <a:ea typeface="ＭＳ Ｐゴシック" pitchFamily="-80" charset="-128"/>
                      </a:endParaRPr>
                    </a:p>
                  </a:txBody>
                  <a:tcPr horzOverflow="overflow"/>
                </a:tc>
              </a:tr>
            </a:tbl>
          </a:graphicData>
        </a:graphic>
      </p:graphicFrame>
    </p:spTree>
  </p:cSld>
  <p:clrMapOvr>
    <a:masterClrMapping/>
  </p:clrMapOvr>
  <p:transition spd="slow">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30954"/>
            <a:ext cx="5638800" cy="6858000"/>
          </a:xfrm>
          <a:prstGeom prst="rect">
            <a:avLst/>
          </a:prstGeom>
        </p:spPr>
      </p:pic>
      <p:pic>
        <p:nvPicPr>
          <p:cNvPr id="4" name="Picture 3"/>
          <p:cNvPicPr>
            <a:picLocks noChangeAspect="1"/>
          </p:cNvPicPr>
          <p:nvPr/>
        </p:nvPicPr>
        <p:blipFill>
          <a:blip r:embed="rId3"/>
          <a:stretch>
            <a:fillRect/>
          </a:stretch>
        </p:blipFill>
        <p:spPr>
          <a:xfrm>
            <a:off x="533400" y="1905000"/>
            <a:ext cx="7417857" cy="3229785"/>
          </a:xfrm>
          <a:prstGeom prst="rect">
            <a:avLst/>
          </a:prstGeom>
        </p:spPr>
      </p:pic>
      <p:pic>
        <p:nvPicPr>
          <p:cNvPr id="3" name="Picture 2"/>
          <p:cNvPicPr>
            <a:picLocks noChangeAspect="1"/>
          </p:cNvPicPr>
          <p:nvPr/>
        </p:nvPicPr>
        <p:blipFill>
          <a:blip r:embed="rId4"/>
          <a:stretch>
            <a:fillRect/>
          </a:stretch>
        </p:blipFill>
        <p:spPr>
          <a:xfrm>
            <a:off x="1219200" y="0"/>
            <a:ext cx="5690019" cy="6858000"/>
          </a:xfrm>
          <a:prstGeom prst="rect">
            <a:avLst/>
          </a:prstGeom>
        </p:spPr>
      </p:pic>
    </p:spTree>
    <p:extLst>
      <p:ext uri="{BB962C8B-B14F-4D97-AF65-F5344CB8AC3E}">
        <p14:creationId xmlns:p14="http://schemas.microsoft.com/office/powerpoint/2010/main" val="51388987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xit" presetSubtype="32" fill="hold" nodeType="withEffect">
                                  <p:stCondLst>
                                    <p:cond delay="0"/>
                                  </p:stCondLst>
                                  <p:childTnLst>
                                    <p:animEffect transition="out" filter="circle(out)">
                                      <p:cBhvr>
                                        <p:cTn id="9" dur="2000"/>
                                        <p:tgtEl>
                                          <p:spTgt spid="4"/>
                                        </p:tgtEl>
                                      </p:cBhvr>
                                    </p:animEffect>
                                    <p:set>
                                      <p:cBhvr>
                                        <p:cTn id="10" dur="1" fill="hold">
                                          <p:stCondLst>
                                            <p:cond delay="1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06295" y="-68997"/>
            <a:ext cx="5118710" cy="830997"/>
          </a:xfrm>
          <a:prstGeom prst="rect">
            <a:avLst/>
          </a:prstGeom>
          <a:noFill/>
        </p:spPr>
        <p:txBody>
          <a:bodyPr wrap="none" lIns="91440" tIns="45720" rIns="91440" bIns="45720">
            <a:spAutoFit/>
          </a:bodyPr>
          <a:lstStyle/>
          <a:p>
            <a:pPr algn="ctr"/>
            <a:r>
              <a:rPr lang="en-US" sz="4800" b="1" cap="none" spc="0" dirty="0" smtClean="0">
                <a:ln w="12700">
                  <a:solidFill>
                    <a:schemeClr val="tx2">
                      <a:satMod val="155000"/>
                    </a:schemeClr>
                  </a:solidFill>
                  <a:prstDash val="solid"/>
                </a:ln>
                <a:solidFill>
                  <a:srgbClr val="66FFFF"/>
                </a:solidFill>
                <a:effectLst>
                  <a:outerShdw blurRad="41275" dist="20320" dir="1800000" algn="tl" rotWithShape="0">
                    <a:srgbClr val="000000">
                      <a:alpha val="40000"/>
                    </a:srgbClr>
                  </a:outerShdw>
                </a:effectLst>
              </a:rPr>
              <a:t>Lesson Planning</a:t>
            </a:r>
            <a:endParaRPr lang="en-US" sz="4800" b="1" cap="none" spc="0" dirty="0">
              <a:ln w="12700">
                <a:solidFill>
                  <a:schemeClr val="tx2">
                    <a:satMod val="155000"/>
                  </a:schemeClr>
                </a:solidFill>
                <a:prstDash val="solid"/>
              </a:ln>
              <a:solidFill>
                <a:srgbClr val="66FFFF"/>
              </a:solidFill>
              <a:effectLst>
                <a:outerShdw blurRad="41275" dist="20320" dir="1800000" algn="tl" rotWithShape="0">
                  <a:srgbClr val="000000">
                    <a:alpha val="40000"/>
                  </a:srgbClr>
                </a:outerShdw>
              </a:effectLst>
            </a:endParaRPr>
          </a:p>
        </p:txBody>
      </p:sp>
      <p:pic>
        <p:nvPicPr>
          <p:cNvPr id="3" name="Picture 2"/>
          <p:cNvPicPr>
            <a:picLocks noChangeAspect="1"/>
          </p:cNvPicPr>
          <p:nvPr/>
        </p:nvPicPr>
        <p:blipFill>
          <a:blip r:embed="rId2"/>
          <a:stretch>
            <a:fillRect/>
          </a:stretch>
        </p:blipFill>
        <p:spPr>
          <a:xfrm>
            <a:off x="214674" y="1120588"/>
            <a:ext cx="4357326" cy="5410200"/>
          </a:xfrm>
          <a:prstGeom prst="rect">
            <a:avLst/>
          </a:prstGeom>
        </p:spPr>
      </p:pic>
      <p:pic>
        <p:nvPicPr>
          <p:cNvPr id="6" name="Picture 5"/>
          <p:cNvPicPr>
            <a:picLocks noChangeAspect="1"/>
          </p:cNvPicPr>
          <p:nvPr/>
        </p:nvPicPr>
        <p:blipFill>
          <a:blip r:embed="rId3"/>
          <a:stretch>
            <a:fillRect/>
          </a:stretch>
        </p:blipFill>
        <p:spPr>
          <a:xfrm>
            <a:off x="4751294" y="1120588"/>
            <a:ext cx="4240306" cy="5410200"/>
          </a:xfrm>
          <a:prstGeom prst="rect">
            <a:avLst/>
          </a:prstGeom>
        </p:spPr>
      </p:pic>
    </p:spTree>
    <p:extLst>
      <p:ext uri="{BB962C8B-B14F-4D97-AF65-F5344CB8AC3E}">
        <p14:creationId xmlns:p14="http://schemas.microsoft.com/office/powerpoint/2010/main" val="14350201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228600"/>
            <a:ext cx="8839200" cy="990600"/>
          </a:xfrm>
        </p:spPr>
        <p:txBody>
          <a:bodyPr/>
          <a:lstStyle/>
          <a:p>
            <a:r>
              <a:rPr lang="en-US" b="0" dirty="0">
                <a:solidFill>
                  <a:schemeClr val="tx1"/>
                </a:solidFill>
                <a:latin typeface="Comic Sans MS" pitchFamily="66" charset="0"/>
              </a:rPr>
              <a:t>Thank you for your commitment to children!</a:t>
            </a:r>
          </a:p>
        </p:txBody>
      </p:sp>
      <p:sp>
        <p:nvSpPr>
          <p:cNvPr id="68611" name="Text Box 3"/>
          <p:cNvSpPr txBox="1">
            <a:spLocks noChangeArrowheads="1"/>
          </p:cNvSpPr>
          <p:nvPr/>
        </p:nvSpPr>
        <p:spPr bwMode="auto">
          <a:xfrm>
            <a:off x="381000" y="1905000"/>
            <a:ext cx="5181600" cy="3632200"/>
          </a:xfrm>
          <a:prstGeom prst="rect">
            <a:avLst/>
          </a:prstGeom>
          <a:noFill/>
          <a:ln w="38100">
            <a:solidFill>
              <a:srgbClr val="FFFF00"/>
            </a:solidFill>
            <a:miter lim="800000"/>
            <a:headEnd/>
            <a:tailEnd/>
          </a:ln>
          <a:effectLst/>
        </p:spPr>
        <p:txBody>
          <a:bodyPr>
            <a:spAutoFit/>
          </a:bodyPr>
          <a:lstStyle/>
          <a:p>
            <a:pPr eaLnBrk="1" hangingPunct="1">
              <a:spcBef>
                <a:spcPct val="55000"/>
              </a:spcBef>
            </a:pPr>
            <a:r>
              <a:rPr lang="en-US" sz="3600" dirty="0">
                <a:solidFill>
                  <a:schemeClr val="folHlink"/>
                </a:solidFill>
                <a:latin typeface="Arial" charset="0"/>
              </a:rPr>
              <a:t>"It's your attitude, not just your aptitude that determines your ultimate altitude." </a:t>
            </a:r>
            <a:br>
              <a:rPr lang="en-US" sz="3600" dirty="0">
                <a:solidFill>
                  <a:schemeClr val="folHlink"/>
                </a:solidFill>
                <a:latin typeface="Arial" charset="0"/>
              </a:rPr>
            </a:br>
            <a:r>
              <a:rPr lang="en-US" sz="3600" dirty="0">
                <a:solidFill>
                  <a:schemeClr val="folHlink"/>
                </a:solidFill>
                <a:latin typeface="Arial" charset="0"/>
              </a:rPr>
              <a:t>			</a:t>
            </a:r>
            <a:r>
              <a:rPr lang="en-US" sz="3200" dirty="0">
                <a:solidFill>
                  <a:schemeClr val="folHlink"/>
                </a:solidFill>
                <a:latin typeface="Comic Sans MS" pitchFamily="66" charset="0"/>
              </a:rPr>
              <a:t>--</a:t>
            </a:r>
            <a:r>
              <a:rPr lang="en-US" sz="1600" dirty="0" err="1">
                <a:solidFill>
                  <a:schemeClr val="folHlink"/>
                </a:solidFill>
                <a:latin typeface="Comic Sans MS" pitchFamily="66" charset="0"/>
              </a:rPr>
              <a:t>Zig</a:t>
            </a:r>
            <a:r>
              <a:rPr lang="en-US" sz="1600" dirty="0">
                <a:solidFill>
                  <a:schemeClr val="folHlink"/>
                </a:solidFill>
                <a:latin typeface="Comic Sans MS" pitchFamily="66" charset="0"/>
              </a:rPr>
              <a:t> </a:t>
            </a:r>
            <a:r>
              <a:rPr lang="en-US" sz="1600" dirty="0" err="1">
                <a:solidFill>
                  <a:schemeClr val="folHlink"/>
                </a:solidFill>
                <a:latin typeface="Comic Sans MS" pitchFamily="66" charset="0"/>
              </a:rPr>
              <a:t>Ziglar</a:t>
            </a:r>
            <a:r>
              <a:rPr lang="en-US" sz="3200" dirty="0">
                <a:solidFill>
                  <a:schemeClr val="folHlink"/>
                </a:solidFill>
                <a:latin typeface="Arial" charset="0"/>
              </a:rPr>
              <a:t> </a:t>
            </a:r>
            <a:r>
              <a:rPr lang="en-US" sz="3200" dirty="0">
                <a:solidFill>
                  <a:schemeClr val="folHlink"/>
                </a:solidFill>
                <a:latin typeface="Helvetica Black" charset="0"/>
                <a:sym typeface="Wingdings" pitchFamily="2" charset="2"/>
              </a:rPr>
              <a:t></a:t>
            </a:r>
            <a:endParaRPr lang="en-US" sz="3200" dirty="0">
              <a:solidFill>
                <a:schemeClr val="folHlink"/>
              </a:solidFill>
              <a:latin typeface="Helvetica Black" charset="0"/>
            </a:endParaRPr>
          </a:p>
          <a:p>
            <a:pPr algn="r" eaLnBrk="1" hangingPunct="1">
              <a:spcBef>
                <a:spcPct val="55000"/>
              </a:spcBef>
            </a:pPr>
            <a:endParaRPr lang="en-US" sz="3200" dirty="0">
              <a:solidFill>
                <a:schemeClr val="folHlink"/>
              </a:solidFill>
              <a:latin typeface="Vivaldi" pitchFamily="66" charset="0"/>
            </a:endParaRPr>
          </a:p>
        </p:txBody>
      </p:sp>
      <p:sp>
        <p:nvSpPr>
          <p:cNvPr id="68612" name="Text Box 4"/>
          <p:cNvSpPr txBox="1">
            <a:spLocks noChangeArrowheads="1"/>
          </p:cNvSpPr>
          <p:nvPr/>
        </p:nvSpPr>
        <p:spPr bwMode="auto">
          <a:xfrm>
            <a:off x="6019800" y="4876800"/>
            <a:ext cx="2895600" cy="641350"/>
          </a:xfrm>
          <a:prstGeom prst="rect">
            <a:avLst/>
          </a:prstGeom>
          <a:noFill/>
          <a:ln w="9525">
            <a:noFill/>
            <a:miter lim="800000"/>
            <a:headEnd/>
            <a:tailEnd/>
          </a:ln>
          <a:effectLst/>
        </p:spPr>
        <p:txBody>
          <a:bodyPr>
            <a:spAutoFit/>
          </a:bodyPr>
          <a:lstStyle/>
          <a:p>
            <a:pPr algn="ctr">
              <a:spcBef>
                <a:spcPct val="50000"/>
              </a:spcBef>
            </a:pPr>
            <a:r>
              <a:rPr lang="en-US" sz="3600">
                <a:solidFill>
                  <a:srgbClr val="CCFFFF"/>
                </a:solidFill>
                <a:latin typeface="English111 Vivace BT" pitchFamily="66" charset="0"/>
              </a:rPr>
              <a:t>Dan</a:t>
            </a:r>
          </a:p>
        </p:txBody>
      </p:sp>
      <p:pic>
        <p:nvPicPr>
          <p:cNvPr id="68613" name="Picture 5"/>
          <p:cNvPicPr>
            <a:picLocks noChangeAspect="1" noChangeArrowheads="1"/>
          </p:cNvPicPr>
          <p:nvPr/>
        </p:nvPicPr>
        <p:blipFill>
          <a:blip r:embed="rId3" cstate="print"/>
          <a:srcRect/>
          <a:stretch>
            <a:fillRect/>
          </a:stretch>
        </p:blipFill>
        <p:spPr bwMode="auto">
          <a:xfrm>
            <a:off x="5715000" y="2514600"/>
            <a:ext cx="3429000" cy="2292350"/>
          </a:xfrm>
          <a:prstGeom prst="rect">
            <a:avLst/>
          </a:prstGeom>
          <a:noFill/>
        </p:spPr>
      </p:pic>
      <p:sp>
        <p:nvSpPr>
          <p:cNvPr id="68614" name="Text Box 6"/>
          <p:cNvSpPr txBox="1">
            <a:spLocks noChangeArrowheads="1"/>
          </p:cNvSpPr>
          <p:nvPr/>
        </p:nvSpPr>
        <p:spPr bwMode="auto">
          <a:xfrm>
            <a:off x="7290303" y="5486400"/>
            <a:ext cx="184730" cy="400110"/>
          </a:xfrm>
          <a:prstGeom prst="rect">
            <a:avLst/>
          </a:prstGeom>
          <a:noFill/>
          <a:ln w="9525">
            <a:noFill/>
            <a:miter lim="800000"/>
            <a:headEnd/>
            <a:tailEnd/>
          </a:ln>
          <a:effectLst/>
        </p:spPr>
        <p:txBody>
          <a:bodyPr wrap="none">
            <a:spAutoFit/>
          </a:bodyPr>
          <a:lstStyle/>
          <a:p>
            <a:pPr algn="ctr"/>
            <a:endParaRPr lang="en-US" dirty="0">
              <a:solidFill>
                <a:srgbClr val="FFFFFF"/>
              </a:solidFill>
              <a:latin typeface="Verdana" pitchFamily="34" charset="0"/>
            </a:endParaRPr>
          </a:p>
        </p:txBody>
      </p:sp>
    </p:spTree>
  </p:cSld>
  <p:clrMapOvr>
    <a:masterClrMapping/>
  </p:clrMapOvr>
  <p:transition spd="slow">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92627" y="304800"/>
            <a:ext cx="8558753"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smtClean="0">
                <a:ln w="11430"/>
                <a:solidFill>
                  <a:srgbClr val="FF99FF"/>
                </a:solidFill>
                <a:effectLst>
                  <a:outerShdw blurRad="50800" dist="39000" dir="5460000" algn="tl">
                    <a:srgbClr val="000000">
                      <a:alpha val="38000"/>
                    </a:srgbClr>
                  </a:outerShdw>
                </a:effectLst>
                <a:latin typeface="Comic Sans MS" pitchFamily="66" charset="0"/>
              </a:rPr>
              <a:t>SPREAD the LOVE</a:t>
            </a:r>
            <a:endParaRPr lang="en-US" sz="7200" b="1" cap="none" spc="0" dirty="0">
              <a:ln w="11430"/>
              <a:solidFill>
                <a:srgbClr val="FF99FF"/>
              </a:solidFill>
              <a:effectLst>
                <a:outerShdw blurRad="50800" dist="39000" dir="5460000" algn="tl">
                  <a:srgbClr val="000000">
                    <a:alpha val="38000"/>
                  </a:srgbClr>
                </a:outerShdw>
              </a:effectLst>
              <a:latin typeface="Comic Sans MS" pitchFamily="66" charset="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0227" y="1828802"/>
            <a:ext cx="5543551" cy="31070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533400" y="5562600"/>
            <a:ext cx="7848600" cy="1077218"/>
          </a:xfrm>
          <a:prstGeom prst="rect">
            <a:avLst/>
          </a:prstGeom>
          <a:noFill/>
        </p:spPr>
        <p:txBody>
          <a:bodyPr wrap="square" rtlCol="0">
            <a:spAutoFit/>
          </a:bodyPr>
          <a:lstStyle/>
          <a:p>
            <a:pPr algn="ctr"/>
            <a:r>
              <a:rPr lang="en-US" sz="3200" dirty="0" smtClean="0">
                <a:latin typeface="Arial" pitchFamily="34" charset="0"/>
                <a:cs typeface="Arial" pitchFamily="34" charset="0"/>
              </a:rPr>
              <a:t>Please form teams of 6 people with as great a mix of schools </a:t>
            </a:r>
            <a:r>
              <a:rPr lang="en-US" sz="3200" smtClean="0">
                <a:latin typeface="Arial" pitchFamily="34" charset="0"/>
                <a:cs typeface="Arial" pitchFamily="34" charset="0"/>
              </a:rPr>
              <a:t>as possible. </a:t>
            </a:r>
            <a:endParaRPr lang="en-US" sz="3200" dirty="0">
              <a:latin typeface="Arial" pitchFamily="34" charset="0"/>
              <a:cs typeface="Arial" pitchFamily="34" charset="0"/>
            </a:endParaRPr>
          </a:p>
        </p:txBody>
      </p:sp>
    </p:spTree>
    <p:extLst>
      <p:ext uri="{BB962C8B-B14F-4D97-AF65-F5344CB8AC3E}">
        <p14:creationId xmlns:p14="http://schemas.microsoft.com/office/powerpoint/2010/main" val="30827673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solidFill>
                  <a:schemeClr val="bg1"/>
                </a:solidFill>
              </a:rPr>
              <a:t>Self-Assessment Tool</a:t>
            </a:r>
            <a:endParaRPr lang="en-US">
              <a:solidFill>
                <a:schemeClr val="bg1"/>
              </a:solidFill>
            </a:endParaRPr>
          </a:p>
        </p:txBody>
      </p:sp>
      <p:sp>
        <p:nvSpPr>
          <p:cNvPr id="3" name="Content Placeholder 2"/>
          <p:cNvSpPr>
            <a:spLocks noGrp="1"/>
          </p:cNvSpPr>
          <p:nvPr>
            <p:ph idx="1"/>
          </p:nvPr>
        </p:nvSpPr>
        <p:spPr/>
        <p:txBody>
          <a:bodyPr/>
          <a:lstStyle/>
          <a:p>
            <a:pPr>
              <a:defRPr/>
            </a:pPr>
            <a:endParaRPr lang="en-US"/>
          </a:p>
        </p:txBody>
      </p:sp>
      <p:pic>
        <p:nvPicPr>
          <p:cNvPr id="3076" name="Picture 1"/>
          <p:cNvPicPr>
            <a:picLocks noChangeAspect="1" noChangeArrowheads="1"/>
          </p:cNvPicPr>
          <p:nvPr/>
        </p:nvPicPr>
        <p:blipFill>
          <a:blip r:embed="rId3">
            <a:extLst>
              <a:ext uri="{28A0092B-C50C-407E-A947-70E740481C1C}">
                <a14:useLocalDpi xmlns:a14="http://schemas.microsoft.com/office/drawing/2010/main" val="0"/>
              </a:ext>
            </a:extLst>
          </a:blip>
          <a:srcRect b="2666"/>
          <a:stretch>
            <a:fillRect/>
          </a:stretch>
        </p:blipFill>
        <p:spPr bwMode="auto">
          <a:xfrm>
            <a:off x="2" y="0"/>
            <a:ext cx="91455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59245726"/>
      </p:ext>
    </p:extLst>
  </p:cSld>
  <p:clrMapOvr>
    <a:masterClrMapping/>
  </p:clrMapOvr>
  <p:transition spd="slow">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0"/>
            <a:ext cx="5652894" cy="6844951"/>
          </a:xfrm>
          <a:prstGeom prst="rect">
            <a:avLst/>
          </a:prstGeom>
          <a:noFill/>
        </p:spPr>
        <p:txBody>
          <a:bodyPr wrap="none" lIns="91440" tIns="45720" rIns="91440" bIns="45720">
            <a:spAutoFit/>
          </a:bodyPr>
          <a:lstStyle/>
          <a:p>
            <a:pPr algn="ctr"/>
            <a:r>
              <a:rPr lang="en-US" sz="10070" b="1" cap="small"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Latoya &amp;</a:t>
            </a:r>
          </a:p>
          <a:p>
            <a:pPr algn="ctr"/>
            <a:endParaRPr lang="en-US" sz="10070" b="1" cap="small"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a:p>
            <a:pPr algn="ctr"/>
            <a:endParaRPr lang="en-US" sz="10070" b="1" cap="small"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a:p>
            <a:pPr algn="ctr"/>
            <a:endParaRPr lang="en-US" sz="3600" b="1" cap="small"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a:p>
            <a:pPr algn="ctr"/>
            <a:r>
              <a:rPr lang="en-US" sz="10070" b="1" cap="small"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Kirk</a:t>
            </a:r>
            <a:endParaRPr lang="en-US" sz="10070" b="1" cap="small"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3" name="Picture 2"/>
          <p:cNvPicPr>
            <a:picLocks noChangeAspect="1"/>
          </p:cNvPicPr>
          <p:nvPr/>
        </p:nvPicPr>
        <p:blipFill>
          <a:blip r:embed="rId2"/>
          <a:stretch>
            <a:fillRect/>
          </a:stretch>
        </p:blipFill>
        <p:spPr>
          <a:xfrm>
            <a:off x="3169347" y="1701050"/>
            <a:ext cx="2667000" cy="3442849"/>
          </a:xfrm>
          <a:prstGeom prst="rect">
            <a:avLst/>
          </a:prstGeom>
        </p:spPr>
      </p:pic>
    </p:spTree>
    <p:extLst>
      <p:ext uri="{BB962C8B-B14F-4D97-AF65-F5344CB8AC3E}">
        <p14:creationId xmlns:p14="http://schemas.microsoft.com/office/powerpoint/2010/main" val="1369679215"/>
      </p:ext>
    </p:extLst>
  </p:cSld>
  <p:clrMapOvr>
    <a:masterClrMapping/>
  </p:clrMapOvr>
  <p:transition spd="slow">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solidFill>
                  <a:schemeClr val="bg1"/>
                </a:solidFill>
              </a:rPr>
              <a:t>Self-Assessment Tool</a:t>
            </a:r>
            <a:endParaRPr lang="en-US">
              <a:solidFill>
                <a:schemeClr val="bg1"/>
              </a:solidFill>
            </a:endParaRPr>
          </a:p>
        </p:txBody>
      </p:sp>
      <p:sp>
        <p:nvSpPr>
          <p:cNvPr id="3" name="Content Placeholder 2"/>
          <p:cNvSpPr>
            <a:spLocks noGrp="1"/>
          </p:cNvSpPr>
          <p:nvPr>
            <p:ph idx="1"/>
          </p:nvPr>
        </p:nvSpPr>
        <p:spPr/>
        <p:txBody>
          <a:bodyPr/>
          <a:lstStyle/>
          <a:p>
            <a:pPr>
              <a:defRPr/>
            </a:pPr>
            <a:endParaRPr lang="en-US"/>
          </a:p>
        </p:txBody>
      </p:sp>
      <p:pic>
        <p:nvPicPr>
          <p:cNvPr id="3076" name="Picture 1"/>
          <p:cNvPicPr>
            <a:picLocks noChangeAspect="1" noChangeArrowheads="1"/>
          </p:cNvPicPr>
          <p:nvPr/>
        </p:nvPicPr>
        <p:blipFill>
          <a:blip r:embed="rId3">
            <a:extLst>
              <a:ext uri="{28A0092B-C50C-407E-A947-70E740481C1C}">
                <a14:useLocalDpi xmlns:a14="http://schemas.microsoft.com/office/drawing/2010/main" val="0"/>
              </a:ext>
            </a:extLst>
          </a:blip>
          <a:srcRect b="2666"/>
          <a:stretch>
            <a:fillRect/>
          </a:stretch>
        </p:blipFill>
        <p:spPr bwMode="auto">
          <a:xfrm>
            <a:off x="2" y="0"/>
            <a:ext cx="91455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4100" name="Picture 2"/>
          <p:cNvPicPr>
            <a:picLocks noChangeAspect="1" noChangeArrowheads="1"/>
          </p:cNvPicPr>
          <p:nvPr/>
        </p:nvPicPr>
        <p:blipFill>
          <a:blip r:embed="rId3">
            <a:extLst>
              <a:ext uri="{28A0092B-C50C-407E-A947-70E740481C1C}">
                <a14:useLocalDpi xmlns:a14="http://schemas.microsoft.com/office/drawing/2010/main" val="0"/>
              </a:ext>
            </a:extLst>
          </a:blip>
          <a:srcRect b="2666"/>
          <a:stretch>
            <a:fillRect/>
          </a:stretch>
        </p:blipFill>
        <p:spPr bwMode="auto">
          <a:xfrm>
            <a:off x="0" y="0"/>
            <a:ext cx="9178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10692</TotalTime>
  <Words>1187</Words>
  <Application>Microsoft Macintosh PowerPoint</Application>
  <PresentationFormat>On-screen Show (4:3)</PresentationFormat>
  <Paragraphs>213</Paragraphs>
  <Slides>40</Slides>
  <Notes>23</Notes>
  <HiddenSlides>0</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60" baseType="lpstr">
      <vt:lpstr>Aharoni</vt:lpstr>
      <vt:lpstr>Arial</vt:lpstr>
      <vt:lpstr>Arial Black</vt:lpstr>
      <vt:lpstr>Arial Narrow</vt:lpstr>
      <vt:lpstr>BRADDON</vt:lpstr>
      <vt:lpstr>Comic Sans MS</vt:lpstr>
      <vt:lpstr>English111 Vivace BT</vt:lpstr>
      <vt:lpstr>Helvetica Black</vt:lpstr>
      <vt:lpstr>High Tower Text</vt:lpstr>
      <vt:lpstr>Impact</vt:lpstr>
      <vt:lpstr>Monotype Corsiva</vt:lpstr>
      <vt:lpstr>MS PGothic</vt:lpstr>
      <vt:lpstr>ＭＳ Ｐゴシック</vt:lpstr>
      <vt:lpstr>Times New Roman</vt:lpstr>
      <vt:lpstr>Verdana</vt:lpstr>
      <vt:lpstr>Vivaldi</vt:lpstr>
      <vt:lpstr>Wingdings</vt:lpstr>
      <vt:lpstr>ヒラギノ角ゴ Pro W3</vt:lpstr>
      <vt:lpstr>Beam</vt:lpstr>
      <vt:lpstr>Bitmap Image</vt:lpstr>
      <vt:lpstr>PowerPoint Presentation</vt:lpstr>
      <vt:lpstr>PowerPoint Presentation</vt:lpstr>
      <vt:lpstr>Relationships</vt:lpstr>
      <vt:lpstr>PowerPoint Presentation</vt:lpstr>
      <vt:lpstr>PowerPoint Presentation</vt:lpstr>
      <vt:lpstr>Self-Assessment Tool</vt:lpstr>
      <vt:lpstr>PowerPoint Presentation</vt:lpstr>
      <vt:lpstr>Self-Assessment Tool</vt:lpstr>
      <vt:lpstr>PowerPoint Presentation</vt:lpstr>
      <vt:lpstr>Framework for  Instructional Planning McREL, 2012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Kinds of Evidence – Continuum of Evidence Informal Check for Understanding </vt:lpstr>
      <vt:lpstr>PowerPoint Presentation</vt:lpstr>
      <vt:lpstr>PowerPoint Presentation</vt:lpstr>
      <vt:lpstr>PowerPoint Presentation</vt:lpstr>
      <vt:lpstr>PowerPoint Presentation</vt:lpstr>
      <vt:lpstr>PowerPoint Presentation</vt:lpstr>
      <vt:lpstr>PowerPoint Presentation</vt:lpstr>
      <vt:lpstr>Mix it Up  in the Box</vt:lpstr>
      <vt:lpstr>PowerPoint Presentation</vt:lpstr>
      <vt:lpstr>PowerPoint Presentation</vt:lpstr>
      <vt:lpstr>PowerPoint Presentation</vt:lpstr>
      <vt:lpstr>PowerPoint Presentation</vt:lpstr>
      <vt:lpstr>Talk to Me…</vt:lpstr>
      <vt:lpstr>PowerPoint Presentation</vt:lpstr>
      <vt:lpstr>Follow-up Debriefing</vt:lpstr>
      <vt:lpstr>PowerPoint Presentation</vt:lpstr>
      <vt:lpstr>PowerPoint Presentation</vt:lpstr>
      <vt:lpstr>The Formative Assessment Process</vt:lpstr>
      <vt:lpstr>PowerPoint Presentation</vt:lpstr>
      <vt:lpstr>Thank you for your commitment to children!</vt:lpstr>
    </vt:vector>
  </TitlesOfParts>
  <Company>Child Reach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Instructional Strategies that Produce  Positive Results for EACH Student</dc:title>
  <dc:creator>Daniel Mulligan</dc:creator>
  <cp:lastModifiedBy>Daniel Mulligan</cp:lastModifiedBy>
  <cp:revision>602</cp:revision>
  <cp:lastPrinted>2010-10-02T11:54:57Z</cp:lastPrinted>
  <dcterms:created xsi:type="dcterms:W3CDTF">2007-05-21T17:38:15Z</dcterms:created>
  <dcterms:modified xsi:type="dcterms:W3CDTF">2016-06-03T20:31:56Z</dcterms:modified>
</cp:coreProperties>
</file>