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"/>
  </p:notesMasterIdLst>
  <p:handoutMasterIdLst>
    <p:handoutMasterId r:id="rId4"/>
  </p:handoutMasterIdLst>
  <p:sldIdLst>
    <p:sldId id="3051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F900"/>
    <a:srgbClr val="B4FCFD"/>
    <a:srgbClr val="0432FF"/>
    <a:srgbClr val="FFCCFF"/>
    <a:srgbClr val="FFFC00"/>
    <a:srgbClr val="66FFFF"/>
    <a:srgbClr val="000000"/>
    <a:srgbClr val="E9EA8C"/>
    <a:srgbClr val="00FF00"/>
    <a:srgbClr val="B455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13064" autoAdjust="0"/>
    <p:restoredTop sz="96327" autoAdjust="0"/>
  </p:normalViewPr>
  <p:slideViewPr>
    <p:cSldViewPr>
      <p:cViewPr varScale="1">
        <p:scale>
          <a:sx n="128" d="100"/>
          <a:sy n="128" d="100"/>
        </p:scale>
        <p:origin x="26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7736"/>
    </p:cViewPr>
  </p:sorterViewPr>
  <p:notesViewPr>
    <p:cSldViewPr>
      <p:cViewPr varScale="1">
        <p:scale>
          <a:sx n="97" d="100"/>
          <a:sy n="97" d="100"/>
        </p:scale>
        <p:origin x="1536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EC57F6F-31B0-482B-A457-CCFBA396A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0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8378116-201F-48C6-8B89-953098899D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49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3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3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E37FB-F68F-4502-95E5-E3A3DB404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133F2-9CE6-438F-A6DC-73EE4FB2B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5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5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98AD6-B343-4767-A10C-B63B5DD71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8317-2603-42D4-8B52-678751672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5"/>
            <a:ext cx="82296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42216-4028-4773-908E-469ED0B16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B598F-5426-41FF-A474-2BDE0E1B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6CC5A-84F3-437F-8D84-7A0F40446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36A47-AE41-4031-983A-D0E073A39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5C478-11F8-4096-B227-0FC26FC84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F1D4C-E80D-493B-8E75-FAFF1588B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1F124-F449-40B9-B42A-8F7337670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2F273-7663-4467-978F-F6AF26514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E5EB3-839F-4E99-8CDC-7497FB710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2"/>
            <a:ext cx="9144000" cy="6856413"/>
            <a:chOff x="0" y="0"/>
            <a:chExt cx="5760" cy="4319"/>
          </a:xfrm>
        </p:grpSpPr>
        <p:sp>
          <p:nvSpPr>
            <p:cNvPr id="2867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7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7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7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8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69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0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2871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871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  <p:sp>
            <p:nvSpPr>
              <p:cNvPr id="2871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</p:grpSp>
      </p:grpSp>
      <p:sp>
        <p:nvSpPr>
          <p:cNvPr id="2871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871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716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717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718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1BFA86A-F097-44ED-B66D-8674030F6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1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</p:sldLayoutIdLst>
  <p:transition spd="slow"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s://www.khanacademy.org/math/basic-geo/basic-geo-volume-sa/volume-cones/v/cylinder-volume-and-surface-area" TargetMode="External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26E6954-89E4-E74B-BC46-09F55D856B5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78" y="0"/>
            <a:ext cx="9116122" cy="6858000"/>
          </a:xfrm>
          <a:prstGeom prst="rect">
            <a:avLst/>
          </a:prstGeom>
        </p:spPr>
      </p:pic>
      <p:sp>
        <p:nvSpPr>
          <p:cNvPr id="4" name="Text Box 17">
            <a:extLst>
              <a:ext uri="{FF2B5EF4-FFF2-40B4-BE49-F238E27FC236}">
                <a16:creationId xmlns:a16="http://schemas.microsoft.com/office/drawing/2014/main" id="{5DCE4797-EDB3-F34F-B76E-67B7920BC97C}"/>
              </a:ext>
            </a:extLst>
          </p:cNvPr>
          <p:cNvSpPr txBox="1"/>
          <p:nvPr/>
        </p:nvSpPr>
        <p:spPr>
          <a:xfrm>
            <a:off x="76200" y="68931"/>
            <a:ext cx="3014345" cy="136652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I will explain my solutions to practical problems involving volume of a </a:t>
            </a:r>
            <a:r>
              <a:rPr lang="en-US" b="1" dirty="0">
                <a:solidFill>
                  <a:srgbClr val="1662F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cylinder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9D4C0343-486C-AD4C-A96A-63E25E4CCF98}"/>
              </a:ext>
            </a:extLst>
          </p:cNvPr>
          <p:cNvSpPr txBox="1"/>
          <p:nvPr/>
        </p:nvSpPr>
        <p:spPr>
          <a:xfrm>
            <a:off x="5937249" y="127635"/>
            <a:ext cx="3014345" cy="142113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b="1" dirty="0">
                <a:solidFill>
                  <a:srgbClr val="C00000"/>
                </a:solidFill>
              </a:rPr>
              <a:t>I will justify my solutions to practical problems involving volume of a sphere and cylinder.</a:t>
            </a:r>
          </a:p>
        </p:txBody>
      </p:sp>
      <p:sp>
        <p:nvSpPr>
          <p:cNvPr id="8" name="Text Box 28">
            <a:extLst>
              <a:ext uri="{FF2B5EF4-FFF2-40B4-BE49-F238E27FC236}">
                <a16:creationId xmlns:a16="http://schemas.microsoft.com/office/drawing/2014/main" id="{4854E191-009E-4B4F-B518-619227F3AB7E}"/>
              </a:ext>
            </a:extLst>
          </p:cNvPr>
          <p:cNvSpPr txBox="1"/>
          <p:nvPr/>
        </p:nvSpPr>
        <p:spPr>
          <a:xfrm>
            <a:off x="192406" y="5085644"/>
            <a:ext cx="3014345" cy="136652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I will explore how changes in one dimension affect the volume of a cone, sphere, or cylinder.</a:t>
            </a:r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556BB4D4-F7BC-E04F-AFB1-7ECE656E29BB}"/>
              </a:ext>
            </a:extLst>
          </p:cNvPr>
          <p:cNvSpPr txBox="1"/>
          <p:nvPr/>
        </p:nvSpPr>
        <p:spPr>
          <a:xfrm>
            <a:off x="6068142" y="5105730"/>
            <a:ext cx="2941955" cy="130429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b="1" dirty="0">
                <a:solidFill>
                  <a:srgbClr val="7030A0"/>
                </a:solidFill>
              </a:rPr>
              <a:t>I will justify my solutions to practical problems involving volume of a cone, sphere, and cylinder.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F4701E5-96DF-DD4F-B51E-E108672212BC}"/>
              </a:ext>
            </a:extLst>
          </p:cNvPr>
          <p:cNvSpPr txBox="1"/>
          <p:nvPr/>
        </p:nvSpPr>
        <p:spPr>
          <a:xfrm>
            <a:off x="1918939" y="2025759"/>
            <a:ext cx="533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Driving Question: How do changes in the radius, diameter, and height of cylinders, cones, and spheres affect the volume of each shape?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64DF04-3E14-614E-8B5C-B88442F9D202}"/>
              </a:ext>
            </a:extLst>
          </p:cNvPr>
          <p:cNvSpPr txBox="1"/>
          <p:nvPr/>
        </p:nvSpPr>
        <p:spPr>
          <a:xfrm>
            <a:off x="1182324" y="3429000"/>
            <a:ext cx="6705600" cy="1420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rgbClr val="1662F3"/>
                </a:solidFill>
              </a:rPr>
              <a:t>Geometric Solid, Square Root, Volume, Cylinder, Radius, Diameter, Height of Solid, Literal Equation, Sphere,   Cube Root, Perfect Cubes, Cone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B72828-4410-1646-8196-BBD2D298BA98}"/>
              </a:ext>
            </a:extLst>
          </p:cNvPr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1000" y="1731061"/>
            <a:ext cx="788035" cy="8178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4EE11CB-6A28-1242-B114-29E2AB99F228}"/>
              </a:ext>
            </a:extLst>
          </p:cNvPr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154" y="1568803"/>
            <a:ext cx="725170" cy="6807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7E32720-C5EB-AF4E-B1E3-FAB6741F04C9}"/>
              </a:ext>
            </a:extLst>
          </p:cNvPr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1999" y="4038600"/>
            <a:ext cx="514627" cy="106713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2F3E377-A21E-A74A-A9BA-04DFAE5EC949}"/>
              </a:ext>
            </a:extLst>
          </p:cNvPr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790" y="4145002"/>
            <a:ext cx="454025" cy="87757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161A572-BE09-1249-A5C0-88775DC8523E}"/>
              </a:ext>
            </a:extLst>
          </p:cNvPr>
          <p:cNvPicPr/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158" y="4527162"/>
            <a:ext cx="453390" cy="48704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48A949F-90E4-4C42-8EDB-186F5A8F5A3B}"/>
              </a:ext>
            </a:extLst>
          </p:cNvPr>
          <p:cNvSpPr/>
          <p:nvPr/>
        </p:nvSpPr>
        <p:spPr>
          <a:xfrm>
            <a:off x="2362096" y="4944473"/>
            <a:ext cx="434606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Thinking Routine</a:t>
            </a:r>
            <a:r>
              <a:rPr lang="en-US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: Diamond Board</a:t>
            </a:r>
          </a:p>
        </p:txBody>
      </p:sp>
    </p:spTree>
    <p:extLst>
      <p:ext uri="{BB962C8B-B14F-4D97-AF65-F5344CB8AC3E}">
        <p14:creationId xmlns:p14="http://schemas.microsoft.com/office/powerpoint/2010/main" val="82320025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2" grpId="0"/>
      <p:bldP spid="14" grpId="0"/>
      <p:bldP spid="15" grpId="0"/>
      <p:bldP spid="18" grpId="0"/>
    </p:bld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5412</TotalTime>
  <Words>132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Beam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Mulligan</dc:creator>
  <cp:lastModifiedBy>Daniel Mulligan</cp:lastModifiedBy>
  <cp:revision>149</cp:revision>
  <dcterms:created xsi:type="dcterms:W3CDTF">2020-08-05T18:23:45Z</dcterms:created>
  <dcterms:modified xsi:type="dcterms:W3CDTF">2020-08-20T16:39:25Z</dcterms:modified>
</cp:coreProperties>
</file>