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72"/>
  </p:notesMasterIdLst>
  <p:handoutMasterIdLst>
    <p:handoutMasterId r:id="rId73"/>
  </p:handoutMasterIdLst>
  <p:sldIdLst>
    <p:sldId id="3206" r:id="rId2"/>
    <p:sldId id="3080" r:id="rId3"/>
    <p:sldId id="3155" r:id="rId4"/>
    <p:sldId id="3373" r:id="rId5"/>
    <p:sldId id="3356" r:id="rId6"/>
    <p:sldId id="3326" r:id="rId7"/>
    <p:sldId id="3358" r:id="rId8"/>
    <p:sldId id="3359" r:id="rId9"/>
    <p:sldId id="3360" r:id="rId10"/>
    <p:sldId id="3361" r:id="rId11"/>
    <p:sldId id="3362" r:id="rId12"/>
    <p:sldId id="3369" r:id="rId13"/>
    <p:sldId id="3364" r:id="rId14"/>
    <p:sldId id="3354" r:id="rId15"/>
    <p:sldId id="3370" r:id="rId16"/>
    <p:sldId id="3371" r:id="rId17"/>
    <p:sldId id="3372" r:id="rId18"/>
    <p:sldId id="3295" r:id="rId19"/>
    <p:sldId id="3331" r:id="rId20"/>
    <p:sldId id="3212" r:id="rId21"/>
    <p:sldId id="3268" r:id="rId22"/>
    <p:sldId id="3267" r:id="rId23"/>
    <p:sldId id="3292" r:id="rId24"/>
    <p:sldId id="3135" r:id="rId25"/>
    <p:sldId id="3293" r:id="rId26"/>
    <p:sldId id="3307" r:id="rId27"/>
    <p:sldId id="3210" r:id="rId28"/>
    <p:sldId id="3209" r:id="rId29"/>
    <p:sldId id="3343" r:id="rId30"/>
    <p:sldId id="3341" r:id="rId31"/>
    <p:sldId id="3365" r:id="rId32"/>
    <p:sldId id="3366" r:id="rId33"/>
    <p:sldId id="3367" r:id="rId34"/>
    <p:sldId id="3266" r:id="rId35"/>
    <p:sldId id="2010" r:id="rId36"/>
    <p:sldId id="3346" r:id="rId37"/>
    <p:sldId id="3344" r:id="rId38"/>
    <p:sldId id="3311" r:id="rId39"/>
    <p:sldId id="3299" r:id="rId40"/>
    <p:sldId id="3301" r:id="rId41"/>
    <p:sldId id="3306" r:id="rId42"/>
    <p:sldId id="3246" r:id="rId43"/>
    <p:sldId id="3247" r:id="rId44"/>
    <p:sldId id="3334" r:id="rId45"/>
    <p:sldId id="3335" r:id="rId46"/>
    <p:sldId id="3336" r:id="rId47"/>
    <p:sldId id="3323" r:id="rId48"/>
    <p:sldId id="3324" r:id="rId49"/>
    <p:sldId id="3325" r:id="rId50"/>
    <p:sldId id="3309" r:id="rId51"/>
    <p:sldId id="3312" r:id="rId52"/>
    <p:sldId id="3313" r:id="rId53"/>
    <p:sldId id="3314" r:id="rId54"/>
    <p:sldId id="3315" r:id="rId55"/>
    <p:sldId id="3347" r:id="rId56"/>
    <p:sldId id="3322" r:id="rId57"/>
    <p:sldId id="3318" r:id="rId58"/>
    <p:sldId id="3320" r:id="rId59"/>
    <p:sldId id="1416" r:id="rId60"/>
    <p:sldId id="1081" r:id="rId61"/>
    <p:sldId id="1029" r:id="rId62"/>
    <p:sldId id="992" r:id="rId63"/>
    <p:sldId id="1079" r:id="rId64"/>
    <p:sldId id="3327" r:id="rId65"/>
    <p:sldId id="3349" r:id="rId66"/>
    <p:sldId id="3350" r:id="rId67"/>
    <p:sldId id="3351" r:id="rId68"/>
    <p:sldId id="3303" r:id="rId69"/>
    <p:sldId id="3149" r:id="rId70"/>
    <p:sldId id="3111" r:id="rId71"/>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F900"/>
    <a:srgbClr val="AEFFEF"/>
    <a:srgbClr val="FF40FF"/>
    <a:srgbClr val="0432FF"/>
    <a:srgbClr val="FFCFF9"/>
    <a:srgbClr val="1662F3"/>
    <a:srgbClr val="00FF00"/>
    <a:srgbClr val="FFCCFF"/>
    <a:srgbClr val="66FFFF"/>
    <a:srgbClr val="9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91" autoAdjust="0"/>
    <p:restoredTop sz="95009" autoAdjust="0"/>
  </p:normalViewPr>
  <p:slideViewPr>
    <p:cSldViewPr>
      <p:cViewPr varScale="1">
        <p:scale>
          <a:sx n="89" d="100"/>
          <a:sy n="89" d="100"/>
        </p:scale>
        <p:origin x="67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736"/>
    </p:cViewPr>
  </p:sorterViewPr>
  <p:notesViewPr>
    <p:cSldViewPr>
      <p:cViewPr varScale="1">
        <p:scale>
          <a:sx n="97" d="100"/>
          <a:sy n="97" d="100"/>
        </p:scale>
        <p:origin x="153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0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EC57F6F-31B0-482B-A457-CCFBA396A799}" type="slidenum">
              <a:rPr lang="en-US"/>
              <a:pPr>
                <a:defRPr/>
              </a:pPr>
              <a:t>‹#›</a:t>
            </a:fld>
            <a:endParaRPr lang="en-US"/>
          </a:p>
        </p:txBody>
      </p:sp>
    </p:spTree>
    <p:extLst>
      <p:ext uri="{BB962C8B-B14F-4D97-AF65-F5344CB8AC3E}">
        <p14:creationId xmlns:p14="http://schemas.microsoft.com/office/powerpoint/2010/main" val="19691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8378116-201F-48C6-8B89-953098899D8C}" type="slidenum">
              <a:rPr lang="en-US"/>
              <a:pPr>
                <a:defRPr/>
              </a:pPr>
              <a:t>‹#›</a:t>
            </a:fld>
            <a:endParaRPr lang="en-US"/>
          </a:p>
        </p:txBody>
      </p:sp>
    </p:spTree>
    <p:extLst>
      <p:ext uri="{BB962C8B-B14F-4D97-AF65-F5344CB8AC3E}">
        <p14:creationId xmlns:p14="http://schemas.microsoft.com/office/powerpoint/2010/main" val="4049549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a:t>
            </a:fld>
            <a:endParaRPr lang="en-US"/>
          </a:p>
        </p:txBody>
      </p:sp>
    </p:spTree>
    <p:extLst>
      <p:ext uri="{BB962C8B-B14F-4D97-AF65-F5344CB8AC3E}">
        <p14:creationId xmlns:p14="http://schemas.microsoft.com/office/powerpoint/2010/main" val="4203906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9BEC5C0-4BD1-4A73-8AA8-6D8E82DA16BD}" type="slidenum">
              <a:rPr lang="en-US"/>
              <a:pPr fontAlgn="base">
                <a:spcBef>
                  <a:spcPct val="0"/>
                </a:spcBef>
                <a:spcAft>
                  <a:spcPct val="0"/>
                </a:spcAft>
              </a:pPr>
              <a:t>26</a:t>
            </a:fld>
            <a:endParaRPr lang="en-US"/>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57227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29</a:t>
            </a:fld>
            <a:endParaRPr lang="en-US"/>
          </a:p>
        </p:txBody>
      </p:sp>
    </p:spTree>
    <p:extLst>
      <p:ext uri="{BB962C8B-B14F-4D97-AF65-F5344CB8AC3E}">
        <p14:creationId xmlns:p14="http://schemas.microsoft.com/office/powerpoint/2010/main" val="3801469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3080A87B-759E-42EC-90F0-3590E2CD2305}" type="slidenum">
              <a:rPr lang="en-US" smtClean="0">
                <a:latin typeface="Arial" pitchFamily="34" charset="0"/>
              </a:rPr>
              <a:pPr>
                <a:defRPr/>
              </a:pPr>
              <a:t>35</a:t>
            </a:fld>
            <a:endParaRPr lang="en-US">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0904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37</a:t>
            </a:fld>
            <a:endParaRPr lang="en-US"/>
          </a:p>
        </p:txBody>
      </p:sp>
    </p:spTree>
    <p:extLst>
      <p:ext uri="{BB962C8B-B14F-4D97-AF65-F5344CB8AC3E}">
        <p14:creationId xmlns:p14="http://schemas.microsoft.com/office/powerpoint/2010/main" val="2068746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39</a:t>
            </a:fld>
            <a:endParaRPr lang="en-US"/>
          </a:p>
        </p:txBody>
      </p:sp>
    </p:spTree>
    <p:extLst>
      <p:ext uri="{BB962C8B-B14F-4D97-AF65-F5344CB8AC3E}">
        <p14:creationId xmlns:p14="http://schemas.microsoft.com/office/powerpoint/2010/main" val="1630464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41</a:t>
            </a:fld>
            <a:endParaRPr lang="en-US"/>
          </a:p>
        </p:txBody>
      </p:sp>
    </p:spTree>
    <p:extLst>
      <p:ext uri="{BB962C8B-B14F-4D97-AF65-F5344CB8AC3E}">
        <p14:creationId xmlns:p14="http://schemas.microsoft.com/office/powerpoint/2010/main" val="613516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020C1D5-E2DD-473A-B8CB-9BF9101C0A54}" type="slidenum">
              <a:rPr lang="en-US" smtClean="0">
                <a:latin typeface="Arial" pitchFamily="34" charset="0"/>
              </a:rPr>
              <a:pPr>
                <a:defRPr/>
              </a:pPr>
              <a:t>43</a:t>
            </a:fld>
            <a:endParaRPr lang="en-US">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43536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E6D26F-0761-4429-98C6-0820C5BCAEA8}" type="slidenum">
              <a:rPr lang="en-US" altLang="en-US"/>
              <a:pPr>
                <a:spcBef>
                  <a:spcPct val="0"/>
                </a:spcBef>
              </a:pPr>
              <a:t>59</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146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a:latin typeface="Arial" pitchFamily="34" charset="0"/>
            </a:endParaRPr>
          </a:p>
        </p:txBody>
      </p:sp>
      <p:sp>
        <p:nvSpPr>
          <p:cNvPr id="4" name="Slide Number Placeholder 3"/>
          <p:cNvSpPr>
            <a:spLocks noGrp="1"/>
          </p:cNvSpPr>
          <p:nvPr>
            <p:ph type="sldNum" sz="quarter" idx="5"/>
          </p:nvPr>
        </p:nvSpPr>
        <p:spPr/>
        <p:txBody>
          <a:bodyPr/>
          <a:lstStyle/>
          <a:p>
            <a:pPr>
              <a:defRPr/>
            </a:pPr>
            <a:fld id="{CD965DE9-0FA6-4A12-8B11-6E085B8194EB}" type="slidenum">
              <a:rPr lang="en-US" smtClean="0"/>
              <a:pPr>
                <a:defRPr/>
              </a:pPr>
              <a:t>61</a:t>
            </a:fld>
            <a:endParaRPr lang="en-US"/>
          </a:p>
        </p:txBody>
      </p:sp>
    </p:spTree>
    <p:extLst>
      <p:ext uri="{BB962C8B-B14F-4D97-AF65-F5344CB8AC3E}">
        <p14:creationId xmlns:p14="http://schemas.microsoft.com/office/powerpoint/2010/main" val="116239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FC752-A446-43FA-8519-29AA63E2F389}" type="slidenum">
              <a:rPr lang="en-US" smtClean="0"/>
              <a:pPr/>
              <a:t>62</a:t>
            </a:fld>
            <a:endParaRPr lang="en-US"/>
          </a:p>
        </p:txBody>
      </p:sp>
    </p:spTree>
    <p:extLst>
      <p:ext uri="{BB962C8B-B14F-4D97-AF65-F5344CB8AC3E}">
        <p14:creationId xmlns:p14="http://schemas.microsoft.com/office/powerpoint/2010/main" val="111495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7</a:t>
            </a:fld>
            <a:endParaRPr lang="en-US"/>
          </a:p>
        </p:txBody>
      </p:sp>
    </p:spTree>
    <p:extLst>
      <p:ext uri="{BB962C8B-B14F-4D97-AF65-F5344CB8AC3E}">
        <p14:creationId xmlns:p14="http://schemas.microsoft.com/office/powerpoint/2010/main" val="132977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822AB-D11E-4265-B1A1-4D0F115A8369}" type="slidenum">
              <a:rPr lang="en-US"/>
              <a:pPr/>
              <a:t>63</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8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822AB-D11E-4265-B1A1-4D0F115A8369}" type="slidenum">
              <a:rPr lang="en-US"/>
              <a:pPr/>
              <a:t>64</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76281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a:spcBef>
                <a:spcPct val="0"/>
              </a:spcBef>
            </a:pPr>
            <a:endParaRPr lang="en-US">
              <a:latin typeface="Arial" pitchFamily="34" charset="0"/>
            </a:endParaRPr>
          </a:p>
        </p:txBody>
      </p:sp>
      <p:sp>
        <p:nvSpPr>
          <p:cNvPr id="4100" name="Slide Number Placeholder 3"/>
          <p:cNvSpPr>
            <a:spLocks noGrp="1"/>
          </p:cNvSpPr>
          <p:nvPr>
            <p:ph type="sldNum" sz="quarter" idx="5"/>
          </p:nvPr>
        </p:nvSpPr>
        <p:spPr/>
        <p:txBody>
          <a:bodyPr/>
          <a:lstStyle/>
          <a:p>
            <a:pPr>
              <a:defRPr/>
            </a:pPr>
            <a:fld id="{64E638DC-6FD8-4C41-9E95-BCD4D3F0844F}" type="slidenum">
              <a:rPr lang="en-US"/>
              <a:pPr>
                <a:defRPr/>
              </a:pPr>
              <a:t>66</a:t>
            </a:fld>
            <a:endParaRPr lang="en-US"/>
          </a:p>
        </p:txBody>
      </p:sp>
    </p:spTree>
    <p:extLst>
      <p:ext uri="{BB962C8B-B14F-4D97-AF65-F5344CB8AC3E}">
        <p14:creationId xmlns:p14="http://schemas.microsoft.com/office/powerpoint/2010/main" val="165745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68</a:t>
            </a:fld>
            <a:endParaRPr lang="en-US"/>
          </a:p>
        </p:txBody>
      </p:sp>
    </p:spTree>
    <p:extLst>
      <p:ext uri="{BB962C8B-B14F-4D97-AF65-F5344CB8AC3E}">
        <p14:creationId xmlns:p14="http://schemas.microsoft.com/office/powerpoint/2010/main" val="2726446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69</a:t>
            </a:fld>
            <a:endParaRPr lang="en-US"/>
          </a:p>
        </p:txBody>
      </p:sp>
    </p:spTree>
    <p:extLst>
      <p:ext uri="{BB962C8B-B14F-4D97-AF65-F5344CB8AC3E}">
        <p14:creationId xmlns:p14="http://schemas.microsoft.com/office/powerpoint/2010/main" val="1061405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23D7A-39A2-48CD-A58C-075EA2C43AE0}" type="slidenum">
              <a:rPr lang="en-US"/>
              <a:pPr/>
              <a:t>70</a:t>
            </a:fld>
            <a:endParaRPr lang="en-US"/>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716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218297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10</a:t>
            </a:fld>
            <a:endParaRPr lang="en-US"/>
          </a:p>
        </p:txBody>
      </p:sp>
    </p:spTree>
    <p:extLst>
      <p:ext uri="{BB962C8B-B14F-4D97-AF65-F5344CB8AC3E}">
        <p14:creationId xmlns:p14="http://schemas.microsoft.com/office/powerpoint/2010/main" val="268152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11</a:t>
            </a:fld>
            <a:endParaRPr lang="en-US"/>
          </a:p>
        </p:txBody>
      </p:sp>
    </p:spTree>
    <p:extLst>
      <p:ext uri="{BB962C8B-B14F-4D97-AF65-F5344CB8AC3E}">
        <p14:creationId xmlns:p14="http://schemas.microsoft.com/office/powerpoint/2010/main" val="82083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18</a:t>
            </a:fld>
            <a:endParaRPr lang="en-US"/>
          </a:p>
        </p:txBody>
      </p:sp>
    </p:spTree>
    <p:extLst>
      <p:ext uri="{BB962C8B-B14F-4D97-AF65-F5344CB8AC3E}">
        <p14:creationId xmlns:p14="http://schemas.microsoft.com/office/powerpoint/2010/main" val="206874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20</a:t>
            </a:fld>
            <a:endParaRPr lang="en-US"/>
          </a:p>
        </p:txBody>
      </p:sp>
    </p:spTree>
    <p:extLst>
      <p:ext uri="{BB962C8B-B14F-4D97-AF65-F5344CB8AC3E}">
        <p14:creationId xmlns:p14="http://schemas.microsoft.com/office/powerpoint/2010/main" val="309426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24</a:t>
            </a:fld>
            <a:endParaRPr lang="en-US"/>
          </a:p>
        </p:txBody>
      </p:sp>
    </p:spTree>
    <p:extLst>
      <p:ext uri="{BB962C8B-B14F-4D97-AF65-F5344CB8AC3E}">
        <p14:creationId xmlns:p14="http://schemas.microsoft.com/office/powerpoint/2010/main" val="416419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25</a:t>
            </a:fld>
            <a:endParaRPr lang="en-US"/>
          </a:p>
        </p:txBody>
      </p:sp>
    </p:spTree>
    <p:extLst>
      <p:ext uri="{BB962C8B-B14F-4D97-AF65-F5344CB8AC3E}">
        <p14:creationId xmlns:p14="http://schemas.microsoft.com/office/powerpoint/2010/main" val="410221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05E37FB-F68F-4502-95E5-E3A3DB404FB4}" type="slidenum">
              <a:rPr lang="en-US"/>
              <a:pPr>
                <a:defRPr/>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C133F2-9CE6-438F-A6DC-73EE4FB2B713}" type="slidenum">
              <a:rPr lang="en-US"/>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998AD6-B343-4767-A10C-B63B5DD719C6}" type="slidenum">
              <a:rPr lang="en-US"/>
              <a:pPr>
                <a:defRPr/>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E18317-2603-42D4-8B52-678751672B90}"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5"/>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0442216-4028-4773-908E-469ED0B16397}" type="slidenum">
              <a:rPr lang="en-US"/>
              <a:pPr>
                <a:defRPr/>
              </a:pPr>
              <a:t>‹#›</a:t>
            </a:fld>
            <a:endParaRPr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1B598F-5426-41FF-A474-2BDE0E1B90EE}"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F36CC5A-84F3-437F-8D84-7A0F4044692B}" type="slidenum">
              <a:rPr lang="en-US"/>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136A47-AE41-4031-983A-D0E073A39EAB}" type="slidenum">
              <a:rPr lang="en-US"/>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755C478-11F8-4096-B227-0FC26FC84AD3}" type="slidenum">
              <a:rPr lang="en-US"/>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5FF1D4C-E80D-493B-8E75-FAFF1588BD91}" type="slidenum">
              <a:rPr lang="en-US"/>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2B1F124-F449-40B9-B42A-8F73376708AD}" type="slidenum">
              <a:rPr lang="en-US"/>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B2F273-7663-4467-978F-F6AF26514C5B}" type="slidenum">
              <a:rPr lang="en-US"/>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94E5EB3-839F-4E99-8CDC-7497FB710661}" type="slidenum">
              <a:rPr lang="en-US"/>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
            <a:ext cx="9144000" cy="6856413"/>
            <a:chOff x="0" y="0"/>
            <a:chExt cx="5760" cy="4319"/>
          </a:xfrm>
        </p:grpSpPr>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hangingPunct="0">
                <a:defRPr/>
              </a:pPr>
              <a:endParaRPr lang="en-US">
                <a:latin typeface="Arial" charset="0"/>
                <a:cs typeface="+mn-cs"/>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hangingPunct="0">
                <a:defRPr/>
              </a:pPr>
              <a:endParaRPr lang="en-US">
                <a:latin typeface="Arial" charset="0"/>
                <a:cs typeface="+mn-cs"/>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1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31BFA86A-F097-44ED-B66D-8674030F60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spd="slow">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lexiblecreativity.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jamboard.google.com/d/1Vy0qK8aoaZ43qZSfWD_jd-d_FzLDFS6ce7yYZNbi73Y/edit?usp=sharing" TargetMode="Externa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wmf"/></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59.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hyperlink" Target="https://jamboard.google.com/d/1iYbBQ1wRHDWnV7aZ-sjfRFyt_VDe-bd-I4yB4nXmCA4/edit?usp=sharing"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9.png"/><Relationship Id="rId5" Type="http://schemas.openxmlformats.org/officeDocument/2006/relationships/oleObject" Target="../embeddings/oleObject1.bin"/><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tiff"/><Relationship Id="rId1" Type="http://schemas.openxmlformats.org/officeDocument/2006/relationships/slideLayout" Target="../slideLayouts/slideLayout6.xml"/><Relationship Id="rId5" Type="http://schemas.openxmlformats.org/officeDocument/2006/relationships/image" Target="../media/image126.jpeg"/><Relationship Id="rId4" Type="http://schemas.openxmlformats.org/officeDocument/2006/relationships/image" Target="../media/image125.jpeg"/></Relationships>
</file>

<file path=ppt/slides/_rels/slide51.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9.jpeg"/></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jamboard.google.com/d/1SOFnPinj_AkMW2l8I4YWG0PONRiHUnhNOO0gjia_O2w/edit?usp=sharing" TargetMode="Externa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jamboard.google.com/d/1SOFnPinj_AkMW2l8I4YWG0PONRiHUnhNOO0gjia_O2w/edit?usp=sha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Text Box 5"/>
          <p:cNvSpPr txBox="1">
            <a:spLocks noChangeArrowheads="1"/>
          </p:cNvSpPr>
          <p:nvPr/>
        </p:nvSpPr>
        <p:spPr bwMode="auto">
          <a:xfrm>
            <a:off x="201738" y="5456989"/>
            <a:ext cx="9144000" cy="1323439"/>
          </a:xfrm>
          <a:prstGeom prst="rect">
            <a:avLst/>
          </a:prstGeom>
          <a:noFill/>
          <a:ln w="9525">
            <a:noFill/>
            <a:miter lim="800000"/>
            <a:headEnd/>
            <a:tailEnd/>
          </a:ln>
          <a:effectLst/>
        </p:spPr>
        <p:txBody>
          <a:bodyPr wrap="square">
            <a:spAutoFit/>
          </a:bodyPr>
          <a:lstStyle/>
          <a:p>
            <a:pPr algn="ctr" eaLnBrk="0" hangingPunct="0"/>
            <a:r>
              <a:rPr lang="en-US" sz="1600" b="0" dirty="0">
                <a:latin typeface="Century Gothic" panose="020B0502020202020204" pitchFamily="34" charset="0"/>
              </a:rPr>
              <a:t>Prepared for the</a:t>
            </a:r>
            <a:r>
              <a:rPr lang="en-US" sz="1600" dirty="0">
                <a:latin typeface="Century Gothic" panose="020B0502020202020204" pitchFamily="34" charset="0"/>
              </a:rPr>
              <a:t> Instructional Leadership Team </a:t>
            </a:r>
            <a:r>
              <a:rPr lang="en-US" sz="1600" b="0" dirty="0">
                <a:latin typeface="Century Gothic" panose="020B0502020202020204" pitchFamily="34" charset="0"/>
              </a:rPr>
              <a:t>of</a:t>
            </a:r>
          </a:p>
          <a:p>
            <a:pPr algn="ctr" eaLnBrk="0" hangingPunct="0"/>
            <a:r>
              <a:rPr lang="en-US" sz="2400" b="1" cap="small" dirty="0">
                <a:solidFill>
                  <a:srgbClr val="3BF900"/>
                </a:solidFill>
              </a:rPr>
              <a:t>Essex High School</a:t>
            </a:r>
          </a:p>
          <a:p>
            <a:pPr algn="ctr" eaLnBrk="0" hangingPunct="0"/>
            <a:r>
              <a:rPr lang="en-US" sz="2400" b="0" dirty="0"/>
              <a:t> </a:t>
            </a:r>
            <a:r>
              <a:rPr lang="en-US" sz="1600" b="0" dirty="0">
                <a:latin typeface="Century Gothic" panose="020B0502020202020204" pitchFamily="34" charset="0"/>
              </a:rPr>
              <a:t>by Dan Mulligan, </a:t>
            </a:r>
            <a:r>
              <a:rPr lang="en-US" sz="1600" dirty="0" err="1">
                <a:latin typeface="Century Gothic" panose="020B0502020202020204" pitchFamily="34" charset="0"/>
              </a:rPr>
              <a:t>drdanmulligan@gmail.com</a:t>
            </a:r>
            <a:endParaRPr lang="en-US" sz="1600" dirty="0">
              <a:latin typeface="Century Gothic" panose="020B0502020202020204" pitchFamily="34" charset="0"/>
            </a:endParaRPr>
          </a:p>
          <a:p>
            <a:pPr algn="ctr" eaLnBrk="0" hangingPunct="0"/>
            <a:r>
              <a:rPr lang="en-US" sz="1600" dirty="0">
                <a:latin typeface="Century Gothic" panose="020B0502020202020204" pitchFamily="34" charset="0"/>
              </a:rPr>
              <a:t>October 2021</a:t>
            </a:r>
            <a:endParaRPr lang="en-US" sz="1600" b="0" dirty="0">
              <a:latin typeface="Century Gothic" panose="020B0502020202020204" pitchFamily="34" charset="0"/>
            </a:endParaRPr>
          </a:p>
        </p:txBody>
      </p:sp>
      <p:sp>
        <p:nvSpPr>
          <p:cNvPr id="12" name="TextBox 11"/>
          <p:cNvSpPr txBox="1"/>
          <p:nvPr/>
        </p:nvSpPr>
        <p:spPr>
          <a:xfrm>
            <a:off x="0" y="2150"/>
            <a:ext cx="9144000" cy="584775"/>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cap="small" dirty="0">
                <a:ln w="11430"/>
                <a:solidFill>
                  <a:srgbClr val="FFC000"/>
                </a:solidFill>
                <a:effectLst>
                  <a:outerShdw blurRad="80000" dist="40000" dir="5040000" algn="tl">
                    <a:srgbClr val="000000">
                      <a:alpha val="30000"/>
                    </a:srgbClr>
                  </a:outerShdw>
                </a:effectLst>
                <a:latin typeface="Arial" pitchFamily="34" charset="0"/>
                <a:cs typeface="Arial" pitchFamily="34" charset="0"/>
              </a:rPr>
              <a:t>Forward and Upward @ The Speed of Change</a:t>
            </a:r>
          </a:p>
        </p:txBody>
      </p:sp>
      <p:sp>
        <p:nvSpPr>
          <p:cNvPr id="2" name="TextBox 1">
            <a:extLst>
              <a:ext uri="{FF2B5EF4-FFF2-40B4-BE49-F238E27FC236}">
                <a16:creationId xmlns:a16="http://schemas.microsoft.com/office/drawing/2014/main" id="{D0C0D995-B7EE-E94C-976B-2968CFF28E17}"/>
              </a:ext>
            </a:extLst>
          </p:cNvPr>
          <p:cNvSpPr txBox="1"/>
          <p:nvPr/>
        </p:nvSpPr>
        <p:spPr>
          <a:xfrm>
            <a:off x="13078" y="4907028"/>
            <a:ext cx="9143999" cy="461665"/>
          </a:xfrm>
          <a:prstGeom prst="rect">
            <a:avLst/>
          </a:prstGeom>
          <a:solidFill>
            <a:srgbClr val="000000"/>
          </a:solidFill>
        </p:spPr>
        <p:txBody>
          <a:bodyPr wrap="square" rtlCol="0">
            <a:spAutoFit/>
          </a:bodyPr>
          <a:lstStyle/>
          <a:p>
            <a:pPr algn="ctr"/>
            <a:r>
              <a:rPr lang="en-US" sz="2400" b="1" dirty="0">
                <a:solidFill>
                  <a:srgbClr val="AEFFEF"/>
                </a:solidFill>
                <a:hlinkClick r:id="rId3">
                  <a:extLst>
                    <a:ext uri="{A12FA001-AC4F-418D-AE19-62706E023703}">
                      <ahyp:hlinkClr xmlns:ahyp="http://schemas.microsoft.com/office/drawing/2018/hyperlinkcolor" val="tx"/>
                    </a:ext>
                  </a:extLst>
                </a:hlinkClick>
              </a:rPr>
              <a:t>http://www.flexiblecreativity.com/</a:t>
            </a:r>
            <a:r>
              <a:rPr lang="en-US" sz="2400" b="1" dirty="0">
                <a:solidFill>
                  <a:srgbClr val="AEFFEF"/>
                </a:solidFill>
              </a:rPr>
              <a:t>  </a:t>
            </a:r>
            <a:r>
              <a:rPr lang="en-US" sz="2200" b="1" dirty="0"/>
              <a:t>Search: Essex</a:t>
            </a:r>
          </a:p>
        </p:txBody>
      </p:sp>
      <p:sp>
        <p:nvSpPr>
          <p:cNvPr id="14" name="TextBox 13">
            <a:extLst>
              <a:ext uri="{FF2B5EF4-FFF2-40B4-BE49-F238E27FC236}">
                <a16:creationId xmlns:a16="http://schemas.microsoft.com/office/drawing/2014/main" id="{B05C614B-7820-2C4D-9F5A-1FD4A7937CDB}"/>
              </a:ext>
            </a:extLst>
          </p:cNvPr>
          <p:cNvSpPr txBox="1"/>
          <p:nvPr/>
        </p:nvSpPr>
        <p:spPr>
          <a:xfrm>
            <a:off x="-26158" y="544096"/>
            <a:ext cx="9144000" cy="523220"/>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small" dirty="0">
                <a:ln w="11430"/>
                <a:solidFill>
                  <a:srgbClr val="FFFF00"/>
                </a:solidFill>
                <a:latin typeface="Arial Black" pitchFamily="34" charset="0"/>
              </a:rPr>
              <a:t>Mathematics Research-Based Strategies </a:t>
            </a:r>
          </a:p>
        </p:txBody>
      </p:sp>
      <p:sp>
        <p:nvSpPr>
          <p:cNvPr id="3" name="TextBox 2">
            <a:extLst>
              <a:ext uri="{FF2B5EF4-FFF2-40B4-BE49-F238E27FC236}">
                <a16:creationId xmlns:a16="http://schemas.microsoft.com/office/drawing/2014/main" id="{695F0CB5-DE29-EB46-8516-58D29F844004}"/>
              </a:ext>
            </a:extLst>
          </p:cNvPr>
          <p:cNvSpPr txBox="1"/>
          <p:nvPr/>
        </p:nvSpPr>
        <p:spPr>
          <a:xfrm>
            <a:off x="736" y="5747854"/>
            <a:ext cx="9117842" cy="1107996"/>
          </a:xfrm>
          <a:prstGeom prst="rect">
            <a:avLst/>
          </a:prstGeom>
          <a:solidFill>
            <a:srgbClr val="002060"/>
          </a:solidFill>
        </p:spPr>
        <p:txBody>
          <a:bodyPr wrap="square" rtlCol="0">
            <a:spAutoFit/>
          </a:bodyPr>
          <a:lstStyle/>
          <a:p>
            <a:pPr algn="ctr"/>
            <a:r>
              <a:rPr lang="en-US" sz="2400" dirty="0">
                <a:latin typeface="Chalkboard" panose="03050602040202020205" pitchFamily="66" charset="77"/>
              </a:rPr>
              <a:t>‘The difference between who you are and who you want to be is what you do.’</a:t>
            </a:r>
          </a:p>
          <a:p>
            <a:pPr algn="r"/>
            <a:r>
              <a:rPr lang="en-US" sz="1800" dirty="0"/>
              <a:t>~Bill Phillips</a:t>
            </a:r>
          </a:p>
        </p:txBody>
      </p:sp>
      <p:pic>
        <p:nvPicPr>
          <p:cNvPr id="10" name="Picture 4" descr="The difference between the terms equality, equity, and liberation,... |  Download Scientific Diagram">
            <a:extLst>
              <a:ext uri="{FF2B5EF4-FFF2-40B4-BE49-F238E27FC236}">
                <a16:creationId xmlns:a16="http://schemas.microsoft.com/office/drawing/2014/main" id="{BB509D3E-8520-FD44-BB5B-397C46FC6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498" y="1701874"/>
            <a:ext cx="6475404" cy="26415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Essex County Public Schools crest">
            <a:extLst>
              <a:ext uri="{FF2B5EF4-FFF2-40B4-BE49-F238E27FC236}">
                <a16:creationId xmlns:a16="http://schemas.microsoft.com/office/drawing/2014/main" id="{D90EA3C6-6830-FB4B-BC26-CEED2B927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32" y="1950972"/>
            <a:ext cx="2089505" cy="2089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21" presetClass="exit" presetSubtype="1" fill="hold" grpId="0" nodeType="withEffect">
                                  <p:stCondLst>
                                    <p:cond delay="0"/>
                                  </p:stCondLst>
                                  <p:childTnLst>
                                    <p:animEffect transition="out" filter="wheel(1)">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275461"/>
                                        </p:tgtEl>
                                      </p:cBhvr>
                                    </p:animEffect>
                                    <p:set>
                                      <p:cBhvr>
                                        <p:cTn id="13" dur="1" fill="hold">
                                          <p:stCondLst>
                                            <p:cond delay="1999"/>
                                          </p:stCondLst>
                                        </p:cTn>
                                        <p:tgtEl>
                                          <p:spTgt spid="275461"/>
                                        </p:tgtEl>
                                        <p:attrNameLst>
                                          <p:attrName>style.visibility</p:attrName>
                                        </p:attrNameLst>
                                      </p:cBhvr>
                                      <p:to>
                                        <p:strVal val="hidden"/>
                                      </p:to>
                                    </p:set>
                                  </p:childTnLst>
                                </p:cTn>
                              </p:par>
                              <p:par>
                                <p:cTn id="14" presetID="20" presetClass="exit" presetSubtype="0" fill="hold" grpId="0" nodeType="withEffect">
                                  <p:stCondLst>
                                    <p:cond delay="0"/>
                                  </p:stCondLst>
                                  <p:childTnLst>
                                    <p:animEffect transition="out" filter="wedge">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20" presetClass="exit" presetSubtype="0" fill="hold" grpId="1" nodeType="withEffect">
                                  <p:stCondLst>
                                    <p:cond delay="0"/>
                                  </p:stCondLst>
                                  <p:childTnLst>
                                    <p:animEffect transition="out" filter="wedg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par>
                                <p:cTn id="20" presetID="20" presetClass="exit" presetSubtype="0" fill="hold" grpId="1" nodeType="withEffect">
                                  <p:stCondLst>
                                    <p:cond delay="0"/>
                                  </p:stCondLst>
                                  <p:childTnLst>
                                    <p:animEffect transition="out" filter="wedg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20" presetClass="exit" presetSubtype="0" fill="hold" grpId="1" nodeType="withEffect">
                                  <p:stCondLst>
                                    <p:cond delay="0"/>
                                  </p:stCondLst>
                                  <p:childTnLst>
                                    <p:animEffect transition="out" filter="wedge">
                                      <p:cBhvr>
                                        <p:cTn id="24" dur="2000"/>
                                        <p:tgtEl>
                                          <p:spTgt spid="275461"/>
                                        </p:tgtEl>
                                      </p:cBhvr>
                                    </p:animEffect>
                                    <p:set>
                                      <p:cBhvr>
                                        <p:cTn id="25" dur="1" fill="hold">
                                          <p:stCondLst>
                                            <p:cond delay="1999"/>
                                          </p:stCondLst>
                                        </p:cTn>
                                        <p:tgtEl>
                                          <p:spTgt spid="275461"/>
                                        </p:tgtEl>
                                        <p:attrNameLst>
                                          <p:attrName>style.visibility</p:attrName>
                                        </p:attrNameLst>
                                      </p:cBhvr>
                                      <p:to>
                                        <p:strVal val="hidden"/>
                                      </p:to>
                                    </p:set>
                                  </p:childTnLst>
                                </p:cTn>
                              </p:par>
                              <p:par>
                                <p:cTn id="26" presetID="2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edge">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p:bldP spid="275461" grpId="1"/>
      <p:bldP spid="12" grpId="0"/>
      <p:bldP spid="2" grpId="0" animBg="1"/>
      <p:bldP spid="2" grpId="1" animBg="1"/>
      <p:bldP spid="14" grpId="0"/>
      <p:bldP spid="14" grpId="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F4A842-3B1A-2E4A-8121-34FD711E8882}"/>
              </a:ext>
            </a:extLst>
          </p:cNvPr>
          <p:cNvSpPr/>
          <p:nvPr/>
        </p:nvSpPr>
        <p:spPr>
          <a:xfrm>
            <a:off x="5143168" y="-118652"/>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697" y="2377781"/>
            <a:ext cx="2401120" cy="2585324"/>
          </a:xfrm>
          <a:prstGeom prst="rect">
            <a:avLst/>
          </a:prstGeom>
        </p:spPr>
      </p:pic>
      <p:sp>
        <p:nvSpPr>
          <p:cNvPr id="9" name="TextBox 8">
            <a:extLst>
              <a:ext uri="{FF2B5EF4-FFF2-40B4-BE49-F238E27FC236}">
                <a16:creationId xmlns:a16="http://schemas.microsoft.com/office/drawing/2014/main" id="{43D50645-2BC0-C74D-A876-0A0D0B996601}"/>
              </a:ext>
            </a:extLst>
          </p:cNvPr>
          <p:cNvSpPr txBox="1"/>
          <p:nvPr/>
        </p:nvSpPr>
        <p:spPr>
          <a:xfrm>
            <a:off x="5164904" y="4804004"/>
            <a:ext cx="3957805" cy="1938992"/>
          </a:xfrm>
          <a:prstGeom prst="rect">
            <a:avLst/>
          </a:prstGeom>
          <a:noFill/>
        </p:spPr>
        <p:txBody>
          <a:bodyPr wrap="square" rtlCol="0">
            <a:spAutoFit/>
          </a:bodyPr>
          <a:lstStyle/>
          <a:p>
            <a:pPr algn="ctr"/>
            <a:r>
              <a:rPr lang="en-US" b="1" dirty="0">
                <a:solidFill>
                  <a:srgbClr val="66FFFF"/>
                </a:solidFill>
              </a:rPr>
              <a:t>Similarities AND Differences: </a:t>
            </a:r>
            <a:r>
              <a:rPr lang="en-US" dirty="0"/>
              <a:t>Breaking a concept into its </a:t>
            </a:r>
            <a:r>
              <a:rPr lang="en-US" u="sng" dirty="0"/>
              <a:t>similar and dissimilar </a:t>
            </a:r>
            <a:r>
              <a:rPr lang="en-US" dirty="0"/>
              <a:t>characteristics allows students to understand complex problems by analyzing them in a simpler way. </a:t>
            </a:r>
          </a:p>
        </p:txBody>
      </p:sp>
      <p:pic>
        <p:nvPicPr>
          <p:cNvPr id="10" name="Picture 9" descr="Table&#10;&#10;Description automatically generated">
            <a:extLst>
              <a:ext uri="{FF2B5EF4-FFF2-40B4-BE49-F238E27FC236}">
                <a16:creationId xmlns:a16="http://schemas.microsoft.com/office/drawing/2014/main" id="{286356F1-5556-D946-AC63-ED550E6D5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32" y="134633"/>
            <a:ext cx="5026460" cy="3318179"/>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47998300-8571-6A4C-8634-9F0CCA251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32" y="4010394"/>
            <a:ext cx="4226380" cy="2712973"/>
          </a:xfrm>
          <a:prstGeom prst="rect">
            <a:avLst/>
          </a:prstGeom>
        </p:spPr>
      </p:pic>
    </p:spTree>
    <p:extLst>
      <p:ext uri="{BB962C8B-B14F-4D97-AF65-F5344CB8AC3E}">
        <p14:creationId xmlns:p14="http://schemas.microsoft.com/office/powerpoint/2010/main" val="2097590123"/>
      </p:ext>
    </p:extLst>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04" y="9525"/>
            <a:ext cx="831217" cy="894985"/>
          </a:xfrm>
          <a:prstGeom prst="rect">
            <a:avLst/>
          </a:prstGeom>
        </p:spPr>
      </p:pic>
      <p:pic>
        <p:nvPicPr>
          <p:cNvPr id="5" name="Picture 4" descr="Table&#10;&#10;Description automatically generated">
            <a:extLst>
              <a:ext uri="{FF2B5EF4-FFF2-40B4-BE49-F238E27FC236}">
                <a16:creationId xmlns:a16="http://schemas.microsoft.com/office/drawing/2014/main" id="{8CBEC85C-94A0-DC4F-864D-C66E07682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 y="904510"/>
            <a:ext cx="7975600" cy="5811765"/>
          </a:xfrm>
          <a:prstGeom prst="rect">
            <a:avLst/>
          </a:prstGeom>
        </p:spPr>
      </p:pic>
      <p:sp>
        <p:nvSpPr>
          <p:cNvPr id="6" name="TextBox 5">
            <a:extLst>
              <a:ext uri="{FF2B5EF4-FFF2-40B4-BE49-F238E27FC236}">
                <a16:creationId xmlns:a16="http://schemas.microsoft.com/office/drawing/2014/main" id="{55640BD6-F90E-034B-9EDE-3080C9FEA5C6}"/>
              </a:ext>
            </a:extLst>
          </p:cNvPr>
          <p:cNvSpPr txBox="1"/>
          <p:nvPr/>
        </p:nvSpPr>
        <p:spPr>
          <a:xfrm>
            <a:off x="1752600" y="2209800"/>
            <a:ext cx="2819400" cy="400110"/>
          </a:xfrm>
          <a:prstGeom prst="rect">
            <a:avLst/>
          </a:prstGeom>
          <a:noFill/>
        </p:spPr>
        <p:txBody>
          <a:bodyPr wrap="square" rtlCol="0">
            <a:spAutoFit/>
          </a:bodyPr>
          <a:lstStyle/>
          <a:p>
            <a:r>
              <a:rPr lang="en-US" b="1" dirty="0">
                <a:solidFill>
                  <a:srgbClr val="0432FF"/>
                </a:solidFill>
                <a:latin typeface="Century Gothic" panose="020B0502020202020204" pitchFamily="34" charset="0"/>
              </a:rPr>
              <a:t>Mystery Shape</a:t>
            </a:r>
          </a:p>
        </p:txBody>
      </p:sp>
      <p:sp>
        <p:nvSpPr>
          <p:cNvPr id="11" name="TextBox 10">
            <a:extLst>
              <a:ext uri="{FF2B5EF4-FFF2-40B4-BE49-F238E27FC236}">
                <a16:creationId xmlns:a16="http://schemas.microsoft.com/office/drawing/2014/main" id="{6235BE7B-3E9A-C647-904E-59392CCD44DB}"/>
              </a:ext>
            </a:extLst>
          </p:cNvPr>
          <p:cNvSpPr txBox="1"/>
          <p:nvPr/>
        </p:nvSpPr>
        <p:spPr>
          <a:xfrm>
            <a:off x="762000" y="2967335"/>
            <a:ext cx="2819400"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Is a closed shape</a:t>
            </a:r>
          </a:p>
        </p:txBody>
      </p:sp>
      <p:sp>
        <p:nvSpPr>
          <p:cNvPr id="13" name="TextBox 12">
            <a:extLst>
              <a:ext uri="{FF2B5EF4-FFF2-40B4-BE49-F238E27FC236}">
                <a16:creationId xmlns:a16="http://schemas.microsoft.com/office/drawing/2014/main" id="{53A11014-45BF-1748-97B3-7A32D40EFE4E}"/>
              </a:ext>
            </a:extLst>
          </p:cNvPr>
          <p:cNvSpPr txBox="1"/>
          <p:nvPr/>
        </p:nvSpPr>
        <p:spPr>
          <a:xfrm>
            <a:off x="4572000" y="2967335"/>
            <a:ext cx="2819400"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Has curved sides</a:t>
            </a:r>
          </a:p>
        </p:txBody>
      </p:sp>
      <p:sp>
        <p:nvSpPr>
          <p:cNvPr id="14" name="TextBox 13">
            <a:extLst>
              <a:ext uri="{FF2B5EF4-FFF2-40B4-BE49-F238E27FC236}">
                <a16:creationId xmlns:a16="http://schemas.microsoft.com/office/drawing/2014/main" id="{CF639B9A-B038-014F-9368-F35CD7927B13}"/>
              </a:ext>
            </a:extLst>
          </p:cNvPr>
          <p:cNvSpPr txBox="1"/>
          <p:nvPr/>
        </p:nvSpPr>
        <p:spPr>
          <a:xfrm>
            <a:off x="809625" y="3504895"/>
            <a:ext cx="2819400"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Has four sides</a:t>
            </a:r>
          </a:p>
        </p:txBody>
      </p:sp>
      <p:sp>
        <p:nvSpPr>
          <p:cNvPr id="15" name="TextBox 14">
            <a:extLst>
              <a:ext uri="{FF2B5EF4-FFF2-40B4-BE49-F238E27FC236}">
                <a16:creationId xmlns:a16="http://schemas.microsoft.com/office/drawing/2014/main" id="{34602197-3677-A54F-AB15-7A62764D5C00}"/>
              </a:ext>
            </a:extLst>
          </p:cNvPr>
          <p:cNvSpPr txBox="1"/>
          <p:nvPr/>
        </p:nvSpPr>
        <p:spPr>
          <a:xfrm>
            <a:off x="4570086" y="3555592"/>
            <a:ext cx="2819400"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No equal sides</a:t>
            </a:r>
          </a:p>
        </p:txBody>
      </p:sp>
      <p:sp>
        <p:nvSpPr>
          <p:cNvPr id="16" name="TextBox 15">
            <a:extLst>
              <a:ext uri="{FF2B5EF4-FFF2-40B4-BE49-F238E27FC236}">
                <a16:creationId xmlns:a16="http://schemas.microsoft.com/office/drawing/2014/main" id="{D7330EEB-668D-4148-ACB5-6D94DD7CFD5D}"/>
              </a:ext>
            </a:extLst>
          </p:cNvPr>
          <p:cNvSpPr txBox="1"/>
          <p:nvPr/>
        </p:nvSpPr>
        <p:spPr>
          <a:xfrm>
            <a:off x="752475" y="3989215"/>
            <a:ext cx="4267200" cy="430887"/>
          </a:xfrm>
          <a:prstGeom prst="rect">
            <a:avLst/>
          </a:prstGeom>
          <a:noFill/>
        </p:spPr>
        <p:txBody>
          <a:bodyPr wrap="square" rtlCol="0">
            <a:spAutoFit/>
          </a:bodyPr>
          <a:lstStyle/>
          <a:p>
            <a:r>
              <a:rPr lang="en-US" sz="2200" b="1" dirty="0">
                <a:solidFill>
                  <a:srgbClr val="002060"/>
                </a:solidFill>
                <a:latin typeface="Chalkboard" panose="03050602040202020205" pitchFamily="66" charset="77"/>
              </a:rPr>
              <a:t>Opposite sides same length</a:t>
            </a:r>
          </a:p>
        </p:txBody>
      </p:sp>
      <p:sp>
        <p:nvSpPr>
          <p:cNvPr id="17" name="TextBox 16">
            <a:extLst>
              <a:ext uri="{FF2B5EF4-FFF2-40B4-BE49-F238E27FC236}">
                <a16:creationId xmlns:a16="http://schemas.microsoft.com/office/drawing/2014/main" id="{B8F4483A-76EA-9B40-855B-D91F4BDB0719}"/>
              </a:ext>
            </a:extLst>
          </p:cNvPr>
          <p:cNvSpPr txBox="1"/>
          <p:nvPr/>
        </p:nvSpPr>
        <p:spPr>
          <a:xfrm>
            <a:off x="4619929" y="3955252"/>
            <a:ext cx="3354714"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Is three-dimensional</a:t>
            </a:r>
          </a:p>
        </p:txBody>
      </p:sp>
      <p:sp>
        <p:nvSpPr>
          <p:cNvPr id="18" name="TextBox 17">
            <a:extLst>
              <a:ext uri="{FF2B5EF4-FFF2-40B4-BE49-F238E27FC236}">
                <a16:creationId xmlns:a16="http://schemas.microsoft.com/office/drawing/2014/main" id="{587888A7-9DC4-AC40-BA0C-0BDFAC977F40}"/>
              </a:ext>
            </a:extLst>
          </p:cNvPr>
          <p:cNvSpPr txBox="1"/>
          <p:nvPr/>
        </p:nvSpPr>
        <p:spPr>
          <a:xfrm>
            <a:off x="752474" y="4502369"/>
            <a:ext cx="3667125"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Has four right angles</a:t>
            </a:r>
          </a:p>
        </p:txBody>
      </p:sp>
      <p:sp>
        <p:nvSpPr>
          <p:cNvPr id="19" name="TextBox 18">
            <a:extLst>
              <a:ext uri="{FF2B5EF4-FFF2-40B4-BE49-F238E27FC236}">
                <a16:creationId xmlns:a16="http://schemas.microsoft.com/office/drawing/2014/main" id="{3E3CDAFD-A5A8-1C4B-8420-DFEF0AE8BC66}"/>
              </a:ext>
            </a:extLst>
          </p:cNvPr>
          <p:cNvSpPr txBox="1"/>
          <p:nvPr/>
        </p:nvSpPr>
        <p:spPr>
          <a:xfrm>
            <a:off x="4587872" y="4508501"/>
            <a:ext cx="3667125" cy="461665"/>
          </a:xfrm>
          <a:prstGeom prst="rect">
            <a:avLst/>
          </a:prstGeom>
          <a:noFill/>
        </p:spPr>
        <p:txBody>
          <a:bodyPr wrap="square" rtlCol="0">
            <a:spAutoFit/>
          </a:bodyPr>
          <a:lstStyle/>
          <a:p>
            <a:r>
              <a:rPr lang="en-US" sz="2400" b="1" dirty="0">
                <a:solidFill>
                  <a:srgbClr val="002060"/>
                </a:solidFill>
                <a:latin typeface="Chalkboard" panose="03050602040202020205" pitchFamily="66" charset="77"/>
              </a:rPr>
              <a:t>All sides same length</a:t>
            </a:r>
          </a:p>
        </p:txBody>
      </p:sp>
      <p:sp>
        <p:nvSpPr>
          <p:cNvPr id="7" name="Rectangle 6">
            <a:extLst>
              <a:ext uri="{FF2B5EF4-FFF2-40B4-BE49-F238E27FC236}">
                <a16:creationId xmlns:a16="http://schemas.microsoft.com/office/drawing/2014/main" id="{EB65848B-3C0E-4143-8AAA-CB7322D6C20E}"/>
              </a:ext>
            </a:extLst>
          </p:cNvPr>
          <p:cNvSpPr/>
          <p:nvPr/>
        </p:nvSpPr>
        <p:spPr>
          <a:xfrm>
            <a:off x="748210" y="-29996"/>
            <a:ext cx="7184274"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Interactive Reveal Version</a:t>
            </a:r>
          </a:p>
        </p:txBody>
      </p:sp>
    </p:spTree>
    <p:extLst>
      <p:ext uri="{BB962C8B-B14F-4D97-AF65-F5344CB8AC3E}">
        <p14:creationId xmlns:p14="http://schemas.microsoft.com/office/powerpoint/2010/main" val="208020743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
            <a:ext cx="8229600" cy="754380"/>
          </a:xfrm>
        </p:spPr>
        <p:txBody>
          <a:bodyPr>
            <a:normAutofit fontScale="90000"/>
          </a:bodyPr>
          <a:lstStyle/>
          <a:p>
            <a:r>
              <a:rPr lang="en-US" b="1" dirty="0">
                <a:solidFill>
                  <a:schemeClr val="accent6">
                    <a:lumMod val="20000"/>
                    <a:lumOff val="80000"/>
                  </a:schemeClr>
                </a:solidFill>
              </a:rPr>
              <a:t>Vocabulary</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04802"/>
            <a:ext cx="2341122" cy="2853198"/>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6222" y="4041088"/>
            <a:ext cx="2347778" cy="2861310"/>
          </a:xfrm>
          <a:prstGeom prst="rect">
            <a:avLst/>
          </a:prstGeom>
        </p:spPr>
      </p:pic>
      <p:pic>
        <p:nvPicPr>
          <p:cNvPr id="5" name="Picture 4"/>
          <p:cNvPicPr>
            <a:picLocks noChangeAspect="1"/>
          </p:cNvPicPr>
          <p:nvPr/>
        </p:nvPicPr>
        <p:blipFill>
          <a:blip r:embed="rId4"/>
          <a:stretch>
            <a:fillRect/>
          </a:stretch>
        </p:blipFill>
        <p:spPr>
          <a:xfrm>
            <a:off x="0" y="762000"/>
            <a:ext cx="8870827" cy="753054"/>
          </a:xfrm>
          <a:prstGeom prst="rect">
            <a:avLst/>
          </a:prstGeom>
        </p:spPr>
      </p:pic>
      <p:pic>
        <p:nvPicPr>
          <p:cNvPr id="6" name="Picture 5"/>
          <p:cNvPicPr>
            <a:picLocks noChangeAspect="1"/>
          </p:cNvPicPr>
          <p:nvPr/>
        </p:nvPicPr>
        <p:blipFill>
          <a:blip r:embed="rId5"/>
          <a:stretch>
            <a:fillRect/>
          </a:stretch>
        </p:blipFill>
        <p:spPr>
          <a:xfrm>
            <a:off x="1824437" y="1575682"/>
            <a:ext cx="5221951" cy="2361234"/>
          </a:xfrm>
          <a:prstGeom prst="rect">
            <a:avLst/>
          </a:prstGeom>
        </p:spPr>
      </p:pic>
      <p:pic>
        <p:nvPicPr>
          <p:cNvPr id="8" name="Picture 7"/>
          <p:cNvPicPr>
            <a:picLocks noChangeAspect="1"/>
          </p:cNvPicPr>
          <p:nvPr/>
        </p:nvPicPr>
        <p:blipFill>
          <a:blip r:embed="rId6"/>
          <a:stretch>
            <a:fillRect/>
          </a:stretch>
        </p:blipFill>
        <p:spPr>
          <a:xfrm>
            <a:off x="0" y="7620"/>
            <a:ext cx="9168465" cy="6858000"/>
          </a:xfrm>
          <a:prstGeom prst="rect">
            <a:avLst/>
          </a:prstGeom>
        </p:spPr>
      </p:pic>
      <p:sp>
        <p:nvSpPr>
          <p:cNvPr id="13" name="Rectangle 12">
            <a:extLst>
              <a:ext uri="{FF2B5EF4-FFF2-40B4-BE49-F238E27FC236}">
                <a16:creationId xmlns:a16="http://schemas.microsoft.com/office/drawing/2014/main" id="{447C48FF-4189-6540-8A57-49069DCE4ECF}"/>
              </a:ext>
            </a:extLst>
          </p:cNvPr>
          <p:cNvSpPr/>
          <p:nvPr/>
        </p:nvSpPr>
        <p:spPr>
          <a:xfrm>
            <a:off x="1689796" y="3112885"/>
            <a:ext cx="1497205" cy="707886"/>
          </a:xfrm>
          <a:prstGeom prst="rect">
            <a:avLst/>
          </a:prstGeom>
          <a:noFill/>
        </p:spPr>
        <p:txBody>
          <a:bodyPr wrap="none" lIns="91440" tIns="45720" rIns="91440" bIns="45720">
            <a:spAutoFit/>
          </a:bodyPr>
          <a:lstStyle/>
          <a:p>
            <a:pPr algn="ctr"/>
            <a:r>
              <a:rPr lang="en-US" sz="4000"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Brazil</a:t>
            </a:r>
          </a:p>
        </p:txBody>
      </p:sp>
      <p:sp>
        <p:nvSpPr>
          <p:cNvPr id="14" name="Rectangle 13">
            <a:extLst>
              <a:ext uri="{FF2B5EF4-FFF2-40B4-BE49-F238E27FC236}">
                <a16:creationId xmlns:a16="http://schemas.microsoft.com/office/drawing/2014/main" id="{BCAD5032-A359-8E45-B54E-2BD6D37BFDF8}"/>
              </a:ext>
            </a:extLst>
          </p:cNvPr>
          <p:cNvSpPr/>
          <p:nvPr/>
        </p:nvSpPr>
        <p:spPr>
          <a:xfrm>
            <a:off x="4007272" y="3126450"/>
            <a:ext cx="2151679" cy="707886"/>
          </a:xfrm>
          <a:prstGeom prst="rect">
            <a:avLst/>
          </a:prstGeom>
          <a:noFill/>
        </p:spPr>
        <p:txBody>
          <a:bodyPr wrap="none" lIns="91440" tIns="45720" rIns="91440" bIns="45720">
            <a:spAutoFit/>
          </a:bodyPr>
          <a:lstStyle/>
          <a:p>
            <a:pPr algn="ctr"/>
            <a:r>
              <a:rPr lang="en-US" sz="400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Portugal</a:t>
            </a:r>
            <a:endParaRPr lang="en-US" sz="4000"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endParaRPr>
          </a:p>
        </p:txBody>
      </p:sp>
      <p:sp>
        <p:nvSpPr>
          <p:cNvPr id="15" name="Rectangle 14">
            <a:extLst>
              <a:ext uri="{FF2B5EF4-FFF2-40B4-BE49-F238E27FC236}">
                <a16:creationId xmlns:a16="http://schemas.microsoft.com/office/drawing/2014/main" id="{0D249135-F9CD-9444-8348-201C4442C1E6}"/>
              </a:ext>
            </a:extLst>
          </p:cNvPr>
          <p:cNvSpPr/>
          <p:nvPr/>
        </p:nvSpPr>
        <p:spPr>
          <a:xfrm>
            <a:off x="7046388" y="3126450"/>
            <a:ext cx="1745158" cy="707886"/>
          </a:xfrm>
          <a:prstGeom prst="rect">
            <a:avLst/>
          </a:prstGeom>
          <a:noFill/>
        </p:spPr>
        <p:txBody>
          <a:bodyPr wrap="none" lIns="91440" tIns="45720" rIns="91440" bIns="45720">
            <a:spAutoFit/>
          </a:bodyPr>
          <a:lstStyle/>
          <a:p>
            <a:pPr algn="ctr"/>
            <a:r>
              <a:rPr lang="en-US" sz="400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Mexico</a:t>
            </a:r>
            <a:endParaRPr lang="en-US" sz="4000"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endParaRPr>
          </a:p>
        </p:txBody>
      </p:sp>
      <p:sp>
        <p:nvSpPr>
          <p:cNvPr id="16" name="Rectangle 15">
            <a:extLst>
              <a:ext uri="{FF2B5EF4-FFF2-40B4-BE49-F238E27FC236}">
                <a16:creationId xmlns:a16="http://schemas.microsoft.com/office/drawing/2014/main" id="{729E2BFB-8D0D-9347-B098-F38106388442}"/>
              </a:ext>
            </a:extLst>
          </p:cNvPr>
          <p:cNvSpPr/>
          <p:nvPr/>
        </p:nvSpPr>
        <p:spPr>
          <a:xfrm>
            <a:off x="2175345" y="4922793"/>
            <a:ext cx="52610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a:t>
            </a:r>
          </a:p>
        </p:txBody>
      </p:sp>
      <p:sp>
        <p:nvSpPr>
          <p:cNvPr id="17" name="Rectangle 16">
            <a:extLst>
              <a:ext uri="{FF2B5EF4-FFF2-40B4-BE49-F238E27FC236}">
                <a16:creationId xmlns:a16="http://schemas.microsoft.com/office/drawing/2014/main" id="{47BE0078-A158-A041-B61B-8C2F916FC30D}"/>
              </a:ext>
            </a:extLst>
          </p:cNvPr>
          <p:cNvSpPr/>
          <p:nvPr/>
        </p:nvSpPr>
        <p:spPr>
          <a:xfrm>
            <a:off x="4820060" y="4935222"/>
            <a:ext cx="52610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a:t>
            </a:r>
            <a:endParaRPr lang="en-US" sz="5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endParaRPr>
          </a:p>
        </p:txBody>
      </p:sp>
      <p:sp>
        <p:nvSpPr>
          <p:cNvPr id="19" name="Rectangle 18">
            <a:extLst>
              <a:ext uri="{FF2B5EF4-FFF2-40B4-BE49-F238E27FC236}">
                <a16:creationId xmlns:a16="http://schemas.microsoft.com/office/drawing/2014/main" id="{03568EA4-0F6B-764E-88ED-4DDCDBC3D0B6}"/>
              </a:ext>
            </a:extLst>
          </p:cNvPr>
          <p:cNvSpPr/>
          <p:nvPr/>
        </p:nvSpPr>
        <p:spPr>
          <a:xfrm>
            <a:off x="7596633" y="4922793"/>
            <a:ext cx="52610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a:t>
            </a:r>
            <a:endParaRPr lang="en-US" sz="5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endParaRPr>
          </a:p>
        </p:txBody>
      </p:sp>
      <p:sp>
        <p:nvSpPr>
          <p:cNvPr id="18" name="Rectangle 17">
            <a:extLst>
              <a:ext uri="{FF2B5EF4-FFF2-40B4-BE49-F238E27FC236}">
                <a16:creationId xmlns:a16="http://schemas.microsoft.com/office/drawing/2014/main" id="{5636A1B6-99B7-B04D-A74B-3242937C7246}"/>
              </a:ext>
            </a:extLst>
          </p:cNvPr>
          <p:cNvSpPr/>
          <p:nvPr/>
        </p:nvSpPr>
        <p:spPr>
          <a:xfrm>
            <a:off x="1279762" y="1317131"/>
            <a:ext cx="2024529" cy="707886"/>
          </a:xfrm>
          <a:prstGeom prst="rect">
            <a:avLst/>
          </a:prstGeom>
          <a:noFill/>
        </p:spPr>
        <p:txBody>
          <a:bodyPr wrap="none" lIns="91440" tIns="45720" rIns="91440" bIns="45720">
            <a:spAutoFit/>
          </a:bodyPr>
          <a:lstStyle/>
          <a:p>
            <a:pPr algn="ctr"/>
            <a:r>
              <a:rPr lang="en-US" sz="4000"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cylinder</a:t>
            </a:r>
          </a:p>
        </p:txBody>
      </p:sp>
      <p:sp>
        <p:nvSpPr>
          <p:cNvPr id="7" name="Rectangle 6">
            <a:extLst>
              <a:ext uri="{FF2B5EF4-FFF2-40B4-BE49-F238E27FC236}">
                <a16:creationId xmlns:a16="http://schemas.microsoft.com/office/drawing/2014/main" id="{90EFC653-21A7-FB45-8BE1-96C1C215951F}"/>
              </a:ext>
            </a:extLst>
          </p:cNvPr>
          <p:cNvSpPr/>
          <p:nvPr/>
        </p:nvSpPr>
        <p:spPr>
          <a:xfrm>
            <a:off x="4366570" y="1308155"/>
            <a:ext cx="1433085" cy="707886"/>
          </a:xfrm>
          <a:prstGeom prst="rect">
            <a:avLst/>
          </a:prstGeom>
        </p:spPr>
        <p:txBody>
          <a:bodyPr wrap="none">
            <a:spAutoFit/>
          </a:bodyPr>
          <a:lstStyle/>
          <a:p>
            <a:pPr algn="ctr"/>
            <a:r>
              <a:rPr lang="en-US" sz="400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circle</a:t>
            </a:r>
          </a:p>
        </p:txBody>
      </p:sp>
      <p:sp>
        <p:nvSpPr>
          <p:cNvPr id="11" name="Rectangle 10">
            <a:extLst>
              <a:ext uri="{FF2B5EF4-FFF2-40B4-BE49-F238E27FC236}">
                <a16:creationId xmlns:a16="http://schemas.microsoft.com/office/drawing/2014/main" id="{628E4AD2-D5CF-964E-B253-BBCD5DCB18D4}"/>
              </a:ext>
            </a:extLst>
          </p:cNvPr>
          <p:cNvSpPr/>
          <p:nvPr/>
        </p:nvSpPr>
        <p:spPr>
          <a:xfrm>
            <a:off x="7046388" y="1317131"/>
            <a:ext cx="1445717" cy="707886"/>
          </a:xfrm>
          <a:prstGeom prst="rect">
            <a:avLst/>
          </a:prstGeom>
        </p:spPr>
        <p:txBody>
          <a:bodyPr wrap="square">
            <a:spAutoFit/>
          </a:bodyPr>
          <a:lstStyle/>
          <a:p>
            <a:pPr algn="ctr"/>
            <a:r>
              <a:rPr lang="en-US" sz="4000" dirty="0">
                <a:ln w="9525">
                  <a:solidFill>
                    <a:schemeClr val="bg1"/>
                  </a:solidFill>
                  <a:prstDash val="solid"/>
                </a:ln>
                <a:solidFill>
                  <a:srgbClr val="0432FF"/>
                </a:solidFill>
                <a:effectLst>
                  <a:outerShdw blurRad="12700" dist="38100" dir="2700000" algn="tl" rotWithShape="0">
                    <a:schemeClr val="bg1">
                      <a:lumMod val="50000"/>
                    </a:schemeClr>
                  </a:outerShdw>
                </a:effectLst>
                <a:latin typeface="Chalkboard" panose="03050602040202020205" pitchFamily="66" charset="77"/>
              </a:rPr>
              <a:t>cube</a:t>
            </a:r>
          </a:p>
        </p:txBody>
      </p:sp>
    </p:spTree>
    <p:extLst>
      <p:ext uri="{BB962C8B-B14F-4D97-AF65-F5344CB8AC3E}">
        <p14:creationId xmlns:p14="http://schemas.microsoft.com/office/powerpoint/2010/main" val="371996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ircle(in)">
                                      <p:cBhvr>
                                        <p:cTn id="27" dur="20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9" grpId="0"/>
      <p:bldP spid="18"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3020A5-B31F-5643-8E2C-70EF3996E31A}"/>
              </a:ext>
            </a:extLst>
          </p:cNvPr>
          <p:cNvSpPr/>
          <p:nvPr/>
        </p:nvSpPr>
        <p:spPr>
          <a:xfrm>
            <a:off x="2760933" y="14311"/>
            <a:ext cx="445506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Who are we?</a:t>
            </a:r>
          </a:p>
        </p:txBody>
      </p:sp>
      <p:pic>
        <p:nvPicPr>
          <p:cNvPr id="5" name="Picture 4" descr="A picture containing text, vector graphics&#10;&#10;Description automatically generated">
            <a:extLst>
              <a:ext uri="{FF2B5EF4-FFF2-40B4-BE49-F238E27FC236}">
                <a16:creationId xmlns:a16="http://schemas.microsoft.com/office/drawing/2014/main" id="{FC27E5C2-7134-FA40-B2EE-24D16BDFF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466" y="2263378"/>
            <a:ext cx="1905000" cy="1905000"/>
          </a:xfrm>
          <a:prstGeom prst="rect">
            <a:avLst/>
          </a:prstGeom>
        </p:spPr>
      </p:pic>
      <p:sp>
        <p:nvSpPr>
          <p:cNvPr id="2" name="TextBox 1">
            <a:extLst>
              <a:ext uri="{FF2B5EF4-FFF2-40B4-BE49-F238E27FC236}">
                <a16:creationId xmlns:a16="http://schemas.microsoft.com/office/drawing/2014/main" id="{AA57C768-5B77-E54E-AEBB-6C67D280FCC5}"/>
              </a:ext>
            </a:extLst>
          </p:cNvPr>
          <p:cNvSpPr txBox="1"/>
          <p:nvPr/>
        </p:nvSpPr>
        <p:spPr>
          <a:xfrm>
            <a:off x="2388701" y="1311708"/>
            <a:ext cx="6400800" cy="1292662"/>
          </a:xfrm>
          <a:prstGeom prst="rect">
            <a:avLst/>
          </a:prstGeom>
          <a:noFill/>
        </p:spPr>
        <p:txBody>
          <a:bodyPr wrap="square" rtlCol="0">
            <a:spAutoFit/>
          </a:bodyPr>
          <a:lstStyle/>
          <a:p>
            <a:r>
              <a:rPr lang="en-US" sz="2600" dirty="0">
                <a:latin typeface="Chalkboard" panose="03050602040202020205" pitchFamily="66" charset="77"/>
              </a:rPr>
              <a:t>Essex County Public Schools exists to serve the individual educational needs of our students. </a:t>
            </a:r>
          </a:p>
        </p:txBody>
      </p:sp>
      <p:sp>
        <p:nvSpPr>
          <p:cNvPr id="6" name="TextBox 5">
            <a:extLst>
              <a:ext uri="{FF2B5EF4-FFF2-40B4-BE49-F238E27FC236}">
                <a16:creationId xmlns:a16="http://schemas.microsoft.com/office/drawing/2014/main" id="{F2EB74AF-FF09-DA47-95CC-D754DB44D3BE}"/>
              </a:ext>
            </a:extLst>
          </p:cNvPr>
          <p:cNvSpPr txBox="1"/>
          <p:nvPr/>
        </p:nvSpPr>
        <p:spPr>
          <a:xfrm>
            <a:off x="0" y="4183501"/>
            <a:ext cx="8929987" cy="2462213"/>
          </a:xfrm>
          <a:prstGeom prst="rect">
            <a:avLst/>
          </a:prstGeom>
          <a:noFill/>
        </p:spPr>
        <p:txBody>
          <a:bodyPr wrap="square" rtlCol="0">
            <a:spAutoFit/>
          </a:bodyPr>
          <a:lstStyle/>
          <a:p>
            <a:r>
              <a:rPr lang="en-US" sz="2200" dirty="0">
                <a:latin typeface="Chalkboard" panose="03050602040202020205" pitchFamily="66" charset="77"/>
              </a:rPr>
              <a:t>In partnership with our students, faculty, staff, parents, and the community, Essex County Public Schools is committed to creating Pathways to Excellence by promoting a positive, student-focused culture striving for continuous improvement that meets the academic, athletic, artistic, and career occupational needs of all our students by guiding, inspiring, celebrating, and teaching our students as we equip them to meet the challenges of a global society. </a:t>
            </a:r>
          </a:p>
        </p:txBody>
      </p:sp>
      <p:pic>
        <p:nvPicPr>
          <p:cNvPr id="10243" name="Picture 3" descr="page1image2607454848">
            <a:extLst>
              <a:ext uri="{FF2B5EF4-FFF2-40B4-BE49-F238E27FC236}">
                <a16:creationId xmlns:a16="http://schemas.microsoft.com/office/drawing/2014/main" id="{2EFE8802-1440-F14B-9138-3233D5FB4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320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ge1image2607455136">
            <a:extLst>
              <a:ext uri="{FF2B5EF4-FFF2-40B4-BE49-F238E27FC236}">
                <a16:creationId xmlns:a16="http://schemas.microsoft.com/office/drawing/2014/main" id="{4F2BAAD1-B5DB-704D-9C9F-C825D5592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6540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page1image2607455488">
            <a:extLst>
              <a:ext uri="{FF2B5EF4-FFF2-40B4-BE49-F238E27FC236}">
                <a16:creationId xmlns:a16="http://schemas.microsoft.com/office/drawing/2014/main" id="{66693534-B74E-8247-A6AB-FC0BC314F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6540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age1image2607455776">
            <a:extLst>
              <a:ext uri="{FF2B5EF4-FFF2-40B4-BE49-F238E27FC236}">
                <a16:creationId xmlns:a16="http://schemas.microsoft.com/office/drawing/2014/main" id="{A4FD44A9-E724-E34F-8826-4E33B4D0B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6540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page1image2607456064">
            <a:extLst>
              <a:ext uri="{FF2B5EF4-FFF2-40B4-BE49-F238E27FC236}">
                <a16:creationId xmlns:a16="http://schemas.microsoft.com/office/drawing/2014/main" id="{8F9262AC-4978-BA4E-89EB-7DF46CCA9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6540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page1image2607456352">
            <a:extLst>
              <a:ext uri="{FF2B5EF4-FFF2-40B4-BE49-F238E27FC236}">
                <a16:creationId xmlns:a16="http://schemas.microsoft.com/office/drawing/2014/main" id="{A5B35D70-9EAF-8348-A1B2-FD3C14D48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6540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page1image2607456832">
            <a:extLst>
              <a:ext uri="{FF2B5EF4-FFF2-40B4-BE49-F238E27FC236}">
                <a16:creationId xmlns:a16="http://schemas.microsoft.com/office/drawing/2014/main" id="{77421C82-8191-BC4E-ACE8-E570D024CF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6540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ssex County Public Schools crest">
            <a:extLst>
              <a:ext uri="{FF2B5EF4-FFF2-40B4-BE49-F238E27FC236}">
                <a16:creationId xmlns:a16="http://schemas.microsoft.com/office/drawing/2014/main" id="{806A8C75-4680-4044-B368-85D353D718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329" y="158750"/>
            <a:ext cx="2089505" cy="208950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0D96DB7-1E98-B849-8606-DB2A872EF75B}"/>
              </a:ext>
            </a:extLst>
          </p:cNvPr>
          <p:cNvSpPr txBox="1"/>
          <p:nvPr/>
        </p:nvSpPr>
        <p:spPr>
          <a:xfrm>
            <a:off x="2388701" y="1311708"/>
            <a:ext cx="6400800" cy="1292662"/>
          </a:xfrm>
          <a:prstGeom prst="rect">
            <a:avLst/>
          </a:prstGeom>
          <a:noFill/>
        </p:spPr>
        <p:txBody>
          <a:bodyPr wrap="square" rtlCol="0">
            <a:spAutoFit/>
          </a:bodyPr>
          <a:lstStyle/>
          <a:p>
            <a:r>
              <a:rPr lang="en-US" sz="2600" dirty="0">
                <a:latin typeface="Chalkboard" panose="03050602040202020205" pitchFamily="66" charset="77"/>
              </a:rPr>
              <a:t>Essex County Public Schools exists to serve the </a:t>
            </a:r>
            <a:r>
              <a:rPr lang="en-US" sz="2600" dirty="0">
                <a:solidFill>
                  <a:srgbClr val="FFFF00"/>
                </a:solidFill>
                <a:latin typeface="Chalkboard" panose="03050602040202020205" pitchFamily="66" charset="77"/>
              </a:rPr>
              <a:t>individual educational needs </a:t>
            </a:r>
            <a:r>
              <a:rPr lang="en-US" sz="2600" dirty="0">
                <a:latin typeface="Chalkboard" panose="03050602040202020205" pitchFamily="66" charset="77"/>
              </a:rPr>
              <a:t>of </a:t>
            </a:r>
            <a:r>
              <a:rPr lang="en-US" sz="2600" u="sng" dirty="0">
                <a:latin typeface="Chalkboard" panose="03050602040202020205" pitchFamily="66" charset="77"/>
              </a:rPr>
              <a:t>our students</a:t>
            </a:r>
            <a:r>
              <a:rPr lang="en-US" sz="2600" dirty="0">
                <a:latin typeface="Chalkboard" panose="03050602040202020205" pitchFamily="66" charset="77"/>
              </a:rPr>
              <a:t>. </a:t>
            </a:r>
          </a:p>
        </p:txBody>
      </p:sp>
    </p:spTree>
    <p:extLst>
      <p:ext uri="{BB962C8B-B14F-4D97-AF65-F5344CB8AC3E}">
        <p14:creationId xmlns:p14="http://schemas.microsoft.com/office/powerpoint/2010/main" val="16106234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53E68E37-0F91-5248-B4FF-F16B5453D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824678"/>
            <a:ext cx="8877300" cy="5818244"/>
          </a:xfrm>
          <a:prstGeom prst="rect">
            <a:avLst/>
          </a:prstGeom>
        </p:spPr>
      </p:pic>
      <p:sp>
        <p:nvSpPr>
          <p:cNvPr id="2" name="Title 1">
            <a:extLst>
              <a:ext uri="{FF2B5EF4-FFF2-40B4-BE49-F238E27FC236}">
                <a16:creationId xmlns:a16="http://schemas.microsoft.com/office/drawing/2014/main" id="{C44FD706-3F02-BD47-8E17-6989CCD0D408}"/>
              </a:ext>
            </a:extLst>
          </p:cNvPr>
          <p:cNvSpPr>
            <a:spLocks noGrp="1"/>
          </p:cNvSpPr>
          <p:nvPr>
            <p:ph type="title"/>
          </p:nvPr>
        </p:nvSpPr>
        <p:spPr>
          <a:xfrm>
            <a:off x="457200" y="34977"/>
            <a:ext cx="8229600" cy="803223"/>
          </a:xfrm>
        </p:spPr>
        <p:txBody>
          <a:bodyPr/>
          <a:lstStyle/>
          <a:p>
            <a:r>
              <a:rPr lang="en-US" dirty="0">
                <a:solidFill>
                  <a:srgbClr val="FFFF00"/>
                </a:solidFill>
                <a:latin typeface="Chalkboard" panose="03050602040202020205" pitchFamily="66" charset="77"/>
              </a:rPr>
              <a:t>Searching for Opportunities</a:t>
            </a:r>
          </a:p>
        </p:txBody>
      </p:sp>
      <p:pic>
        <p:nvPicPr>
          <p:cNvPr id="7" name="Picture 6" descr="Table&#10;&#10;Description automatically generated">
            <a:extLst>
              <a:ext uri="{FF2B5EF4-FFF2-40B4-BE49-F238E27FC236}">
                <a16:creationId xmlns:a16="http://schemas.microsoft.com/office/drawing/2014/main" id="{0BFB5D4D-67D4-C24D-A9AC-09F92441E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824678"/>
            <a:ext cx="8877300" cy="5819134"/>
          </a:xfrm>
          <a:prstGeom prst="rect">
            <a:avLst/>
          </a:prstGeom>
        </p:spPr>
      </p:pic>
      <p:pic>
        <p:nvPicPr>
          <p:cNvPr id="13" name="Picture 12" descr="Table&#10;&#10;Description automatically generated">
            <a:extLst>
              <a:ext uri="{FF2B5EF4-FFF2-40B4-BE49-F238E27FC236}">
                <a16:creationId xmlns:a16="http://schemas.microsoft.com/office/drawing/2014/main" id="{423EDDAC-37A7-1D49-9C0F-E53512F21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823788"/>
            <a:ext cx="8915400" cy="5819134"/>
          </a:xfrm>
          <a:prstGeom prst="rect">
            <a:avLst/>
          </a:prstGeom>
        </p:spPr>
      </p:pic>
    </p:spTree>
    <p:extLst>
      <p:ext uri="{BB962C8B-B14F-4D97-AF65-F5344CB8AC3E}">
        <p14:creationId xmlns:p14="http://schemas.microsoft.com/office/powerpoint/2010/main" val="301122957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BFCEC8DE-6238-E744-BC0F-F2BFE7DF5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 y="971648"/>
            <a:ext cx="9144000" cy="5881870"/>
          </a:xfrm>
          <a:prstGeom prst="rect">
            <a:avLst/>
          </a:prstGeom>
        </p:spPr>
      </p:pic>
      <p:sp>
        <p:nvSpPr>
          <p:cNvPr id="4" name="Rectangle 3">
            <a:extLst>
              <a:ext uri="{FF2B5EF4-FFF2-40B4-BE49-F238E27FC236}">
                <a16:creationId xmlns:a16="http://schemas.microsoft.com/office/drawing/2014/main" id="{289B3D13-4EA2-E34F-8AF5-96E5FED26ADA}"/>
              </a:ext>
            </a:extLst>
          </p:cNvPr>
          <p:cNvSpPr/>
          <p:nvPr/>
        </p:nvSpPr>
        <p:spPr>
          <a:xfrm>
            <a:off x="686962" y="0"/>
            <a:ext cx="7770076" cy="707886"/>
          </a:xfrm>
          <a:prstGeom prst="rect">
            <a:avLst/>
          </a:prstGeom>
          <a:noFill/>
        </p:spPr>
        <p:txBody>
          <a:bodyPr wrap="none" lIns="91440" tIns="45720" rIns="91440" bIns="45720">
            <a:spAutoFit/>
          </a:bodyPr>
          <a:lstStyle/>
          <a:p>
            <a:pPr algn="ctr"/>
            <a:r>
              <a:rPr lang="en-US" sz="4000" b="1" cap="none" spc="0" dirty="0">
                <a:ln w="12700">
                  <a:solidFill>
                    <a:schemeClr val="tx2">
                      <a:satMod val="155000"/>
                    </a:schemeClr>
                  </a:solidFill>
                  <a:prstDash val="solid"/>
                </a:ln>
                <a:solidFill>
                  <a:srgbClr val="3BF900"/>
                </a:solidFill>
                <a:effectLst>
                  <a:outerShdw blurRad="41275" dist="20320" dir="1800000" algn="tl" rotWithShape="0">
                    <a:srgbClr val="000000">
                      <a:alpha val="40000"/>
                    </a:srgbClr>
                  </a:outerShdw>
                </a:effectLst>
              </a:rPr>
              <a:t>Performance Level Descriptors</a:t>
            </a:r>
          </a:p>
        </p:txBody>
      </p:sp>
      <p:pic>
        <p:nvPicPr>
          <p:cNvPr id="6" name="Picture 5" descr="Table&#10;&#10;Description automatically generated">
            <a:extLst>
              <a:ext uri="{FF2B5EF4-FFF2-40B4-BE49-F238E27FC236}">
                <a16:creationId xmlns:a16="http://schemas.microsoft.com/office/drawing/2014/main" id="{3786F462-86E3-9844-9635-D10E3A3CA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 y="718591"/>
            <a:ext cx="9175376" cy="6166304"/>
          </a:xfrm>
          <a:prstGeom prst="rect">
            <a:avLst/>
          </a:prstGeom>
        </p:spPr>
      </p:pic>
      <p:pic>
        <p:nvPicPr>
          <p:cNvPr id="10" name="Picture 9" descr="Table&#10;&#10;Description automatically generated">
            <a:extLst>
              <a:ext uri="{FF2B5EF4-FFF2-40B4-BE49-F238E27FC236}">
                <a16:creationId xmlns:a16="http://schemas.microsoft.com/office/drawing/2014/main" id="{57F21228-68D7-7342-B355-2131DC3C1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6" y="707885"/>
            <a:ext cx="9175376" cy="6177009"/>
          </a:xfrm>
          <a:prstGeom prst="rect">
            <a:avLst/>
          </a:prstGeom>
        </p:spPr>
      </p:pic>
    </p:spTree>
    <p:extLst>
      <p:ext uri="{BB962C8B-B14F-4D97-AF65-F5344CB8AC3E}">
        <p14:creationId xmlns:p14="http://schemas.microsoft.com/office/powerpoint/2010/main" val="14025985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D640-D5C3-A64F-A98E-5778AB25D9BC}"/>
              </a:ext>
            </a:extLst>
          </p:cNvPr>
          <p:cNvSpPr>
            <a:spLocks noGrp="1"/>
          </p:cNvSpPr>
          <p:nvPr>
            <p:ph type="title"/>
          </p:nvPr>
        </p:nvSpPr>
        <p:spPr>
          <a:xfrm>
            <a:off x="5486400" y="990600"/>
            <a:ext cx="3505200" cy="3151187"/>
          </a:xfrm>
        </p:spPr>
        <p:txBody>
          <a:bodyPr/>
          <a:lstStyle/>
          <a:p>
            <a:r>
              <a:rPr lang="en-US" sz="3600" dirty="0">
                <a:latin typeface="Chalkboard" panose="03050602040202020205" pitchFamily="66" charset="77"/>
              </a:rPr>
              <a:t>Unpacking to Create Diagnostic Formative Assessment and Targeted Small Group Learning</a:t>
            </a:r>
          </a:p>
        </p:txBody>
      </p:sp>
      <p:pic>
        <p:nvPicPr>
          <p:cNvPr id="4" name="Picture 3">
            <a:extLst>
              <a:ext uri="{FF2B5EF4-FFF2-40B4-BE49-F238E27FC236}">
                <a16:creationId xmlns:a16="http://schemas.microsoft.com/office/drawing/2014/main" id="{B72E2515-A2E7-A646-AE17-9A14C91F7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62563" cy="6858000"/>
          </a:xfrm>
          <a:prstGeom prst="rect">
            <a:avLst/>
          </a:prstGeom>
        </p:spPr>
      </p:pic>
      <p:pic>
        <p:nvPicPr>
          <p:cNvPr id="8" name="Picture 7">
            <a:extLst>
              <a:ext uri="{FF2B5EF4-FFF2-40B4-BE49-F238E27FC236}">
                <a16:creationId xmlns:a16="http://schemas.microsoft.com/office/drawing/2014/main" id="{E183BADE-4943-7840-889E-5F3D19610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637" y="617537"/>
            <a:ext cx="3505200" cy="4347232"/>
          </a:xfrm>
          <a:prstGeom prst="rect">
            <a:avLst/>
          </a:prstGeom>
        </p:spPr>
      </p:pic>
      <p:pic>
        <p:nvPicPr>
          <p:cNvPr id="10" name="Picture 9">
            <a:extLst>
              <a:ext uri="{FF2B5EF4-FFF2-40B4-BE49-F238E27FC236}">
                <a16:creationId xmlns:a16="http://schemas.microsoft.com/office/drawing/2014/main" id="{FA3D3D83-604A-4C40-AD30-648C45F4F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262562" cy="685800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67226F1C-0736-CB45-B6C1-099B96165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 y="0"/>
            <a:ext cx="5254624" cy="6858000"/>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B7FF6B36-44EA-AA40-8376-281CAD664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873" y="617537"/>
            <a:ext cx="3509963" cy="4347232"/>
          </a:xfrm>
          <a:prstGeom prst="rect">
            <a:avLst/>
          </a:prstGeom>
        </p:spPr>
      </p:pic>
    </p:spTree>
    <p:extLst>
      <p:ext uri="{BB962C8B-B14F-4D97-AF65-F5344CB8AC3E}">
        <p14:creationId xmlns:p14="http://schemas.microsoft.com/office/powerpoint/2010/main" val="1768119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D640-D5C3-A64F-A98E-5778AB25D9BC}"/>
              </a:ext>
            </a:extLst>
          </p:cNvPr>
          <p:cNvSpPr>
            <a:spLocks noGrp="1"/>
          </p:cNvSpPr>
          <p:nvPr>
            <p:ph type="title"/>
          </p:nvPr>
        </p:nvSpPr>
        <p:spPr>
          <a:xfrm>
            <a:off x="5491162" y="1447800"/>
            <a:ext cx="3505200" cy="3151187"/>
          </a:xfrm>
        </p:spPr>
        <p:txBody>
          <a:bodyPr/>
          <a:lstStyle/>
          <a:p>
            <a:pPr>
              <a:lnSpc>
                <a:spcPct val="150000"/>
              </a:lnSpc>
            </a:pPr>
            <a:r>
              <a:rPr lang="en-US" sz="3600" dirty="0">
                <a:latin typeface="Chalkboard" panose="03050602040202020205" pitchFamily="66" charset="77"/>
              </a:rPr>
              <a:t>Each Student Charting Their Own Progress Compared to the Standard</a:t>
            </a:r>
          </a:p>
        </p:txBody>
      </p:sp>
      <p:pic>
        <p:nvPicPr>
          <p:cNvPr id="5" name="Picture 4">
            <a:extLst>
              <a:ext uri="{FF2B5EF4-FFF2-40B4-BE49-F238E27FC236}">
                <a16:creationId xmlns:a16="http://schemas.microsoft.com/office/drawing/2014/main" id="{2ACB5307-4734-4C4F-89D4-46DF7BBD2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5218670" cy="4800600"/>
          </a:xfrm>
          <a:prstGeom prst="rect">
            <a:avLst/>
          </a:prstGeom>
        </p:spPr>
      </p:pic>
    </p:spTree>
    <p:extLst>
      <p:ext uri="{BB962C8B-B14F-4D97-AF65-F5344CB8AC3E}">
        <p14:creationId xmlns:p14="http://schemas.microsoft.com/office/powerpoint/2010/main" val="28290502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70" name="Picture 6"/>
          <p:cNvPicPr>
            <a:picLocks noChangeAspect="1" noChangeArrowheads="1"/>
          </p:cNvPicPr>
          <p:nvPr/>
        </p:nvPicPr>
        <p:blipFill>
          <a:blip r:embed="rId3" cstate="print"/>
          <a:srcRect/>
          <a:stretch>
            <a:fillRect/>
          </a:stretch>
        </p:blipFill>
        <p:spPr bwMode="auto">
          <a:xfrm>
            <a:off x="-1" y="0"/>
            <a:ext cx="4685391"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1F4A842-3B1A-2E4A-8121-34FD711E8882}"/>
              </a:ext>
            </a:extLst>
          </p:cNvPr>
          <p:cNvSpPr/>
          <p:nvPr/>
        </p:nvSpPr>
        <p:spPr>
          <a:xfrm>
            <a:off x="5143168" y="-118652"/>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697" y="2377781"/>
            <a:ext cx="2401120" cy="258532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9ECEA4C-7AE2-E94A-83F5-2D74290C9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0"/>
            <a:ext cx="5167148" cy="6858000"/>
          </a:xfrm>
          <a:prstGeom prst="rect">
            <a:avLst/>
          </a:prstGeom>
        </p:spPr>
      </p:pic>
      <p:pic>
        <p:nvPicPr>
          <p:cNvPr id="7" name="Picture 6">
            <a:extLst>
              <a:ext uri="{FF2B5EF4-FFF2-40B4-BE49-F238E27FC236}">
                <a16:creationId xmlns:a16="http://schemas.microsoft.com/office/drawing/2014/main" id="{F7FEAD91-AB07-3E40-AA3F-8F3EF9F820C8}"/>
              </a:ext>
            </a:extLst>
          </p:cNvPr>
          <p:cNvPicPr>
            <a:picLocks noChangeAspect="1"/>
          </p:cNvPicPr>
          <p:nvPr/>
        </p:nvPicPr>
        <p:blipFill>
          <a:blip r:embed="rId6"/>
          <a:stretch>
            <a:fillRect/>
          </a:stretch>
        </p:blipFill>
        <p:spPr>
          <a:xfrm>
            <a:off x="-19050" y="8857"/>
            <a:ext cx="5167148" cy="6858000"/>
          </a:xfrm>
          <a:prstGeom prst="rect">
            <a:avLst/>
          </a:prstGeom>
        </p:spPr>
      </p:pic>
      <p:sp>
        <p:nvSpPr>
          <p:cNvPr id="9" name="TextBox 8">
            <a:extLst>
              <a:ext uri="{FF2B5EF4-FFF2-40B4-BE49-F238E27FC236}">
                <a16:creationId xmlns:a16="http://schemas.microsoft.com/office/drawing/2014/main" id="{43D50645-2BC0-C74D-A876-0A0D0B996601}"/>
              </a:ext>
            </a:extLst>
          </p:cNvPr>
          <p:cNvSpPr txBox="1"/>
          <p:nvPr/>
        </p:nvSpPr>
        <p:spPr>
          <a:xfrm>
            <a:off x="5186194" y="4927865"/>
            <a:ext cx="3957805" cy="1938992"/>
          </a:xfrm>
          <a:prstGeom prst="rect">
            <a:avLst/>
          </a:prstGeom>
          <a:noFill/>
        </p:spPr>
        <p:txBody>
          <a:bodyPr wrap="square" rtlCol="0">
            <a:spAutoFit/>
          </a:bodyPr>
          <a:lstStyle/>
          <a:p>
            <a:pPr algn="ctr"/>
            <a:r>
              <a:rPr lang="en-US" b="1" dirty="0">
                <a:solidFill>
                  <a:srgbClr val="66FFFF"/>
                </a:solidFill>
              </a:rPr>
              <a:t>Similarities AND Differences: </a:t>
            </a:r>
            <a:r>
              <a:rPr lang="en-US" dirty="0"/>
              <a:t>Breaking a concept into its </a:t>
            </a:r>
            <a:r>
              <a:rPr lang="en-US" u="sng" dirty="0"/>
              <a:t>similar and dissimilar </a:t>
            </a:r>
            <a:r>
              <a:rPr lang="en-US" dirty="0"/>
              <a:t>characteristics allows students to understand complex problems by analyzing them in a simpler way.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16870"/>
                                        </p:tgtEl>
                                        <p:attrNameLst>
                                          <p:attrName>style.visibility</p:attrName>
                                        </p:attrNameLst>
                                      </p:cBhvr>
                                      <p:to>
                                        <p:strVal val="visible"/>
                                      </p:to>
                                    </p:set>
                                    <p:animEffect transition="in" filter="circle(in)">
                                      <p:cBhvr>
                                        <p:cTn id="7" dur="2000"/>
                                        <p:tgtEl>
                                          <p:spTgt spid="13168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solidFill>
                  <a:srgbClr val="FFCCFF"/>
                </a:solidFill>
                <a:latin typeface="Comic Sans MS" charset="0"/>
                <a:ea typeface="Comic Sans MS" charset="0"/>
                <a:cs typeface="Comic Sans MS" charset="0"/>
              </a:rPr>
              <a:t>4 - second</a:t>
            </a:r>
          </a:p>
        </p:txBody>
      </p:sp>
      <p:sp>
        <p:nvSpPr>
          <p:cNvPr id="3" name="Title 1"/>
          <p:cNvSpPr txBox="1">
            <a:spLocks/>
          </p:cNvSpPr>
          <p:nvPr/>
        </p:nvSpPr>
        <p:spPr bwMode="auto">
          <a:xfrm>
            <a:off x="457200" y="5105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9600" kern="0" dirty="0">
                <a:solidFill>
                  <a:srgbClr val="FFCCFF"/>
                </a:solidFill>
                <a:latin typeface="Comic Sans MS" charset="0"/>
                <a:ea typeface="Comic Sans MS" charset="0"/>
                <a:cs typeface="Comic Sans MS" charset="0"/>
              </a:rPr>
              <a:t>partner</a:t>
            </a:r>
          </a:p>
        </p:txBody>
      </p:sp>
      <p:pic>
        <p:nvPicPr>
          <p:cNvPr id="4" name="Picture 3"/>
          <p:cNvPicPr>
            <a:picLocks noChangeAspect="1"/>
          </p:cNvPicPr>
          <p:nvPr/>
        </p:nvPicPr>
        <p:blipFill rotWithShape="1">
          <a:blip r:embed="rId2"/>
          <a:srcRect l="3462" t="4645" r="1831" b="7097"/>
          <a:stretch/>
        </p:blipFill>
        <p:spPr>
          <a:xfrm>
            <a:off x="2514600" y="1739106"/>
            <a:ext cx="4389120" cy="3048000"/>
          </a:xfrm>
          <a:prstGeom prst="rect">
            <a:avLst/>
          </a:prstGeom>
        </p:spPr>
      </p:pic>
    </p:spTree>
    <p:extLst>
      <p:ext uri="{BB962C8B-B14F-4D97-AF65-F5344CB8AC3E}">
        <p14:creationId xmlns:p14="http://schemas.microsoft.com/office/powerpoint/2010/main" val="262031939"/>
      </p:ext>
    </p:extLst>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61F3-AA6E-E141-BA84-D7174072D29A}"/>
              </a:ext>
            </a:extLst>
          </p:cNvPr>
          <p:cNvSpPr>
            <a:spLocks noGrp="1"/>
          </p:cNvSpPr>
          <p:nvPr>
            <p:ph type="title"/>
          </p:nvPr>
        </p:nvSpPr>
        <p:spPr>
          <a:xfrm>
            <a:off x="0" y="6417"/>
            <a:ext cx="5943600" cy="1219200"/>
          </a:xfrm>
        </p:spPr>
        <p:txBody>
          <a:bodyPr/>
          <a:lstStyle/>
          <a:p>
            <a:pPr algn="l"/>
            <a:r>
              <a:rPr lang="en-US" sz="3600" dirty="0">
                <a:solidFill>
                  <a:srgbClr val="FFC000"/>
                </a:solidFill>
              </a:rPr>
              <a:t>Think, Pair, Share</a:t>
            </a:r>
            <a:br>
              <a:rPr lang="en-US" sz="3600" dirty="0">
                <a:solidFill>
                  <a:srgbClr val="FFC000"/>
                </a:solidFill>
              </a:rPr>
            </a:br>
            <a:r>
              <a:rPr lang="en-US" sz="2400" dirty="0">
                <a:solidFill>
                  <a:srgbClr val="FFFF00"/>
                </a:solidFill>
                <a:hlinkClick r:id="rId2"/>
              </a:rPr>
              <a:t>Thinking Routine</a:t>
            </a:r>
            <a:endParaRPr lang="en-US" sz="3600" dirty="0">
              <a:solidFill>
                <a:srgbClr val="FFC000"/>
              </a:solidFill>
            </a:endParaRPr>
          </a:p>
        </p:txBody>
      </p:sp>
      <p:pic>
        <p:nvPicPr>
          <p:cNvPr id="8" name="Picture 7" descr="A person wearing a costume&#10;&#10;Description automatically generated">
            <a:extLst>
              <a:ext uri="{FF2B5EF4-FFF2-40B4-BE49-F238E27FC236}">
                <a16:creationId xmlns:a16="http://schemas.microsoft.com/office/drawing/2014/main" id="{9737F64E-C96C-7741-A7CD-5003CCE5D1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49213"/>
            <a:ext cx="1447800" cy="1447800"/>
          </a:xfrm>
          <a:prstGeom prst="rect">
            <a:avLst/>
          </a:prstGeom>
        </p:spPr>
      </p:pic>
      <p:sp>
        <p:nvSpPr>
          <p:cNvPr id="10" name="TextBox 9">
            <a:extLst>
              <a:ext uri="{FF2B5EF4-FFF2-40B4-BE49-F238E27FC236}">
                <a16:creationId xmlns:a16="http://schemas.microsoft.com/office/drawing/2014/main" id="{12ABCAD2-2D9A-9447-9EBB-8933737D2CBC}"/>
              </a:ext>
            </a:extLst>
          </p:cNvPr>
          <p:cNvSpPr txBox="1"/>
          <p:nvPr/>
        </p:nvSpPr>
        <p:spPr>
          <a:xfrm>
            <a:off x="38100" y="5177571"/>
            <a:ext cx="9067800" cy="1631216"/>
          </a:xfrm>
          <a:prstGeom prst="rect">
            <a:avLst/>
          </a:prstGeom>
          <a:noFill/>
        </p:spPr>
        <p:txBody>
          <a:bodyPr wrap="square" rtlCol="0">
            <a:spAutoFit/>
          </a:bodyPr>
          <a:lstStyle/>
          <a:p>
            <a:r>
              <a:rPr lang="en-US" dirty="0"/>
              <a:t>This routine encourages students to think about something, such as a problem, question or topic, and then articulate their thoughts. The </a:t>
            </a:r>
            <a:r>
              <a:rPr lang="en-US" i="1" dirty="0"/>
              <a:t>Think, Pair, Share </a:t>
            </a:r>
            <a:r>
              <a:rPr lang="en-US" dirty="0"/>
              <a:t>routine promotes understanding through active reasoning and explanation. Because students are listening to and sharing ideas, </a:t>
            </a:r>
            <a:r>
              <a:rPr lang="en-US" i="1" dirty="0"/>
              <a:t>Think, Pair, Share </a:t>
            </a:r>
            <a:r>
              <a:rPr lang="en-US" dirty="0"/>
              <a:t>encourages students to understand multiple perspectives. </a:t>
            </a:r>
          </a:p>
        </p:txBody>
      </p:sp>
      <p:pic>
        <p:nvPicPr>
          <p:cNvPr id="11" name="Picture 10" descr="A close up of a flower&#10;&#10;Description automatically generated">
            <a:extLst>
              <a:ext uri="{FF2B5EF4-FFF2-40B4-BE49-F238E27FC236}">
                <a16:creationId xmlns:a16="http://schemas.microsoft.com/office/drawing/2014/main" id="{CEB1076D-CB3F-924D-B202-8F9EA627AF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355" y="1371600"/>
            <a:ext cx="4343398" cy="2770690"/>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CFC4942B-31B4-9643-B818-79561247B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2778" y="2060804"/>
            <a:ext cx="4343398" cy="2736391"/>
          </a:xfrm>
          <a:prstGeom prst="rect">
            <a:avLst/>
          </a:prstGeom>
        </p:spPr>
      </p:pic>
    </p:spTree>
    <p:extLst>
      <p:ext uri="{BB962C8B-B14F-4D97-AF65-F5344CB8AC3E}">
        <p14:creationId xmlns:p14="http://schemas.microsoft.com/office/powerpoint/2010/main" val="5343157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4437"/>
            <a:ext cx="5562600" cy="1015663"/>
          </a:xfrm>
          <a:prstGeom prst="rect">
            <a:avLst/>
          </a:prstGeom>
          <a:solidFill>
            <a:srgbClr val="FF0000"/>
          </a:solidFill>
        </p:spPr>
        <p:txBody>
          <a:bodyPr wrap="square" rtlCol="0">
            <a:spAutoFit/>
          </a:bodyPr>
          <a:lstStyle/>
          <a:p>
            <a:pPr algn="ctr"/>
            <a:r>
              <a:rPr lang="en-US" b="1" dirty="0"/>
              <a:t>Clear Objective (</a:t>
            </a:r>
            <a:r>
              <a:rPr lang="en-US" b="1" i="1" dirty="0"/>
              <a:t>Today I will…</a:t>
            </a:r>
            <a:r>
              <a:rPr lang="en-US" b="1" dirty="0"/>
              <a:t>)/Vocabulary </a:t>
            </a:r>
          </a:p>
          <a:p>
            <a:pPr algn="ctr"/>
            <a:r>
              <a:rPr lang="en-US" dirty="0"/>
              <a:t>referenced by teacher/students throughout learning</a:t>
            </a:r>
          </a:p>
        </p:txBody>
      </p:sp>
      <p:sp>
        <p:nvSpPr>
          <p:cNvPr id="3" name="TextBox 2"/>
          <p:cNvSpPr txBox="1"/>
          <p:nvPr/>
        </p:nvSpPr>
        <p:spPr>
          <a:xfrm>
            <a:off x="152400" y="1766669"/>
            <a:ext cx="5638800" cy="1323439"/>
          </a:xfrm>
          <a:prstGeom prst="rect">
            <a:avLst/>
          </a:prstGeom>
          <a:solidFill>
            <a:srgbClr val="0432FF"/>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sp>
        <p:nvSpPr>
          <p:cNvPr id="4" name="TextBox 3"/>
          <p:cNvSpPr txBox="1"/>
          <p:nvPr/>
        </p:nvSpPr>
        <p:spPr>
          <a:xfrm>
            <a:off x="152400" y="3581400"/>
            <a:ext cx="5638800" cy="1631216"/>
          </a:xfrm>
          <a:prstGeom prst="rect">
            <a:avLst/>
          </a:prstGeom>
          <a:solidFill>
            <a:schemeClr val="accent1">
              <a:lumMod val="75000"/>
            </a:schemeClr>
          </a:solidFill>
        </p:spPr>
        <p:txBody>
          <a:bodyPr wrap="square" rtlCol="0">
            <a:spAutoFit/>
          </a:bodyPr>
          <a:lstStyle/>
          <a:p>
            <a:pPr algn="ctr"/>
            <a:r>
              <a:rPr lang="en-US" b="1" dirty="0"/>
              <a:t>Helping Students Develop  Understanding </a:t>
            </a:r>
          </a:p>
          <a:p>
            <a:pPr algn="ctr"/>
            <a:r>
              <a:rPr lang="en-US" dirty="0"/>
              <a:t>This is the teaching/learning/discovering phase. Multiple checks for understanding along the way. Modeling, Guided Practice, Independent Practice</a:t>
            </a:r>
          </a:p>
        </p:txBody>
      </p:sp>
      <p:sp>
        <p:nvSpPr>
          <p:cNvPr id="5" name="TextBox 4"/>
          <p:cNvSpPr txBox="1"/>
          <p:nvPr/>
        </p:nvSpPr>
        <p:spPr>
          <a:xfrm>
            <a:off x="152400" y="5638800"/>
            <a:ext cx="5638800" cy="1015663"/>
          </a:xfrm>
          <a:prstGeom prst="rect">
            <a:avLst/>
          </a:prstGeom>
          <a:solidFill>
            <a:srgbClr val="0432FF"/>
          </a:solidFill>
        </p:spPr>
        <p:txBody>
          <a:bodyPr wrap="square" rtlCol="0">
            <a:spAutoFit/>
          </a:bodyPr>
          <a:lstStyle/>
          <a:p>
            <a:pPr algn="ctr"/>
            <a:r>
              <a:rPr lang="en-US" b="1" dirty="0"/>
              <a:t>Helping Students Extend &amp; Apply Knowledge </a:t>
            </a:r>
          </a:p>
          <a:p>
            <a:pPr algn="ctr"/>
            <a:r>
              <a:rPr lang="en-US" dirty="0"/>
              <a:t>Student reflection &amp; doing something with what they learned.</a:t>
            </a:r>
          </a:p>
        </p:txBody>
      </p:sp>
      <p:sp>
        <p:nvSpPr>
          <p:cNvPr id="6" name="Arrow: Down 5"/>
          <p:cNvSpPr/>
          <p:nvPr/>
        </p:nvSpPr>
        <p:spPr bwMode="auto">
          <a:xfrm>
            <a:off x="2667000" y="1270100"/>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Arrow: Down 6"/>
          <p:cNvSpPr/>
          <p:nvPr/>
        </p:nvSpPr>
        <p:spPr bwMode="auto">
          <a:xfrm>
            <a:off x="2656840" y="3104784"/>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Arrow: Down 7"/>
          <p:cNvSpPr/>
          <p:nvPr/>
        </p:nvSpPr>
        <p:spPr bwMode="auto">
          <a:xfrm>
            <a:off x="2656840" y="5212616"/>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a:off x="5988326" y="2078960"/>
            <a:ext cx="2971800" cy="3170099"/>
          </a:xfrm>
          <a:prstGeom prst="rect">
            <a:avLst/>
          </a:prstGeom>
          <a:solidFill>
            <a:srgbClr val="000000"/>
          </a:solidFill>
        </p:spPr>
        <p:txBody>
          <a:bodyPr wrap="square" rtlCol="0">
            <a:spAutoFit/>
          </a:bodyPr>
          <a:lstStyle/>
          <a:p>
            <a:pPr algn="ctr"/>
            <a:r>
              <a:rPr lang="en-US" b="1" dirty="0"/>
              <a:t>Integration of:</a:t>
            </a:r>
          </a:p>
          <a:p>
            <a:pPr algn="ctr"/>
            <a:endParaRPr lang="en-US" b="1" dirty="0"/>
          </a:p>
          <a:p>
            <a:pPr algn="ctr"/>
            <a:r>
              <a:rPr lang="en-US" b="1" dirty="0"/>
              <a:t>Constant checks for understanding of each student.</a:t>
            </a:r>
          </a:p>
          <a:p>
            <a:pPr algn="ctr"/>
            <a:endParaRPr lang="en-US" b="1" dirty="0"/>
          </a:p>
          <a:p>
            <a:pPr algn="ctr"/>
            <a:r>
              <a:rPr lang="en-US" b="1" dirty="0"/>
              <a:t>Seize opportunities for student collaboration on second questions!</a:t>
            </a:r>
          </a:p>
          <a:p>
            <a:pPr algn="ctr"/>
            <a:endParaRPr lang="en-US" b="1" dirty="0"/>
          </a:p>
        </p:txBody>
      </p:sp>
      <p:sp>
        <p:nvSpPr>
          <p:cNvPr id="12" name="Rectangle 11"/>
          <p:cNvSpPr/>
          <p:nvPr/>
        </p:nvSpPr>
        <p:spPr>
          <a:xfrm>
            <a:off x="5715000" y="117693"/>
            <a:ext cx="3454792" cy="674030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Lesson</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 </a:t>
            </a: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Flowchart</a:t>
            </a:r>
            <a:endParaRPr lang="en-US" sz="54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pic>
        <p:nvPicPr>
          <p:cNvPr id="13" name="Picture 12" descr="A picture containing graphical user interface&#10;&#10;Description automatically generated">
            <a:extLst>
              <a:ext uri="{FF2B5EF4-FFF2-40B4-BE49-F238E27FC236}">
                <a16:creationId xmlns:a16="http://schemas.microsoft.com/office/drawing/2014/main" id="{187D37FD-C940-F74C-9BD0-1BC6F713B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91200" cy="6876687"/>
          </a:xfrm>
          <a:prstGeom prst="rect">
            <a:avLst/>
          </a:prstGeom>
        </p:spPr>
      </p:pic>
    </p:spTree>
    <p:extLst>
      <p:ext uri="{BB962C8B-B14F-4D97-AF65-F5344CB8AC3E}">
        <p14:creationId xmlns:p14="http://schemas.microsoft.com/office/powerpoint/2010/main" val="39682940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1524000"/>
            <a:ext cx="8153400" cy="43434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ctr"/>
            <a:r>
              <a:rPr lang="en-US" b="1" cap="small" dirty="0">
                <a:solidFill>
                  <a:srgbClr val="FFFF66"/>
                </a:solidFill>
              </a:rPr>
              <a:t>Setting the Objective </a:t>
            </a:r>
          </a:p>
          <a:p>
            <a:pPr algn="ctr"/>
            <a:endParaRPr lang="en-US" b="1" cap="small" dirty="0">
              <a:solidFill>
                <a:srgbClr val="FFFF66"/>
              </a:solidFill>
            </a:endParaRPr>
          </a:p>
          <a:p>
            <a:pPr algn="ctr"/>
            <a:r>
              <a:rPr lang="en-US" b="1" cap="small" dirty="0">
                <a:solidFill>
                  <a:srgbClr val="FFFF66"/>
                </a:solidFill>
              </a:rPr>
              <a:t>and </a:t>
            </a:r>
          </a:p>
          <a:p>
            <a:pPr algn="ctr"/>
            <a:endParaRPr lang="en-US" b="1" cap="small" dirty="0">
              <a:solidFill>
                <a:srgbClr val="FFFF66"/>
              </a:solidFill>
            </a:endParaRPr>
          </a:p>
          <a:p>
            <a:pPr algn="ctr"/>
            <a:r>
              <a:rPr lang="en-US" b="1" cap="small" dirty="0">
                <a:solidFill>
                  <a:srgbClr val="FFFF66"/>
                </a:solidFill>
              </a:rPr>
              <a:t>Providing Feedback</a:t>
            </a:r>
          </a:p>
        </p:txBody>
      </p:sp>
      <p:pic>
        <p:nvPicPr>
          <p:cNvPr id="8" name="Picture 7">
            <a:extLst>
              <a:ext uri="{FF2B5EF4-FFF2-40B4-BE49-F238E27FC236}">
                <a16:creationId xmlns:a16="http://schemas.microsoft.com/office/drawing/2014/main" id="{8582FF64-C2BD-0D44-919A-F3BA3DADF4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832"/>
            <a:ext cx="9144000" cy="6875929"/>
          </a:xfrm>
          <a:prstGeom prst="rect">
            <a:avLst/>
          </a:prstGeom>
        </p:spPr>
      </p:pic>
    </p:spTree>
    <p:extLst>
      <p:ext uri="{BB962C8B-B14F-4D97-AF65-F5344CB8AC3E}">
        <p14:creationId xmlns:p14="http://schemas.microsoft.com/office/powerpoint/2010/main" val="2244096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E6954-89E4-E74B-BC46-09F55D856B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16122" cy="6858000"/>
          </a:xfrm>
          <a:prstGeom prst="rect">
            <a:avLst/>
          </a:prstGeom>
          <a:solidFill>
            <a:srgbClr val="66FFFF"/>
          </a:solidFill>
        </p:spPr>
      </p:pic>
      <p:sp>
        <p:nvSpPr>
          <p:cNvPr id="4" name="Text Box 17">
            <a:extLst>
              <a:ext uri="{FF2B5EF4-FFF2-40B4-BE49-F238E27FC236}">
                <a16:creationId xmlns:a16="http://schemas.microsoft.com/office/drawing/2014/main" id="{5DCE4797-EDB3-F34F-B76E-67B7920BC97C}"/>
              </a:ext>
            </a:extLst>
          </p:cNvPr>
          <p:cNvSpPr txBox="1"/>
          <p:nvPr/>
        </p:nvSpPr>
        <p:spPr>
          <a:xfrm>
            <a:off x="169437" y="153979"/>
            <a:ext cx="3014345" cy="11042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600" dirty="0">
                <a:solidFill>
                  <a:srgbClr val="0432FF"/>
                </a:solidFill>
                <a:effectLst/>
                <a:latin typeface="Comic Sans MS" panose="030F0902030302020204" pitchFamily="66" charset="0"/>
                <a:ea typeface="Calibri" panose="020F0502020204030204" pitchFamily="34" charset="0"/>
                <a:cs typeface="Times New Roman" panose="02020603050405020304" pitchFamily="18" charset="0"/>
              </a:rPr>
              <a:t>I can identify and describe two-dimensional and three-dimensional shapes.</a:t>
            </a:r>
            <a:endParaRPr lang="en-US" sz="1600" dirty="0">
              <a:solidFill>
                <a:srgbClr val="0432FF"/>
              </a:solidFill>
              <a:latin typeface="Comic Sans MS" panose="030F0902030302020204" pitchFamily="66"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8">
            <a:extLst>
              <a:ext uri="{FF2B5EF4-FFF2-40B4-BE49-F238E27FC236}">
                <a16:creationId xmlns:a16="http://schemas.microsoft.com/office/drawing/2014/main" id="{9D4C0343-486C-AD4C-A96A-63E25E4CCF98}"/>
              </a:ext>
            </a:extLst>
          </p:cNvPr>
          <p:cNvSpPr txBox="1"/>
          <p:nvPr/>
        </p:nvSpPr>
        <p:spPr>
          <a:xfrm>
            <a:off x="6013227" y="116353"/>
            <a:ext cx="3014345" cy="14211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sz="16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I use identify properties of squares</a:t>
            </a:r>
            <a:r>
              <a:rPr lang="en-US" sz="1600" dirty="0">
                <a:solidFill>
                  <a:srgbClr val="FF0000"/>
                </a:solidFill>
                <a:latin typeface="Comic Sans MS" panose="030F0902030302020204" pitchFamily="66" charset="0"/>
              </a:rPr>
              <a:t>.</a:t>
            </a:r>
            <a:endParaRPr lang="en-US" sz="12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endParaRPr>
          </a:p>
        </p:txBody>
      </p:sp>
      <p:sp>
        <p:nvSpPr>
          <p:cNvPr id="8" name="Text Box 28">
            <a:extLst>
              <a:ext uri="{FF2B5EF4-FFF2-40B4-BE49-F238E27FC236}">
                <a16:creationId xmlns:a16="http://schemas.microsoft.com/office/drawing/2014/main" id="{4854E191-009E-4B4F-B518-619227F3AB7E}"/>
              </a:ext>
            </a:extLst>
          </p:cNvPr>
          <p:cNvSpPr txBox="1"/>
          <p:nvPr/>
        </p:nvSpPr>
        <p:spPr>
          <a:xfrm>
            <a:off x="133578" y="5880915"/>
            <a:ext cx="3014345" cy="7888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dirty="0">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I can sort and draw examples and nonexamples of types of quadrilaterals.</a:t>
            </a:r>
            <a:endParaRPr lang="en-US" sz="1600" dirty="0">
              <a:solidFill>
                <a:srgbClr val="00B050"/>
              </a:solidFill>
              <a:latin typeface="Comic Sans MS" panose="030F0902030302020204" pitchFamily="66"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9">
            <a:extLst>
              <a:ext uri="{FF2B5EF4-FFF2-40B4-BE49-F238E27FC236}">
                <a16:creationId xmlns:a16="http://schemas.microsoft.com/office/drawing/2014/main" id="{556BB4D4-F7BC-E04F-AFB1-7ECE656E29BB}"/>
              </a:ext>
            </a:extLst>
          </p:cNvPr>
          <p:cNvSpPr txBox="1"/>
          <p:nvPr/>
        </p:nvSpPr>
        <p:spPr>
          <a:xfrm>
            <a:off x="6039858" y="6103016"/>
            <a:ext cx="2910203" cy="6072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600" dirty="0">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   I </a:t>
            </a:r>
            <a:r>
              <a:rPr lang="en-US" sz="1600"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re</a:t>
            </a:r>
            <a:r>
              <a:rPr lang="en-US" sz="1600" b="1"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cognize types of quadrilaterals</a:t>
            </a:r>
            <a:r>
              <a:rPr lang="en-US" sz="1600" dirty="0">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a:t>
            </a:r>
            <a:endParaRPr lang="en-US" sz="1600" dirty="0">
              <a:solidFill>
                <a:srgbClr val="7030A0"/>
              </a:solidFill>
              <a:latin typeface="Comic Sans MS" panose="030F0902030302020204" pitchFamily="66" charset="0"/>
            </a:endParaRPr>
          </a:p>
        </p:txBody>
      </p:sp>
      <p:sp>
        <p:nvSpPr>
          <p:cNvPr id="14" name="TextBox 13">
            <a:extLst>
              <a:ext uri="{FF2B5EF4-FFF2-40B4-BE49-F238E27FC236}">
                <a16:creationId xmlns:a16="http://schemas.microsoft.com/office/drawing/2014/main" id="{8F4701E5-96DF-DD4F-B51E-E108672212BC}"/>
              </a:ext>
            </a:extLst>
          </p:cNvPr>
          <p:cNvSpPr txBox="1"/>
          <p:nvPr/>
        </p:nvSpPr>
        <p:spPr>
          <a:xfrm>
            <a:off x="1344317" y="2406551"/>
            <a:ext cx="7063422" cy="984885"/>
          </a:xfrm>
          <a:prstGeom prst="rect">
            <a:avLst/>
          </a:prstGeom>
          <a:noFill/>
        </p:spPr>
        <p:txBody>
          <a:bodyPr wrap="square" rtlCol="0">
            <a:spAutoFit/>
          </a:bodyPr>
          <a:lstStyle/>
          <a:p>
            <a:pPr algn="ctr"/>
            <a:r>
              <a:rPr lang="en-US" b="1" dirty="0">
                <a:solidFill>
                  <a:srgbClr val="000000"/>
                </a:solidFill>
                <a:latin typeface="Comic Sans MS" panose="030F0902030302020204" pitchFamily="66" charset="0"/>
              </a:rPr>
              <a:t>Driving Questions: </a:t>
            </a:r>
          </a:p>
          <a:p>
            <a:r>
              <a:rPr lang="en-US" sz="1800" dirty="0">
                <a:solidFill>
                  <a:srgbClr val="000000"/>
                </a:solidFill>
              </a:rPr>
              <a:t>How do we know when a shape is a quadrilateral?</a:t>
            </a:r>
          </a:p>
          <a:p>
            <a:r>
              <a:rPr lang="en-US" sz="1800" dirty="0">
                <a:solidFill>
                  <a:srgbClr val="000000"/>
                </a:solidFill>
                <a:latin typeface="Comic Sans MS" panose="030F0902030302020204" pitchFamily="66" charset="0"/>
              </a:rPr>
              <a:t>How can we sort and explain types of quadrilaterals?</a:t>
            </a:r>
            <a:endParaRPr lang="en-US" dirty="0">
              <a:solidFill>
                <a:srgbClr val="000000"/>
              </a:solidFill>
              <a:latin typeface="Comic Sans MS" panose="030F0902030302020204" pitchFamily="66" charset="0"/>
            </a:endParaRPr>
          </a:p>
        </p:txBody>
      </p:sp>
      <p:sp>
        <p:nvSpPr>
          <p:cNvPr id="15" name="TextBox 14">
            <a:extLst>
              <a:ext uri="{FF2B5EF4-FFF2-40B4-BE49-F238E27FC236}">
                <a16:creationId xmlns:a16="http://schemas.microsoft.com/office/drawing/2014/main" id="{9364DF04-3E14-614E-8B5C-B88442F9D202}"/>
              </a:ext>
            </a:extLst>
          </p:cNvPr>
          <p:cNvSpPr txBox="1"/>
          <p:nvPr/>
        </p:nvSpPr>
        <p:spPr>
          <a:xfrm>
            <a:off x="1126259" y="3545797"/>
            <a:ext cx="6705600" cy="2349618"/>
          </a:xfrm>
          <a:prstGeom prst="rect">
            <a:avLst/>
          </a:prstGeom>
          <a:noFill/>
        </p:spPr>
        <p:txBody>
          <a:bodyPr wrap="square" rtlCol="0">
            <a:spAutoFit/>
          </a:bodyPr>
          <a:lstStyle/>
          <a:p>
            <a:pPr algn="ctr">
              <a:lnSpc>
                <a:spcPct val="150000"/>
              </a:lnSpc>
            </a:pPr>
            <a:r>
              <a:rPr lang="en-US" dirty="0">
                <a:solidFill>
                  <a:srgbClr val="000000"/>
                </a:solidFill>
                <a:latin typeface="Comic Sans MS" panose="030F0902030302020204" pitchFamily="66" charset="0"/>
              </a:rPr>
              <a:t>Shape   Side    Angle     Square</a:t>
            </a:r>
          </a:p>
          <a:p>
            <a:pPr algn="ctr">
              <a:lnSpc>
                <a:spcPct val="150000"/>
              </a:lnSpc>
            </a:pPr>
            <a:r>
              <a:rPr lang="en-US" dirty="0">
                <a:solidFill>
                  <a:srgbClr val="000000"/>
                </a:solidFill>
                <a:latin typeface="Comic Sans MS" panose="030F0902030302020204" pitchFamily="66" charset="0"/>
              </a:rPr>
              <a:t>Quadrilateral     Rhombus     Rectangle</a:t>
            </a:r>
          </a:p>
          <a:p>
            <a:pPr algn="ctr">
              <a:lnSpc>
                <a:spcPct val="150000"/>
              </a:lnSpc>
            </a:pPr>
            <a:r>
              <a:rPr lang="en-US" dirty="0">
                <a:solidFill>
                  <a:srgbClr val="000000"/>
                </a:solidFill>
                <a:latin typeface="Comic Sans MS" panose="030F0902030302020204" pitchFamily="66" charset="0"/>
              </a:rPr>
              <a:t>Three-dimensional     Two-dimensional</a:t>
            </a:r>
          </a:p>
          <a:p>
            <a:pPr algn="ctr">
              <a:lnSpc>
                <a:spcPct val="150000"/>
              </a:lnSpc>
            </a:pPr>
            <a:r>
              <a:rPr lang="en-US" dirty="0">
                <a:solidFill>
                  <a:srgbClr val="000000"/>
                </a:solidFill>
                <a:latin typeface="Comic Sans MS" panose="030F0902030302020204" pitchFamily="66" charset="0"/>
              </a:rPr>
              <a:t>Example      Nonexample</a:t>
            </a:r>
          </a:p>
          <a:p>
            <a:pPr algn="ctr">
              <a:lnSpc>
                <a:spcPct val="150000"/>
              </a:lnSpc>
            </a:pPr>
            <a:r>
              <a:rPr lang="en-US" dirty="0">
                <a:solidFill>
                  <a:srgbClr val="000000"/>
                </a:solidFill>
                <a:latin typeface="Comic Sans MS" panose="030F0902030302020204" pitchFamily="66" charset="0"/>
              </a:rPr>
              <a:t>Sort    </a:t>
            </a:r>
          </a:p>
        </p:txBody>
      </p:sp>
      <p:sp>
        <p:nvSpPr>
          <p:cNvPr id="2" name="Rectangle 1">
            <a:extLst>
              <a:ext uri="{FF2B5EF4-FFF2-40B4-BE49-F238E27FC236}">
                <a16:creationId xmlns:a16="http://schemas.microsoft.com/office/drawing/2014/main" id="{7C5EEF45-F3A5-134F-A8D8-6E6E5D0AD9AD}"/>
              </a:ext>
            </a:extLst>
          </p:cNvPr>
          <p:cNvSpPr/>
          <p:nvPr/>
        </p:nvSpPr>
        <p:spPr bwMode="auto">
          <a:xfrm>
            <a:off x="1447800" y="1183612"/>
            <a:ext cx="838200" cy="35387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07E0293-9077-DF49-8F5B-9C021EC259FF}"/>
              </a:ext>
            </a:extLst>
          </p:cNvPr>
          <p:cNvSpPr/>
          <p:nvPr/>
        </p:nvSpPr>
        <p:spPr bwMode="auto">
          <a:xfrm>
            <a:off x="228600" y="1108389"/>
            <a:ext cx="914400" cy="353871"/>
          </a:xfrm>
          <a:prstGeom prst="rect">
            <a:avLst/>
          </a:prstGeom>
          <a:solidFill>
            <a:srgbClr val="66FFFF"/>
          </a:solid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7" name="Cube 16">
            <a:extLst>
              <a:ext uri="{FF2B5EF4-FFF2-40B4-BE49-F238E27FC236}">
                <a16:creationId xmlns:a16="http://schemas.microsoft.com/office/drawing/2014/main" id="{E910DBFF-D72D-7E4C-9ECE-3713A1F93374}"/>
              </a:ext>
            </a:extLst>
          </p:cNvPr>
          <p:cNvSpPr/>
          <p:nvPr/>
        </p:nvSpPr>
        <p:spPr bwMode="auto">
          <a:xfrm>
            <a:off x="436225" y="1701705"/>
            <a:ext cx="1011575" cy="568988"/>
          </a:xfrm>
          <a:prstGeom prst="cube">
            <a:avLst/>
          </a:prstGeom>
          <a:solidFill>
            <a:srgbClr val="66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F99BE843-FA37-F447-848A-87FBB815ECCE}"/>
              </a:ext>
            </a:extLst>
          </p:cNvPr>
          <p:cNvSpPr/>
          <p:nvPr/>
        </p:nvSpPr>
        <p:spPr bwMode="auto">
          <a:xfrm>
            <a:off x="6979508" y="737464"/>
            <a:ext cx="685800" cy="62308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24FC5262-E871-9445-9982-520E961B7A69}"/>
              </a:ext>
            </a:extLst>
          </p:cNvPr>
          <p:cNvSpPr/>
          <p:nvPr/>
        </p:nvSpPr>
        <p:spPr bwMode="auto">
          <a:xfrm rot="2111400">
            <a:off x="8156030" y="1274172"/>
            <a:ext cx="623941" cy="66786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0" name="Parallelogram 19">
            <a:extLst>
              <a:ext uri="{FF2B5EF4-FFF2-40B4-BE49-F238E27FC236}">
                <a16:creationId xmlns:a16="http://schemas.microsoft.com/office/drawing/2014/main" id="{909BFC5D-4790-374F-9D07-455847278458}"/>
              </a:ext>
            </a:extLst>
          </p:cNvPr>
          <p:cNvSpPr/>
          <p:nvPr/>
        </p:nvSpPr>
        <p:spPr bwMode="auto">
          <a:xfrm>
            <a:off x="8001000" y="4230448"/>
            <a:ext cx="762000" cy="50809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Trapezoid 20">
            <a:extLst>
              <a:ext uri="{FF2B5EF4-FFF2-40B4-BE49-F238E27FC236}">
                <a16:creationId xmlns:a16="http://schemas.microsoft.com/office/drawing/2014/main" id="{38FFACD5-618C-9B43-A3BC-D0A3BF4FFEB6}"/>
              </a:ext>
            </a:extLst>
          </p:cNvPr>
          <p:cNvSpPr/>
          <p:nvPr/>
        </p:nvSpPr>
        <p:spPr bwMode="auto">
          <a:xfrm rot="5400000">
            <a:off x="8113404" y="5130640"/>
            <a:ext cx="769208" cy="42848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D2887C50-C83B-D54B-A8CF-A719E909FF48}"/>
              </a:ext>
            </a:extLst>
          </p:cNvPr>
          <p:cNvSpPr/>
          <p:nvPr/>
        </p:nvSpPr>
        <p:spPr bwMode="auto">
          <a:xfrm>
            <a:off x="7246208" y="4907589"/>
            <a:ext cx="602392"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Parallelogram 22">
            <a:extLst>
              <a:ext uri="{FF2B5EF4-FFF2-40B4-BE49-F238E27FC236}">
                <a16:creationId xmlns:a16="http://schemas.microsoft.com/office/drawing/2014/main" id="{250D0A97-852D-D344-A157-220616DBE03F}"/>
              </a:ext>
            </a:extLst>
          </p:cNvPr>
          <p:cNvSpPr/>
          <p:nvPr/>
        </p:nvSpPr>
        <p:spPr bwMode="auto">
          <a:xfrm>
            <a:off x="6369908" y="5534481"/>
            <a:ext cx="1219200" cy="411631"/>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25" name="Straight Connector 24">
            <a:extLst>
              <a:ext uri="{FF2B5EF4-FFF2-40B4-BE49-F238E27FC236}">
                <a16:creationId xmlns:a16="http://schemas.microsoft.com/office/drawing/2014/main" id="{25BB016E-6702-634B-92F9-380846AAEAA1}"/>
              </a:ext>
            </a:extLst>
          </p:cNvPr>
          <p:cNvCxnSpPr>
            <a:cxnSpLocks/>
          </p:cNvCxnSpPr>
          <p:nvPr/>
        </p:nvCxnSpPr>
        <p:spPr bwMode="auto">
          <a:xfrm>
            <a:off x="1219200" y="4343400"/>
            <a:ext cx="0" cy="1602712"/>
          </a:xfrm>
          <a:prstGeom prst="line">
            <a:avLst/>
          </a:prstGeom>
          <a:solidFill>
            <a:schemeClr val="accent1"/>
          </a:solidFill>
          <a:ln w="34925" cap="flat" cmpd="sng" algn="ctr">
            <a:solidFill>
              <a:srgbClr val="000000"/>
            </a:solidFill>
            <a:prstDash val="solid"/>
            <a:round/>
            <a:headEnd type="none" w="med" len="med"/>
            <a:tailEnd type="none" w="med" len="med"/>
          </a:ln>
          <a:effectLst/>
        </p:spPr>
      </p:cxnSp>
      <p:sp>
        <p:nvSpPr>
          <p:cNvPr id="27" name="Parallelogram 26">
            <a:extLst>
              <a:ext uri="{FF2B5EF4-FFF2-40B4-BE49-F238E27FC236}">
                <a16:creationId xmlns:a16="http://schemas.microsoft.com/office/drawing/2014/main" id="{75A24BE4-545D-224A-8213-8512204374A3}"/>
              </a:ext>
            </a:extLst>
          </p:cNvPr>
          <p:cNvSpPr/>
          <p:nvPr/>
        </p:nvSpPr>
        <p:spPr bwMode="auto">
          <a:xfrm>
            <a:off x="187030" y="4230448"/>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Parallelogram 27">
            <a:extLst>
              <a:ext uri="{FF2B5EF4-FFF2-40B4-BE49-F238E27FC236}">
                <a16:creationId xmlns:a16="http://schemas.microsoft.com/office/drawing/2014/main" id="{318F302E-C66A-6546-9632-2FD469059C29}"/>
              </a:ext>
            </a:extLst>
          </p:cNvPr>
          <p:cNvSpPr/>
          <p:nvPr/>
        </p:nvSpPr>
        <p:spPr bwMode="auto">
          <a:xfrm rot="2016099">
            <a:off x="503006" y="4763454"/>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9" name="Parallelogram 28">
            <a:extLst>
              <a:ext uri="{FF2B5EF4-FFF2-40B4-BE49-F238E27FC236}">
                <a16:creationId xmlns:a16="http://schemas.microsoft.com/office/drawing/2014/main" id="{4A5C5E94-42DE-C34B-A08A-4E6D9E505FFE}"/>
              </a:ext>
            </a:extLst>
          </p:cNvPr>
          <p:cNvSpPr/>
          <p:nvPr/>
        </p:nvSpPr>
        <p:spPr bwMode="auto">
          <a:xfrm rot="18261456">
            <a:off x="154384" y="5323688"/>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AF6B00EB-6627-DC42-824B-22CED4AD18BA}"/>
              </a:ext>
            </a:extLst>
          </p:cNvPr>
          <p:cNvSpPr/>
          <p:nvPr/>
        </p:nvSpPr>
        <p:spPr bwMode="auto">
          <a:xfrm>
            <a:off x="1334020" y="4870181"/>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EC272B01-2A96-1C43-8503-AE4DD2F07951}"/>
              </a:ext>
            </a:extLst>
          </p:cNvPr>
          <p:cNvSpPr/>
          <p:nvPr/>
        </p:nvSpPr>
        <p:spPr bwMode="auto">
          <a:xfrm rot="1216486">
            <a:off x="1990621" y="5330568"/>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E5D8B0D6-1DEF-9F49-9083-F887B3B412CD}"/>
              </a:ext>
            </a:extLst>
          </p:cNvPr>
          <p:cNvSpPr/>
          <p:nvPr/>
        </p:nvSpPr>
        <p:spPr bwMode="auto">
          <a:xfrm rot="20748872">
            <a:off x="1334021" y="5438682"/>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1614077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par>
                          <p:cTn id="57" fill="hold">
                            <p:stCondLst>
                              <p:cond delay="2000"/>
                            </p:stCondLst>
                            <p:childTnLst>
                              <p:par>
                                <p:cTn id="58" presetID="21"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2000"/>
                                        <p:tgtEl>
                                          <p:spTgt spid="25"/>
                                        </p:tgtEl>
                                      </p:cBhvr>
                                    </p:animEffect>
                                  </p:childTnLst>
                                </p:cTn>
                              </p:par>
                            </p:childTnLst>
                          </p:cTn>
                        </p:par>
                        <p:par>
                          <p:cTn id="61" fill="hold">
                            <p:stCondLst>
                              <p:cond delay="4000"/>
                            </p:stCondLst>
                            <p:childTnLst>
                              <p:par>
                                <p:cTn id="62" presetID="6" presetClass="entr" presetSubtype="16"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2000"/>
                                        <p:tgtEl>
                                          <p:spTgt spid="27"/>
                                        </p:tgtEl>
                                      </p:cBhvr>
                                    </p:animEffect>
                                  </p:childTnLst>
                                </p:cTn>
                              </p:par>
                            </p:childTnLst>
                          </p:cTn>
                        </p:par>
                        <p:par>
                          <p:cTn id="65" fill="hold">
                            <p:stCondLst>
                              <p:cond delay="6000"/>
                            </p:stCondLst>
                            <p:childTnLst>
                              <p:par>
                                <p:cTn id="66" presetID="6" presetClass="entr" presetSubtype="16"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ircle(in)">
                                      <p:cBhvr>
                                        <p:cTn id="68" dur="2000"/>
                                        <p:tgtEl>
                                          <p:spTgt spid="30"/>
                                        </p:tgtEl>
                                      </p:cBhvr>
                                    </p:animEffect>
                                  </p:childTnLst>
                                </p:cTn>
                              </p:par>
                            </p:childTnLst>
                          </p:cTn>
                        </p:par>
                        <p:par>
                          <p:cTn id="69" fill="hold">
                            <p:stCondLst>
                              <p:cond delay="8000"/>
                            </p:stCondLst>
                            <p:childTnLst>
                              <p:par>
                                <p:cTn id="70" presetID="6" presetClass="entr" presetSubtype="16"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ircle(in)">
                                      <p:cBhvr>
                                        <p:cTn id="72" dur="2000"/>
                                        <p:tgtEl>
                                          <p:spTgt spid="28"/>
                                        </p:tgtEl>
                                      </p:cBhvr>
                                    </p:animEffect>
                                  </p:childTnLst>
                                </p:cTn>
                              </p:par>
                            </p:childTnLst>
                          </p:cTn>
                        </p:par>
                        <p:par>
                          <p:cTn id="73" fill="hold">
                            <p:stCondLst>
                              <p:cond delay="10000"/>
                            </p:stCondLst>
                            <p:childTnLst>
                              <p:par>
                                <p:cTn id="74" presetID="6"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ircle(in)">
                                      <p:cBhvr>
                                        <p:cTn id="76" dur="2000"/>
                                        <p:tgtEl>
                                          <p:spTgt spid="31"/>
                                        </p:tgtEl>
                                      </p:cBhvr>
                                    </p:animEffect>
                                  </p:childTnLst>
                                </p:cTn>
                              </p:par>
                            </p:childTnLst>
                          </p:cTn>
                        </p:par>
                        <p:par>
                          <p:cTn id="77" fill="hold">
                            <p:stCondLst>
                              <p:cond delay="12000"/>
                            </p:stCondLst>
                            <p:childTnLst>
                              <p:par>
                                <p:cTn id="78" presetID="6" presetClass="entr" presetSubtype="16"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in)">
                                      <p:cBhvr>
                                        <p:cTn id="80" dur="2000"/>
                                        <p:tgtEl>
                                          <p:spTgt spid="29"/>
                                        </p:tgtEl>
                                      </p:cBhvr>
                                    </p:animEffect>
                                  </p:childTnLst>
                                </p:cTn>
                              </p:par>
                            </p:childTnLst>
                          </p:cTn>
                        </p:par>
                        <p:par>
                          <p:cTn id="81" fill="hold">
                            <p:stCondLst>
                              <p:cond delay="14000"/>
                            </p:stCondLst>
                            <p:childTnLst>
                              <p:par>
                                <p:cTn id="82" presetID="6"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ircle(in)">
                                      <p:cBhvr>
                                        <p:cTn id="8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5" grpId="0"/>
      <p:bldP spid="16" grpId="0" animBg="1"/>
      <p:bldP spid="17" grpId="0" animBg="1"/>
      <p:bldP spid="18" grpId="0" animBg="1"/>
      <p:bldP spid="19" grpId="0" animBg="1"/>
      <p:bldP spid="20" grpId="0" animBg="1"/>
      <p:bldP spid="21" grpId="0" animBg="1"/>
      <p:bldP spid="22" grpId="0" animBg="1"/>
      <p:bldP spid="23"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DEE6-EBCA-9E40-9EDC-228AD8A2D568}"/>
              </a:ext>
            </a:extLst>
          </p:cNvPr>
          <p:cNvSpPr>
            <a:spLocks noGrp="1"/>
          </p:cNvSpPr>
          <p:nvPr>
            <p:ph type="title"/>
          </p:nvPr>
        </p:nvSpPr>
        <p:spPr>
          <a:xfrm>
            <a:off x="0" y="0"/>
            <a:ext cx="9144000" cy="498931"/>
          </a:xfrm>
        </p:spPr>
        <p:txBody>
          <a:bodyPr/>
          <a:lstStyle/>
          <a:p>
            <a:r>
              <a:rPr lang="en-US" sz="3200" b="1" cap="small" dirty="0"/>
              <a:t>Setting Objectives &amp; Providing Feedback</a:t>
            </a:r>
          </a:p>
        </p:txBody>
      </p:sp>
      <p:pic>
        <p:nvPicPr>
          <p:cNvPr id="5" name="Content Placeholder 4" descr="A screenshot of a cell phone&#10;&#10;Description automatically generated">
            <a:extLst>
              <a:ext uri="{FF2B5EF4-FFF2-40B4-BE49-F238E27FC236}">
                <a16:creationId xmlns:a16="http://schemas.microsoft.com/office/drawing/2014/main" id="{634D6AE9-1FCF-3748-B53E-50DBEF2EA6C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679" y="748506"/>
            <a:ext cx="4380838" cy="5360987"/>
          </a:xfrm>
        </p:spPr>
      </p:pic>
      <p:sp>
        <p:nvSpPr>
          <p:cNvPr id="6" name="TextBox 5">
            <a:extLst>
              <a:ext uri="{FF2B5EF4-FFF2-40B4-BE49-F238E27FC236}">
                <a16:creationId xmlns:a16="http://schemas.microsoft.com/office/drawing/2014/main" id="{82E7F4BC-91E5-4447-AE95-70E49B6A7EAE}"/>
              </a:ext>
            </a:extLst>
          </p:cNvPr>
          <p:cNvSpPr txBox="1"/>
          <p:nvPr/>
        </p:nvSpPr>
        <p:spPr>
          <a:xfrm>
            <a:off x="4538870" y="776786"/>
            <a:ext cx="4605130" cy="5139869"/>
          </a:xfrm>
          <a:prstGeom prst="rect">
            <a:avLst/>
          </a:prstGeom>
          <a:noFill/>
        </p:spPr>
        <p:txBody>
          <a:bodyPr wrap="square" rtlCol="0">
            <a:spAutoFit/>
          </a:bodyPr>
          <a:lstStyle/>
          <a:p>
            <a:r>
              <a:rPr lang="en-US" sz="2800" dirty="0">
                <a:latin typeface="Comic Sans MS" panose="030F0902030302020204" pitchFamily="66" charset="0"/>
              </a:rPr>
              <a:t>Misconception:</a:t>
            </a:r>
          </a:p>
          <a:p>
            <a:endParaRPr lang="en-US" sz="1000" dirty="0">
              <a:latin typeface="Comic Sans MS" panose="030F0902030302020204" pitchFamily="66" charset="0"/>
            </a:endParaRPr>
          </a:p>
          <a:p>
            <a:r>
              <a:rPr lang="en-US" sz="2800" dirty="0">
                <a:latin typeface="Comic Sans MS" panose="030F0902030302020204" pitchFamily="66" charset="0"/>
              </a:rPr>
              <a:t>Posting an objective raises student achievement.</a:t>
            </a:r>
          </a:p>
          <a:p>
            <a:endParaRPr lang="en-US" sz="2800" dirty="0">
              <a:latin typeface="Comic Sans MS" panose="030F0902030302020204" pitchFamily="66" charset="0"/>
            </a:endParaRPr>
          </a:p>
          <a:p>
            <a:r>
              <a:rPr lang="en-US" sz="2800" dirty="0">
                <a:latin typeface="Comic Sans MS" panose="030F0902030302020204" pitchFamily="66" charset="0"/>
              </a:rPr>
              <a:t>Truth:</a:t>
            </a:r>
          </a:p>
          <a:p>
            <a:endParaRPr lang="en-US" sz="1000" dirty="0">
              <a:latin typeface="Comic Sans MS" panose="030F0902030302020204" pitchFamily="66" charset="0"/>
            </a:endParaRPr>
          </a:p>
          <a:p>
            <a:r>
              <a:rPr lang="en-US" sz="2800" dirty="0">
                <a:latin typeface="Comic Sans MS" panose="030F0902030302020204" pitchFamily="66" charset="0"/>
              </a:rPr>
              <a:t>Students and the teacher </a:t>
            </a:r>
            <a:r>
              <a:rPr lang="en-US" sz="2800" b="1" dirty="0">
                <a:solidFill>
                  <a:srgbClr val="FFFF00"/>
                </a:solidFill>
                <a:latin typeface="Comic Sans MS" panose="030F0902030302020204" pitchFamily="66" charset="0"/>
              </a:rPr>
              <a:t>USING </a:t>
            </a:r>
            <a:r>
              <a:rPr lang="en-US" sz="2800" dirty="0">
                <a:latin typeface="Comic Sans MS" panose="030F0902030302020204" pitchFamily="66" charset="0"/>
              </a:rPr>
              <a:t>the objective is what raises student understanding and achievement.</a:t>
            </a:r>
          </a:p>
        </p:txBody>
      </p:sp>
      <p:sp>
        <p:nvSpPr>
          <p:cNvPr id="7" name="Title 1">
            <a:extLst>
              <a:ext uri="{FF2B5EF4-FFF2-40B4-BE49-F238E27FC236}">
                <a16:creationId xmlns:a16="http://schemas.microsoft.com/office/drawing/2014/main" id="{C8A9408A-788B-6A4E-A26B-8D4AD51B6367}"/>
              </a:ext>
            </a:extLst>
          </p:cNvPr>
          <p:cNvSpPr txBox="1">
            <a:spLocks/>
          </p:cNvSpPr>
          <p:nvPr/>
        </p:nvSpPr>
        <p:spPr bwMode="auto">
          <a:xfrm>
            <a:off x="-99970" y="6202680"/>
            <a:ext cx="9277679" cy="4989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b="1" dirty="0">
                <a:solidFill>
                  <a:srgbClr val="FFFF00"/>
                </a:solidFill>
              </a:rPr>
              <a:t>Spiraling to Previous Day’s Essential Understandings</a:t>
            </a:r>
            <a:endParaRPr lang="en-US" sz="2800" b="1" kern="0" cap="small" dirty="0"/>
          </a:p>
        </p:txBody>
      </p:sp>
      <p:pic>
        <p:nvPicPr>
          <p:cNvPr id="9" name="Picture 8" descr="A picture containing text&#10;&#10;Description automatically generated">
            <a:extLst>
              <a:ext uri="{FF2B5EF4-FFF2-40B4-BE49-F238E27FC236}">
                <a16:creationId xmlns:a16="http://schemas.microsoft.com/office/drawing/2014/main" id="{D5D84C00-7C23-1C44-86FC-BCECA5039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5110" y="2286000"/>
            <a:ext cx="2083279" cy="1371600"/>
          </a:xfrm>
          <a:prstGeom prst="rect">
            <a:avLst/>
          </a:prstGeom>
        </p:spPr>
      </p:pic>
      <p:cxnSp>
        <p:nvCxnSpPr>
          <p:cNvPr id="4" name="Straight Connector 3">
            <a:extLst>
              <a:ext uri="{FF2B5EF4-FFF2-40B4-BE49-F238E27FC236}">
                <a16:creationId xmlns:a16="http://schemas.microsoft.com/office/drawing/2014/main" id="{E50F49D9-223F-7642-ACC7-3CCAAC77D216}"/>
              </a:ext>
            </a:extLst>
          </p:cNvPr>
          <p:cNvCxnSpPr/>
          <p:nvPr/>
        </p:nvCxnSpPr>
        <p:spPr bwMode="auto">
          <a:xfrm>
            <a:off x="5029200" y="748506"/>
            <a:ext cx="1676400" cy="2070894"/>
          </a:xfrm>
          <a:prstGeom prst="line">
            <a:avLst/>
          </a:prstGeom>
          <a:solidFill>
            <a:schemeClr val="accent1"/>
          </a:solidFill>
          <a:ln w="857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3440858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36919" y="0"/>
            <a:ext cx="3300905" cy="674030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Today’s</a:t>
            </a: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en-US" sz="5400" b="1" cap="none" spc="0" dirty="0">
                <a:ln w="12700">
                  <a:solidFill>
                    <a:schemeClr val="accent1"/>
                  </a:solidFill>
                  <a:prstDash val="solid"/>
                </a:ln>
                <a:solidFill>
                  <a:srgbClr val="FFFF00"/>
                </a:solidFill>
                <a:effectLst>
                  <a:outerShdw dist="38100" dir="2640000" algn="bl" rotWithShape="0">
                    <a:schemeClr val="accent1"/>
                  </a:outerShdw>
                </a:effectLst>
              </a:rPr>
              <a:t>Objective</a:t>
            </a:r>
          </a:p>
        </p:txBody>
      </p:sp>
      <p:sp>
        <p:nvSpPr>
          <p:cNvPr id="14" name="TextBox 13">
            <a:extLst>
              <a:ext uri="{FF2B5EF4-FFF2-40B4-BE49-F238E27FC236}">
                <a16:creationId xmlns:a16="http://schemas.microsoft.com/office/drawing/2014/main" id="{B02DC8D4-9396-E644-9B7A-F96145011F7B}"/>
              </a:ext>
            </a:extLst>
          </p:cNvPr>
          <p:cNvSpPr txBox="1"/>
          <p:nvPr/>
        </p:nvSpPr>
        <p:spPr>
          <a:xfrm>
            <a:off x="5486400" y="1135887"/>
            <a:ext cx="3429000" cy="4468531"/>
          </a:xfrm>
          <a:prstGeom prst="rect">
            <a:avLst/>
          </a:prstGeom>
          <a:noFill/>
        </p:spPr>
        <p:txBody>
          <a:bodyPr wrap="square" rtlCol="0">
            <a:spAutoFit/>
          </a:bodyPr>
          <a:lstStyle/>
          <a:p>
            <a:pPr algn="ctr">
              <a:lnSpc>
                <a:spcPct val="150000"/>
              </a:lnSpc>
            </a:pPr>
            <a:r>
              <a:rPr lang="en-US" sz="2400" dirty="0">
                <a:latin typeface="Chalkboard" panose="03050602040202020205" pitchFamily="66" charset="77"/>
              </a:rPr>
              <a:t>I can describe, classify, and justify research-based engagement strategies that can be easily implemented to increase the achievement of each of my students. </a:t>
            </a:r>
          </a:p>
        </p:txBody>
      </p:sp>
      <p:pic>
        <p:nvPicPr>
          <p:cNvPr id="4" name="Picture 3" descr="Table&#10;&#10;Description automatically generated">
            <a:extLst>
              <a:ext uri="{FF2B5EF4-FFF2-40B4-BE49-F238E27FC236}">
                <a16:creationId xmlns:a16="http://schemas.microsoft.com/office/drawing/2014/main" id="{2103932A-0BDC-3B4A-A5D8-FD378F9CE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 y="0"/>
            <a:ext cx="5302438" cy="6858000"/>
          </a:xfrm>
          <a:prstGeom prst="rect">
            <a:avLst/>
          </a:prstGeom>
        </p:spPr>
      </p:pic>
      <p:sp>
        <p:nvSpPr>
          <p:cNvPr id="5" name="Rectangle 4">
            <a:extLst>
              <a:ext uri="{FF2B5EF4-FFF2-40B4-BE49-F238E27FC236}">
                <a16:creationId xmlns:a16="http://schemas.microsoft.com/office/drawing/2014/main" id="{1AA2674F-4052-464A-859F-7F47B5F17D70}"/>
              </a:ext>
            </a:extLst>
          </p:cNvPr>
          <p:cNvSpPr/>
          <p:nvPr/>
        </p:nvSpPr>
        <p:spPr bwMode="auto">
          <a:xfrm>
            <a:off x="22412" y="1828800"/>
            <a:ext cx="5302438" cy="1219200"/>
          </a:xfrm>
          <a:prstGeom prst="rect">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373936AB-091D-8344-A857-5614B1F0E457}"/>
              </a:ext>
            </a:extLst>
          </p:cNvPr>
          <p:cNvSpPr txBox="1"/>
          <p:nvPr/>
        </p:nvSpPr>
        <p:spPr>
          <a:xfrm>
            <a:off x="5476103" y="1135887"/>
            <a:ext cx="3429000" cy="4468531"/>
          </a:xfrm>
          <a:prstGeom prst="rect">
            <a:avLst/>
          </a:prstGeom>
          <a:noFill/>
        </p:spPr>
        <p:txBody>
          <a:bodyPr wrap="square" rtlCol="0">
            <a:spAutoFit/>
          </a:bodyPr>
          <a:lstStyle/>
          <a:p>
            <a:pPr algn="ctr">
              <a:lnSpc>
                <a:spcPct val="150000"/>
              </a:lnSpc>
            </a:pPr>
            <a:r>
              <a:rPr lang="en-US" sz="2400" dirty="0">
                <a:latin typeface="Chalkboard" panose="03050602040202020205" pitchFamily="66" charset="77"/>
              </a:rPr>
              <a:t>I can </a:t>
            </a:r>
            <a:r>
              <a:rPr lang="en-US" sz="2400" dirty="0">
                <a:solidFill>
                  <a:srgbClr val="FFFF00"/>
                </a:solidFill>
                <a:latin typeface="Chalkboard" panose="03050602040202020205" pitchFamily="66" charset="77"/>
              </a:rPr>
              <a:t>describe</a:t>
            </a:r>
            <a:r>
              <a:rPr lang="en-US" sz="2400" dirty="0">
                <a:latin typeface="Chalkboard" panose="03050602040202020205" pitchFamily="66" charset="77"/>
              </a:rPr>
              <a:t>, </a:t>
            </a:r>
            <a:r>
              <a:rPr lang="en-US" sz="2400" dirty="0">
                <a:solidFill>
                  <a:srgbClr val="FFFF00"/>
                </a:solidFill>
                <a:latin typeface="Chalkboard" panose="03050602040202020205" pitchFamily="66" charset="77"/>
              </a:rPr>
              <a:t>classify</a:t>
            </a:r>
            <a:r>
              <a:rPr lang="en-US" sz="2400" dirty="0">
                <a:latin typeface="Chalkboard" panose="03050602040202020205" pitchFamily="66" charset="77"/>
              </a:rPr>
              <a:t>, and </a:t>
            </a:r>
            <a:r>
              <a:rPr lang="en-US" sz="2400" dirty="0">
                <a:solidFill>
                  <a:srgbClr val="FFFF00"/>
                </a:solidFill>
                <a:latin typeface="Chalkboard" panose="03050602040202020205" pitchFamily="66" charset="77"/>
              </a:rPr>
              <a:t>justify</a:t>
            </a:r>
            <a:r>
              <a:rPr lang="en-US" sz="2400" dirty="0">
                <a:latin typeface="Chalkboard" panose="03050602040202020205" pitchFamily="66" charset="77"/>
              </a:rPr>
              <a:t> </a:t>
            </a:r>
            <a:r>
              <a:rPr lang="en-US" sz="2400" u="sng" dirty="0">
                <a:latin typeface="Chalkboard" panose="03050602040202020205" pitchFamily="66" charset="77"/>
              </a:rPr>
              <a:t>research-based</a:t>
            </a:r>
            <a:r>
              <a:rPr lang="en-US" sz="2400" dirty="0">
                <a:latin typeface="Chalkboard" panose="03050602040202020205" pitchFamily="66" charset="77"/>
              </a:rPr>
              <a:t> </a:t>
            </a:r>
            <a:r>
              <a:rPr lang="en-US" sz="2400" u="sng" dirty="0">
                <a:latin typeface="Chalkboard" panose="03050602040202020205" pitchFamily="66" charset="77"/>
              </a:rPr>
              <a:t>engagement</a:t>
            </a:r>
            <a:r>
              <a:rPr lang="en-US" sz="2400" dirty="0">
                <a:latin typeface="Chalkboard" panose="03050602040202020205" pitchFamily="66" charset="77"/>
              </a:rPr>
              <a:t> s</a:t>
            </a:r>
            <a:r>
              <a:rPr lang="en-US" sz="2400" u="sng" dirty="0">
                <a:latin typeface="Chalkboard" panose="03050602040202020205" pitchFamily="66" charset="77"/>
              </a:rPr>
              <a:t>trategies</a:t>
            </a:r>
            <a:r>
              <a:rPr lang="en-US" sz="2400" dirty="0">
                <a:latin typeface="Chalkboard" panose="03050602040202020205" pitchFamily="66" charset="77"/>
              </a:rPr>
              <a:t> that can be easily </a:t>
            </a:r>
            <a:r>
              <a:rPr lang="en-US" sz="2400" dirty="0">
                <a:solidFill>
                  <a:srgbClr val="FFFF00"/>
                </a:solidFill>
                <a:latin typeface="Chalkboard" panose="03050602040202020205" pitchFamily="66" charset="77"/>
              </a:rPr>
              <a:t>implemented</a:t>
            </a:r>
            <a:r>
              <a:rPr lang="en-US" sz="2400" dirty="0">
                <a:latin typeface="Chalkboard" panose="03050602040202020205" pitchFamily="66" charset="77"/>
              </a:rPr>
              <a:t> to </a:t>
            </a:r>
            <a:r>
              <a:rPr lang="en-US" sz="2400" dirty="0">
                <a:solidFill>
                  <a:srgbClr val="FFFF00"/>
                </a:solidFill>
                <a:latin typeface="Chalkboard" panose="03050602040202020205" pitchFamily="66" charset="77"/>
              </a:rPr>
              <a:t>increase</a:t>
            </a:r>
            <a:r>
              <a:rPr lang="en-US" sz="2400" dirty="0">
                <a:latin typeface="Chalkboard" panose="03050602040202020205" pitchFamily="66" charset="77"/>
              </a:rPr>
              <a:t> the </a:t>
            </a:r>
            <a:r>
              <a:rPr lang="en-US" sz="2400" u="sng" dirty="0">
                <a:latin typeface="Chalkboard" panose="03050602040202020205" pitchFamily="66" charset="77"/>
              </a:rPr>
              <a:t>achievement</a:t>
            </a:r>
            <a:r>
              <a:rPr lang="en-US" sz="2400" dirty="0">
                <a:latin typeface="Chalkboard" panose="03050602040202020205" pitchFamily="66" charset="77"/>
              </a:rPr>
              <a:t> of each of my </a:t>
            </a:r>
            <a:r>
              <a:rPr lang="en-US" sz="2400" u="sng" dirty="0">
                <a:latin typeface="Chalkboard" panose="03050602040202020205" pitchFamily="66" charset="77"/>
              </a:rPr>
              <a:t>students</a:t>
            </a:r>
            <a:r>
              <a:rPr lang="en-US" sz="2400" dirty="0">
                <a:latin typeface="Chalkboard" panose="03050602040202020205" pitchFamily="66" charset="77"/>
              </a:rPr>
              <a:t>. </a:t>
            </a:r>
          </a:p>
        </p:txBody>
      </p:sp>
    </p:spTree>
    <p:extLst>
      <p:ext uri="{BB962C8B-B14F-4D97-AF65-F5344CB8AC3E}">
        <p14:creationId xmlns:p14="http://schemas.microsoft.com/office/powerpoint/2010/main" val="18460244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4437"/>
            <a:ext cx="5562600" cy="1015663"/>
          </a:xfrm>
          <a:prstGeom prst="rect">
            <a:avLst/>
          </a:prstGeom>
          <a:solidFill>
            <a:srgbClr val="0432FF"/>
          </a:solidFill>
        </p:spPr>
        <p:txBody>
          <a:bodyPr wrap="square" rtlCol="0">
            <a:spAutoFit/>
          </a:bodyPr>
          <a:lstStyle/>
          <a:p>
            <a:pPr algn="ctr"/>
            <a:r>
              <a:rPr lang="en-US" b="1" dirty="0"/>
              <a:t>Clear Objective (</a:t>
            </a:r>
            <a:r>
              <a:rPr lang="en-US" b="1" i="1" dirty="0"/>
              <a:t>Today I will…</a:t>
            </a:r>
            <a:r>
              <a:rPr lang="en-US" b="1" dirty="0"/>
              <a:t>)/Vocabulary </a:t>
            </a:r>
          </a:p>
          <a:p>
            <a:pPr algn="ctr"/>
            <a:r>
              <a:rPr lang="en-US" dirty="0"/>
              <a:t>referenced by teacher/students throughout learning</a:t>
            </a:r>
          </a:p>
        </p:txBody>
      </p:sp>
      <p:sp>
        <p:nvSpPr>
          <p:cNvPr id="3" name="TextBox 2"/>
          <p:cNvSpPr txBox="1"/>
          <p:nvPr/>
        </p:nvSpPr>
        <p:spPr>
          <a:xfrm>
            <a:off x="152400" y="1766669"/>
            <a:ext cx="5638800" cy="1323439"/>
          </a:xfrm>
          <a:prstGeom prst="rect">
            <a:avLst/>
          </a:prstGeom>
          <a:solidFill>
            <a:srgbClr val="FF0000"/>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sp>
        <p:nvSpPr>
          <p:cNvPr id="4" name="TextBox 3"/>
          <p:cNvSpPr txBox="1"/>
          <p:nvPr/>
        </p:nvSpPr>
        <p:spPr>
          <a:xfrm>
            <a:off x="152400" y="3581400"/>
            <a:ext cx="5638800" cy="1631216"/>
          </a:xfrm>
          <a:prstGeom prst="rect">
            <a:avLst/>
          </a:prstGeom>
          <a:solidFill>
            <a:schemeClr val="accent1">
              <a:lumMod val="75000"/>
            </a:schemeClr>
          </a:solidFill>
        </p:spPr>
        <p:txBody>
          <a:bodyPr wrap="square" rtlCol="0">
            <a:spAutoFit/>
          </a:bodyPr>
          <a:lstStyle/>
          <a:p>
            <a:pPr algn="ctr"/>
            <a:r>
              <a:rPr lang="en-US" b="1" dirty="0"/>
              <a:t>Helping Students Develop  Understanding </a:t>
            </a:r>
          </a:p>
          <a:p>
            <a:pPr algn="ctr"/>
            <a:r>
              <a:rPr lang="en-US" dirty="0"/>
              <a:t>This is the teaching/learning/discovering phase. Multiple checks for understanding along the way. Modeling, Guided Practice, Independent Practice</a:t>
            </a:r>
          </a:p>
        </p:txBody>
      </p:sp>
      <p:sp>
        <p:nvSpPr>
          <p:cNvPr id="5" name="TextBox 4"/>
          <p:cNvSpPr txBox="1"/>
          <p:nvPr/>
        </p:nvSpPr>
        <p:spPr>
          <a:xfrm>
            <a:off x="152400" y="5638800"/>
            <a:ext cx="5638800" cy="1015663"/>
          </a:xfrm>
          <a:prstGeom prst="rect">
            <a:avLst/>
          </a:prstGeom>
          <a:solidFill>
            <a:srgbClr val="0432FF"/>
          </a:solidFill>
        </p:spPr>
        <p:txBody>
          <a:bodyPr wrap="square" rtlCol="0">
            <a:spAutoFit/>
          </a:bodyPr>
          <a:lstStyle/>
          <a:p>
            <a:pPr algn="ctr"/>
            <a:r>
              <a:rPr lang="en-US" b="1" dirty="0"/>
              <a:t>Helping Students Extend &amp; Apply Knowledge </a:t>
            </a:r>
          </a:p>
          <a:p>
            <a:pPr algn="ctr"/>
            <a:r>
              <a:rPr lang="en-US" dirty="0"/>
              <a:t>Student reflection &amp; doing something with what they learned.</a:t>
            </a:r>
          </a:p>
        </p:txBody>
      </p:sp>
      <p:sp>
        <p:nvSpPr>
          <p:cNvPr id="6" name="Arrow: Down 5"/>
          <p:cNvSpPr/>
          <p:nvPr/>
        </p:nvSpPr>
        <p:spPr bwMode="auto">
          <a:xfrm>
            <a:off x="2667000" y="1270100"/>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Arrow: Down 6"/>
          <p:cNvSpPr/>
          <p:nvPr/>
        </p:nvSpPr>
        <p:spPr bwMode="auto">
          <a:xfrm>
            <a:off x="2656840" y="3104784"/>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Arrow: Down 7"/>
          <p:cNvSpPr/>
          <p:nvPr/>
        </p:nvSpPr>
        <p:spPr bwMode="auto">
          <a:xfrm>
            <a:off x="2656840" y="5212616"/>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a:off x="5988326" y="2078960"/>
            <a:ext cx="2971800" cy="3170099"/>
          </a:xfrm>
          <a:prstGeom prst="rect">
            <a:avLst/>
          </a:prstGeom>
          <a:solidFill>
            <a:srgbClr val="000000"/>
          </a:solidFill>
        </p:spPr>
        <p:txBody>
          <a:bodyPr wrap="square" rtlCol="0">
            <a:spAutoFit/>
          </a:bodyPr>
          <a:lstStyle/>
          <a:p>
            <a:pPr algn="ctr"/>
            <a:r>
              <a:rPr lang="en-US" b="1" dirty="0"/>
              <a:t>Integration of:</a:t>
            </a:r>
          </a:p>
          <a:p>
            <a:pPr algn="ctr"/>
            <a:endParaRPr lang="en-US" b="1" dirty="0"/>
          </a:p>
          <a:p>
            <a:pPr algn="ctr"/>
            <a:r>
              <a:rPr lang="en-US" b="1" dirty="0"/>
              <a:t>Constant checks for understanding of each student.</a:t>
            </a:r>
          </a:p>
          <a:p>
            <a:pPr algn="ctr"/>
            <a:endParaRPr lang="en-US" b="1" dirty="0"/>
          </a:p>
          <a:p>
            <a:pPr algn="ctr"/>
            <a:r>
              <a:rPr lang="en-US" b="1" dirty="0"/>
              <a:t>Seize opportunities for student collaboration on second questions!</a:t>
            </a:r>
          </a:p>
          <a:p>
            <a:pPr algn="ctr"/>
            <a:endParaRPr lang="en-US" b="1" dirty="0"/>
          </a:p>
        </p:txBody>
      </p:sp>
      <p:sp>
        <p:nvSpPr>
          <p:cNvPr id="12" name="Rectangle 11"/>
          <p:cNvSpPr/>
          <p:nvPr/>
        </p:nvSpPr>
        <p:spPr>
          <a:xfrm>
            <a:off x="5691554" y="58846"/>
            <a:ext cx="3454792" cy="674030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Lesson</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 </a:t>
            </a: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Flowchart</a:t>
            </a:r>
            <a:endParaRPr lang="en-US" sz="54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pic>
        <p:nvPicPr>
          <p:cNvPr id="13" name="Picture 12" descr="Graphical user interface&#10;&#10;Description automatically generated">
            <a:extLst>
              <a:ext uri="{FF2B5EF4-FFF2-40B4-BE49-F238E27FC236}">
                <a16:creationId xmlns:a16="http://schemas.microsoft.com/office/drawing/2014/main" id="{7A48A4F3-6259-1F4C-B7AA-2D8A245CB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802107" cy="6858000"/>
          </a:xfrm>
          <a:prstGeom prst="rect">
            <a:avLst/>
          </a:prstGeom>
        </p:spPr>
      </p:pic>
    </p:spTree>
    <p:extLst>
      <p:ext uri="{BB962C8B-B14F-4D97-AF65-F5344CB8AC3E}">
        <p14:creationId xmlns:p14="http://schemas.microsoft.com/office/powerpoint/2010/main" val="379526180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a:off x="381000" y="-37166"/>
            <a:ext cx="8763000" cy="6514165"/>
          </a:xfrm>
          <a:prstGeom prst="triangle">
            <a:avLst>
              <a:gd name="adj" fmla="val 50000"/>
            </a:avLst>
          </a:prstGeom>
          <a:solidFill>
            <a:srgbClr val="003300"/>
          </a:solidFill>
          <a:ln w="28575">
            <a:solidFill>
              <a:srgbClr val="FFCC00"/>
            </a:solidFill>
            <a:miter lim="800000"/>
            <a:headEnd/>
            <a:tailEnd/>
          </a:ln>
        </p:spPr>
        <p:txBody>
          <a:bodyPr wrap="none" anchor="ctr"/>
          <a:lstStyle/>
          <a:p>
            <a:pPr algn="ctr"/>
            <a:endParaRPr lang="en-US">
              <a:latin typeface="Calibri" pitchFamily="34" charset="0"/>
            </a:endParaRPr>
          </a:p>
        </p:txBody>
      </p:sp>
      <p:sp>
        <p:nvSpPr>
          <p:cNvPr id="49155" name="Line 3"/>
          <p:cNvSpPr>
            <a:spLocks noChangeShapeType="1"/>
          </p:cNvSpPr>
          <p:nvPr/>
        </p:nvSpPr>
        <p:spPr bwMode="auto">
          <a:xfrm>
            <a:off x="1752600" y="4419600"/>
            <a:ext cx="6019800" cy="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156" name="Line 4"/>
          <p:cNvSpPr>
            <a:spLocks noChangeShapeType="1"/>
          </p:cNvSpPr>
          <p:nvPr/>
        </p:nvSpPr>
        <p:spPr bwMode="auto">
          <a:xfrm>
            <a:off x="3034145" y="2518756"/>
            <a:ext cx="3442829" cy="7894"/>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157" name="Line 5"/>
          <p:cNvSpPr>
            <a:spLocks noChangeShapeType="1"/>
          </p:cNvSpPr>
          <p:nvPr/>
        </p:nvSpPr>
        <p:spPr bwMode="auto">
          <a:xfrm>
            <a:off x="3657600" y="4495800"/>
            <a:ext cx="0" cy="19812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158" name="Line 6"/>
          <p:cNvSpPr>
            <a:spLocks noChangeShapeType="1"/>
          </p:cNvSpPr>
          <p:nvPr/>
        </p:nvSpPr>
        <p:spPr bwMode="auto">
          <a:xfrm>
            <a:off x="6096000" y="4495800"/>
            <a:ext cx="0" cy="19812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159" name="Line 7"/>
          <p:cNvSpPr>
            <a:spLocks noChangeShapeType="1"/>
          </p:cNvSpPr>
          <p:nvPr/>
        </p:nvSpPr>
        <p:spPr bwMode="auto">
          <a:xfrm>
            <a:off x="4762500" y="2476500"/>
            <a:ext cx="0" cy="19050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160" name="Text Box 8"/>
          <p:cNvSpPr txBox="1">
            <a:spLocks noChangeArrowheads="1"/>
          </p:cNvSpPr>
          <p:nvPr/>
        </p:nvSpPr>
        <p:spPr bwMode="auto">
          <a:xfrm>
            <a:off x="1219200" y="6019800"/>
            <a:ext cx="7848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50 POINTS		50 POINTS		50 POINTS</a:t>
            </a:r>
          </a:p>
        </p:txBody>
      </p:sp>
      <p:sp>
        <p:nvSpPr>
          <p:cNvPr id="49161" name="Text Box 9"/>
          <p:cNvSpPr txBox="1">
            <a:spLocks noChangeArrowheads="1"/>
          </p:cNvSpPr>
          <p:nvPr/>
        </p:nvSpPr>
        <p:spPr bwMode="auto">
          <a:xfrm>
            <a:off x="2667000" y="4038600"/>
            <a:ext cx="5105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100 POINTS		100 POINTS</a:t>
            </a:r>
            <a:r>
              <a:rPr lang="en-US" b="1" i="1" dirty="0">
                <a:solidFill>
                  <a:srgbClr val="FFCC00"/>
                </a:solidFill>
              </a:rPr>
              <a:t>	</a:t>
            </a:r>
          </a:p>
        </p:txBody>
      </p:sp>
      <p:sp>
        <p:nvSpPr>
          <p:cNvPr id="49162" name="Text Box 10"/>
          <p:cNvSpPr txBox="1">
            <a:spLocks noChangeArrowheads="1"/>
          </p:cNvSpPr>
          <p:nvPr/>
        </p:nvSpPr>
        <p:spPr bwMode="auto">
          <a:xfrm>
            <a:off x="4167447" y="2123419"/>
            <a:ext cx="2209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dirty="0">
                <a:solidFill>
                  <a:srgbClr val="FFCC00"/>
                </a:solidFill>
                <a:latin typeface="Century Gothic" panose="020B0502020202020204" pitchFamily="34" charset="0"/>
              </a:rPr>
              <a:t>200 POINTS</a:t>
            </a:r>
          </a:p>
        </p:txBody>
      </p:sp>
      <p:sp>
        <p:nvSpPr>
          <p:cNvPr id="49163" name="Text Box 11"/>
          <p:cNvSpPr txBox="1">
            <a:spLocks noChangeArrowheads="1"/>
          </p:cNvSpPr>
          <p:nvPr/>
        </p:nvSpPr>
        <p:spPr bwMode="auto">
          <a:xfrm>
            <a:off x="-38100" y="85635"/>
            <a:ext cx="2667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600" b="1" dirty="0">
                <a:solidFill>
                  <a:srgbClr val="FFFF00"/>
                </a:solidFill>
                <a:latin typeface="Century Gothic" panose="020B0502020202020204" pitchFamily="34" charset="0"/>
              </a:rPr>
              <a:t>Music/ Dance</a:t>
            </a:r>
          </a:p>
        </p:txBody>
      </p:sp>
      <p:sp>
        <p:nvSpPr>
          <p:cNvPr id="573452" name="Text Box 12"/>
          <p:cNvSpPr txBox="1">
            <a:spLocks noChangeArrowheads="1"/>
          </p:cNvSpPr>
          <p:nvPr/>
        </p:nvSpPr>
        <p:spPr bwMode="auto">
          <a:xfrm>
            <a:off x="2552700" y="2501429"/>
            <a:ext cx="2667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Blues</a:t>
            </a:r>
          </a:p>
        </p:txBody>
      </p:sp>
      <p:sp>
        <p:nvSpPr>
          <p:cNvPr id="573453" name="Text Box 13"/>
          <p:cNvSpPr txBox="1">
            <a:spLocks noChangeArrowheads="1"/>
          </p:cNvSpPr>
          <p:nvPr/>
        </p:nvSpPr>
        <p:spPr bwMode="auto">
          <a:xfrm>
            <a:off x="3692240" y="4457518"/>
            <a:ext cx="2438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Bass Guitar</a:t>
            </a:r>
          </a:p>
        </p:txBody>
      </p:sp>
      <p:sp>
        <p:nvSpPr>
          <p:cNvPr id="573454" name="Text Box 14"/>
          <p:cNvSpPr txBox="1">
            <a:spLocks noChangeArrowheads="1"/>
          </p:cNvSpPr>
          <p:nvPr/>
        </p:nvSpPr>
        <p:spPr bwMode="auto">
          <a:xfrm>
            <a:off x="4694840" y="2510342"/>
            <a:ext cx="2209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Chord</a:t>
            </a:r>
          </a:p>
        </p:txBody>
      </p:sp>
      <p:sp>
        <p:nvSpPr>
          <p:cNvPr id="573455" name="Text Box 15"/>
          <p:cNvSpPr txBox="1">
            <a:spLocks noChangeArrowheads="1"/>
          </p:cNvSpPr>
          <p:nvPr/>
        </p:nvSpPr>
        <p:spPr bwMode="auto">
          <a:xfrm>
            <a:off x="1541320" y="4464898"/>
            <a:ext cx="2209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Baritone</a:t>
            </a:r>
          </a:p>
        </p:txBody>
      </p:sp>
      <p:sp>
        <p:nvSpPr>
          <p:cNvPr id="573456" name="Text Box 16"/>
          <p:cNvSpPr txBox="1">
            <a:spLocks noChangeArrowheads="1"/>
          </p:cNvSpPr>
          <p:nvPr/>
        </p:nvSpPr>
        <p:spPr bwMode="auto">
          <a:xfrm>
            <a:off x="3767051" y="323262"/>
            <a:ext cx="2209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Flamenco</a:t>
            </a:r>
          </a:p>
        </p:txBody>
      </p:sp>
      <p:sp>
        <p:nvSpPr>
          <p:cNvPr id="573457" name="Text Box 17"/>
          <p:cNvSpPr txBox="1">
            <a:spLocks noChangeArrowheads="1"/>
          </p:cNvSpPr>
          <p:nvPr/>
        </p:nvSpPr>
        <p:spPr bwMode="auto">
          <a:xfrm>
            <a:off x="5922820" y="4476659"/>
            <a:ext cx="2209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dirty="0">
                <a:solidFill>
                  <a:srgbClr val="FFFFFF"/>
                </a:solidFill>
                <a:latin typeface="Century Gothic" panose="020B0502020202020204" pitchFamily="34" charset="0"/>
              </a:rPr>
              <a:t>Beat</a:t>
            </a:r>
          </a:p>
        </p:txBody>
      </p:sp>
      <p:pic>
        <p:nvPicPr>
          <p:cNvPr id="11266" name="Picture 2" descr="Flamenco - Wikipedia">
            <a:extLst>
              <a:ext uri="{FF2B5EF4-FFF2-40B4-BE49-F238E27FC236}">
                <a16:creationId xmlns:a16="http://schemas.microsoft.com/office/drawing/2014/main" id="{A3143947-B9B5-4D4E-858E-83B29C780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70" y="833833"/>
            <a:ext cx="1175162" cy="12442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lues | Definition, Artists, History, Characteristics, Types, Songs, &amp;  Facts | Britannica">
            <a:extLst>
              <a:ext uri="{FF2B5EF4-FFF2-40B4-BE49-F238E27FC236}">
                <a16:creationId xmlns:a16="http://schemas.microsoft.com/office/drawing/2014/main" id="{E0CFFCB9-B5E9-CA4F-A715-C1BA05987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455" y="3045743"/>
            <a:ext cx="1424522" cy="105956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ord Progressions - Music Theory Academy">
            <a:extLst>
              <a:ext uri="{FF2B5EF4-FFF2-40B4-BE49-F238E27FC236}">
                <a16:creationId xmlns:a16="http://schemas.microsoft.com/office/drawing/2014/main" id="{CC5EAECF-A0FD-9E4F-8F12-94A5C16EE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015" y="2975400"/>
            <a:ext cx="1499610" cy="105363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List of baritones in non-classical music - Wikipedia">
            <a:extLst>
              <a:ext uri="{FF2B5EF4-FFF2-40B4-BE49-F238E27FC236}">
                <a16:creationId xmlns:a16="http://schemas.microsoft.com/office/drawing/2014/main" id="{D1BBFFAE-DE10-3F4F-82A9-D36F874B37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875" y="4882486"/>
            <a:ext cx="978915" cy="119057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LA Left Handed Bass Guitar by Gear4music, Black at Gear4music">
            <a:extLst>
              <a:ext uri="{FF2B5EF4-FFF2-40B4-BE49-F238E27FC236}">
                <a16:creationId xmlns:a16="http://schemas.microsoft.com/office/drawing/2014/main" id="{E3DA6B67-17F7-4A44-BA06-782D3A369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649" y="4922247"/>
            <a:ext cx="1133346" cy="111419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ackground Beat / Rap Beat Instrumental (iC0NB0Y) - YouTube">
            <a:extLst>
              <a:ext uri="{FF2B5EF4-FFF2-40B4-BE49-F238E27FC236}">
                <a16:creationId xmlns:a16="http://schemas.microsoft.com/office/drawing/2014/main" id="{EAE3D552-D2D3-DA46-99A2-FDFEE9AF33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7451" y="4947685"/>
            <a:ext cx="1855761" cy="107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704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55"/>
                                        </p:tgtEl>
                                        <p:attrNameLst>
                                          <p:attrName>style.visibility</p:attrName>
                                        </p:attrNameLst>
                                      </p:cBhvr>
                                      <p:to>
                                        <p:strVal val="visible"/>
                                      </p:to>
                                    </p:set>
                                    <p:animEffect transition="in" filter="fade">
                                      <p:cBhvr>
                                        <p:cTn id="7" dur="2000"/>
                                        <p:tgtEl>
                                          <p:spTgt spid="5734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3453"/>
                                        </p:tgtEl>
                                        <p:attrNameLst>
                                          <p:attrName>style.visibility</p:attrName>
                                        </p:attrNameLst>
                                      </p:cBhvr>
                                      <p:to>
                                        <p:strVal val="visible"/>
                                      </p:to>
                                    </p:set>
                                    <p:animEffect transition="in" filter="fade">
                                      <p:cBhvr>
                                        <p:cTn id="10" dur="2000"/>
                                        <p:tgtEl>
                                          <p:spTgt spid="5734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3457"/>
                                        </p:tgtEl>
                                        <p:attrNameLst>
                                          <p:attrName>style.visibility</p:attrName>
                                        </p:attrNameLst>
                                      </p:cBhvr>
                                      <p:to>
                                        <p:strVal val="visible"/>
                                      </p:to>
                                    </p:set>
                                    <p:animEffect transition="in" filter="fade">
                                      <p:cBhvr>
                                        <p:cTn id="13" dur="2000"/>
                                        <p:tgtEl>
                                          <p:spTgt spid="5734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3452"/>
                                        </p:tgtEl>
                                        <p:attrNameLst>
                                          <p:attrName>style.visibility</p:attrName>
                                        </p:attrNameLst>
                                      </p:cBhvr>
                                      <p:to>
                                        <p:strVal val="visible"/>
                                      </p:to>
                                    </p:set>
                                    <p:animEffect transition="in" filter="fade">
                                      <p:cBhvr>
                                        <p:cTn id="16" dur="2000"/>
                                        <p:tgtEl>
                                          <p:spTgt spid="5734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3454"/>
                                        </p:tgtEl>
                                        <p:attrNameLst>
                                          <p:attrName>style.visibility</p:attrName>
                                        </p:attrNameLst>
                                      </p:cBhvr>
                                      <p:to>
                                        <p:strVal val="visible"/>
                                      </p:to>
                                    </p:set>
                                    <p:animEffect transition="in" filter="fade">
                                      <p:cBhvr>
                                        <p:cTn id="19" dur="2000"/>
                                        <p:tgtEl>
                                          <p:spTgt spid="5734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3456"/>
                                        </p:tgtEl>
                                        <p:attrNameLst>
                                          <p:attrName>style.visibility</p:attrName>
                                        </p:attrNameLst>
                                      </p:cBhvr>
                                      <p:to>
                                        <p:strVal val="visible"/>
                                      </p:to>
                                    </p:set>
                                    <p:animEffect transition="in" filter="fade">
                                      <p:cBhvr>
                                        <p:cTn id="22" dur="2000"/>
                                        <p:tgtEl>
                                          <p:spTgt spid="573456"/>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2000"/>
                                        <p:tgtEl>
                                          <p:spTgt spid="11266"/>
                                        </p:tgtEl>
                                      </p:cBhvr>
                                    </p:animEffect>
                                    <p:anim calcmode="lin" valueType="num">
                                      <p:cBhvr>
                                        <p:cTn id="27" dur="2000" fill="hold"/>
                                        <p:tgtEl>
                                          <p:spTgt spid="11266"/>
                                        </p:tgtEl>
                                        <p:attrNameLst>
                                          <p:attrName>style.rotation</p:attrName>
                                        </p:attrNameLst>
                                      </p:cBhvr>
                                      <p:tavLst>
                                        <p:tav tm="0">
                                          <p:val>
                                            <p:fltVal val="720"/>
                                          </p:val>
                                        </p:tav>
                                        <p:tav tm="100000">
                                          <p:val>
                                            <p:fltVal val="0"/>
                                          </p:val>
                                        </p:tav>
                                      </p:tavLst>
                                    </p:anim>
                                    <p:anim calcmode="lin" valueType="num">
                                      <p:cBhvr>
                                        <p:cTn id="28" dur="2000" fill="hold"/>
                                        <p:tgtEl>
                                          <p:spTgt spid="11266"/>
                                        </p:tgtEl>
                                        <p:attrNameLst>
                                          <p:attrName>ppt_h</p:attrName>
                                        </p:attrNameLst>
                                      </p:cBhvr>
                                      <p:tavLst>
                                        <p:tav tm="0">
                                          <p:val>
                                            <p:fltVal val="0"/>
                                          </p:val>
                                        </p:tav>
                                        <p:tav tm="100000">
                                          <p:val>
                                            <p:strVal val="#ppt_h"/>
                                          </p:val>
                                        </p:tav>
                                      </p:tavLst>
                                    </p:anim>
                                    <p:anim calcmode="lin" valueType="num">
                                      <p:cBhvr>
                                        <p:cTn id="29" dur="2000" fill="hold"/>
                                        <p:tgtEl>
                                          <p:spTgt spid="11266"/>
                                        </p:tgtEl>
                                        <p:attrNameLst>
                                          <p:attrName>ppt_w</p:attrName>
                                        </p:attrNameLst>
                                      </p:cBhvr>
                                      <p:tavLst>
                                        <p:tav tm="0">
                                          <p:val>
                                            <p:fltVal val="0"/>
                                          </p:val>
                                        </p:tav>
                                        <p:tav tm="100000">
                                          <p:val>
                                            <p:strVal val="#ppt_w"/>
                                          </p:val>
                                        </p:tav>
                                      </p:tavLst>
                                    </p:anim>
                                  </p:childTnLst>
                                </p:cTn>
                              </p:par>
                              <p:par>
                                <p:cTn id="30" presetID="35" presetClass="entr" presetSubtype="0" fill="hold" nodeType="withEffect">
                                  <p:stCondLst>
                                    <p:cond delay="0"/>
                                  </p:stCondLst>
                                  <p:childTnLst>
                                    <p:set>
                                      <p:cBhvr>
                                        <p:cTn id="31" dur="1" fill="hold">
                                          <p:stCondLst>
                                            <p:cond delay="0"/>
                                          </p:stCondLst>
                                        </p:cTn>
                                        <p:tgtEl>
                                          <p:spTgt spid="11268"/>
                                        </p:tgtEl>
                                        <p:attrNameLst>
                                          <p:attrName>style.visibility</p:attrName>
                                        </p:attrNameLst>
                                      </p:cBhvr>
                                      <p:to>
                                        <p:strVal val="visible"/>
                                      </p:to>
                                    </p:set>
                                    <p:animEffect transition="in" filter="fade">
                                      <p:cBhvr>
                                        <p:cTn id="32" dur="2000"/>
                                        <p:tgtEl>
                                          <p:spTgt spid="11268"/>
                                        </p:tgtEl>
                                      </p:cBhvr>
                                    </p:animEffect>
                                    <p:anim calcmode="lin" valueType="num">
                                      <p:cBhvr>
                                        <p:cTn id="33" dur="2000" fill="hold"/>
                                        <p:tgtEl>
                                          <p:spTgt spid="11268"/>
                                        </p:tgtEl>
                                        <p:attrNameLst>
                                          <p:attrName>style.rotation</p:attrName>
                                        </p:attrNameLst>
                                      </p:cBhvr>
                                      <p:tavLst>
                                        <p:tav tm="0">
                                          <p:val>
                                            <p:fltVal val="720"/>
                                          </p:val>
                                        </p:tav>
                                        <p:tav tm="100000">
                                          <p:val>
                                            <p:fltVal val="0"/>
                                          </p:val>
                                        </p:tav>
                                      </p:tavLst>
                                    </p:anim>
                                    <p:anim calcmode="lin" valueType="num">
                                      <p:cBhvr>
                                        <p:cTn id="34" dur="2000" fill="hold"/>
                                        <p:tgtEl>
                                          <p:spTgt spid="11268"/>
                                        </p:tgtEl>
                                        <p:attrNameLst>
                                          <p:attrName>ppt_h</p:attrName>
                                        </p:attrNameLst>
                                      </p:cBhvr>
                                      <p:tavLst>
                                        <p:tav tm="0">
                                          <p:val>
                                            <p:fltVal val="0"/>
                                          </p:val>
                                        </p:tav>
                                        <p:tav tm="100000">
                                          <p:val>
                                            <p:strVal val="#ppt_h"/>
                                          </p:val>
                                        </p:tav>
                                      </p:tavLst>
                                    </p:anim>
                                    <p:anim calcmode="lin" valueType="num">
                                      <p:cBhvr>
                                        <p:cTn id="35" dur="2000" fill="hold"/>
                                        <p:tgtEl>
                                          <p:spTgt spid="11268"/>
                                        </p:tgtEl>
                                        <p:attrNameLst>
                                          <p:attrName>ppt_w</p:attrName>
                                        </p:attrNameLst>
                                      </p:cBhvr>
                                      <p:tavLst>
                                        <p:tav tm="0">
                                          <p:val>
                                            <p:fltVal val="0"/>
                                          </p:val>
                                        </p:tav>
                                        <p:tav tm="100000">
                                          <p:val>
                                            <p:strVal val="#ppt_w"/>
                                          </p:val>
                                        </p:tav>
                                      </p:tavLst>
                                    </p:anim>
                                  </p:childTnLst>
                                </p:cTn>
                              </p:par>
                              <p:par>
                                <p:cTn id="36" presetID="35" presetClass="entr" presetSubtype="0" fill="hold" nodeType="withEffect">
                                  <p:stCondLst>
                                    <p:cond delay="0"/>
                                  </p:stCondLst>
                                  <p:childTnLst>
                                    <p:set>
                                      <p:cBhvr>
                                        <p:cTn id="37" dur="1" fill="hold">
                                          <p:stCondLst>
                                            <p:cond delay="0"/>
                                          </p:stCondLst>
                                        </p:cTn>
                                        <p:tgtEl>
                                          <p:spTgt spid="11270"/>
                                        </p:tgtEl>
                                        <p:attrNameLst>
                                          <p:attrName>style.visibility</p:attrName>
                                        </p:attrNameLst>
                                      </p:cBhvr>
                                      <p:to>
                                        <p:strVal val="visible"/>
                                      </p:to>
                                    </p:set>
                                    <p:animEffect transition="in" filter="fade">
                                      <p:cBhvr>
                                        <p:cTn id="38" dur="2000"/>
                                        <p:tgtEl>
                                          <p:spTgt spid="11270"/>
                                        </p:tgtEl>
                                      </p:cBhvr>
                                    </p:animEffect>
                                    <p:anim calcmode="lin" valueType="num">
                                      <p:cBhvr>
                                        <p:cTn id="39" dur="2000" fill="hold"/>
                                        <p:tgtEl>
                                          <p:spTgt spid="11270"/>
                                        </p:tgtEl>
                                        <p:attrNameLst>
                                          <p:attrName>style.rotation</p:attrName>
                                        </p:attrNameLst>
                                      </p:cBhvr>
                                      <p:tavLst>
                                        <p:tav tm="0">
                                          <p:val>
                                            <p:fltVal val="720"/>
                                          </p:val>
                                        </p:tav>
                                        <p:tav tm="100000">
                                          <p:val>
                                            <p:fltVal val="0"/>
                                          </p:val>
                                        </p:tav>
                                      </p:tavLst>
                                    </p:anim>
                                    <p:anim calcmode="lin" valueType="num">
                                      <p:cBhvr>
                                        <p:cTn id="40" dur="2000" fill="hold"/>
                                        <p:tgtEl>
                                          <p:spTgt spid="11270"/>
                                        </p:tgtEl>
                                        <p:attrNameLst>
                                          <p:attrName>ppt_h</p:attrName>
                                        </p:attrNameLst>
                                      </p:cBhvr>
                                      <p:tavLst>
                                        <p:tav tm="0">
                                          <p:val>
                                            <p:fltVal val="0"/>
                                          </p:val>
                                        </p:tav>
                                        <p:tav tm="100000">
                                          <p:val>
                                            <p:strVal val="#ppt_h"/>
                                          </p:val>
                                        </p:tav>
                                      </p:tavLst>
                                    </p:anim>
                                    <p:anim calcmode="lin" valueType="num">
                                      <p:cBhvr>
                                        <p:cTn id="41" dur="2000" fill="hold"/>
                                        <p:tgtEl>
                                          <p:spTgt spid="11270"/>
                                        </p:tgtEl>
                                        <p:attrNameLst>
                                          <p:attrName>ppt_w</p:attrName>
                                        </p:attrNameLst>
                                      </p:cBhvr>
                                      <p:tavLst>
                                        <p:tav tm="0">
                                          <p:val>
                                            <p:fltVal val="0"/>
                                          </p:val>
                                        </p:tav>
                                        <p:tav tm="100000">
                                          <p:val>
                                            <p:strVal val="#ppt_w"/>
                                          </p:val>
                                        </p:tav>
                                      </p:tavLst>
                                    </p:anim>
                                  </p:childTnLst>
                                </p:cTn>
                              </p:par>
                              <p:par>
                                <p:cTn id="42" presetID="35" presetClass="entr" presetSubtype="0" fill="hold"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2000"/>
                                        <p:tgtEl>
                                          <p:spTgt spid="11272"/>
                                        </p:tgtEl>
                                      </p:cBhvr>
                                    </p:animEffect>
                                    <p:anim calcmode="lin" valueType="num">
                                      <p:cBhvr>
                                        <p:cTn id="45" dur="2000" fill="hold"/>
                                        <p:tgtEl>
                                          <p:spTgt spid="11272"/>
                                        </p:tgtEl>
                                        <p:attrNameLst>
                                          <p:attrName>style.rotation</p:attrName>
                                        </p:attrNameLst>
                                      </p:cBhvr>
                                      <p:tavLst>
                                        <p:tav tm="0">
                                          <p:val>
                                            <p:fltVal val="720"/>
                                          </p:val>
                                        </p:tav>
                                        <p:tav tm="100000">
                                          <p:val>
                                            <p:fltVal val="0"/>
                                          </p:val>
                                        </p:tav>
                                      </p:tavLst>
                                    </p:anim>
                                    <p:anim calcmode="lin" valueType="num">
                                      <p:cBhvr>
                                        <p:cTn id="46" dur="2000" fill="hold"/>
                                        <p:tgtEl>
                                          <p:spTgt spid="11272"/>
                                        </p:tgtEl>
                                        <p:attrNameLst>
                                          <p:attrName>ppt_h</p:attrName>
                                        </p:attrNameLst>
                                      </p:cBhvr>
                                      <p:tavLst>
                                        <p:tav tm="0">
                                          <p:val>
                                            <p:fltVal val="0"/>
                                          </p:val>
                                        </p:tav>
                                        <p:tav tm="100000">
                                          <p:val>
                                            <p:strVal val="#ppt_h"/>
                                          </p:val>
                                        </p:tav>
                                      </p:tavLst>
                                    </p:anim>
                                    <p:anim calcmode="lin" valueType="num">
                                      <p:cBhvr>
                                        <p:cTn id="47" dur="2000" fill="hold"/>
                                        <p:tgtEl>
                                          <p:spTgt spid="11272"/>
                                        </p:tgtEl>
                                        <p:attrNameLst>
                                          <p:attrName>ppt_w</p:attrName>
                                        </p:attrNameLst>
                                      </p:cBhvr>
                                      <p:tavLst>
                                        <p:tav tm="0">
                                          <p:val>
                                            <p:fltVal val="0"/>
                                          </p:val>
                                        </p:tav>
                                        <p:tav tm="100000">
                                          <p:val>
                                            <p:strVal val="#ppt_w"/>
                                          </p:val>
                                        </p:tav>
                                      </p:tavLst>
                                    </p:anim>
                                  </p:childTnLst>
                                </p:cTn>
                              </p:par>
                              <p:par>
                                <p:cTn id="48" presetID="35" presetClass="entr" presetSubtype="0" fill="hold" nodeType="withEffect">
                                  <p:stCondLst>
                                    <p:cond delay="0"/>
                                  </p:stCondLst>
                                  <p:childTnLst>
                                    <p:set>
                                      <p:cBhvr>
                                        <p:cTn id="49" dur="1" fill="hold">
                                          <p:stCondLst>
                                            <p:cond delay="0"/>
                                          </p:stCondLst>
                                        </p:cTn>
                                        <p:tgtEl>
                                          <p:spTgt spid="11274"/>
                                        </p:tgtEl>
                                        <p:attrNameLst>
                                          <p:attrName>style.visibility</p:attrName>
                                        </p:attrNameLst>
                                      </p:cBhvr>
                                      <p:to>
                                        <p:strVal val="visible"/>
                                      </p:to>
                                    </p:set>
                                    <p:animEffect transition="in" filter="fade">
                                      <p:cBhvr>
                                        <p:cTn id="50" dur="2000"/>
                                        <p:tgtEl>
                                          <p:spTgt spid="11274"/>
                                        </p:tgtEl>
                                      </p:cBhvr>
                                    </p:animEffect>
                                    <p:anim calcmode="lin" valueType="num">
                                      <p:cBhvr>
                                        <p:cTn id="51" dur="2000" fill="hold"/>
                                        <p:tgtEl>
                                          <p:spTgt spid="11274"/>
                                        </p:tgtEl>
                                        <p:attrNameLst>
                                          <p:attrName>style.rotation</p:attrName>
                                        </p:attrNameLst>
                                      </p:cBhvr>
                                      <p:tavLst>
                                        <p:tav tm="0">
                                          <p:val>
                                            <p:fltVal val="720"/>
                                          </p:val>
                                        </p:tav>
                                        <p:tav tm="100000">
                                          <p:val>
                                            <p:fltVal val="0"/>
                                          </p:val>
                                        </p:tav>
                                      </p:tavLst>
                                    </p:anim>
                                    <p:anim calcmode="lin" valueType="num">
                                      <p:cBhvr>
                                        <p:cTn id="52" dur="2000" fill="hold"/>
                                        <p:tgtEl>
                                          <p:spTgt spid="11274"/>
                                        </p:tgtEl>
                                        <p:attrNameLst>
                                          <p:attrName>ppt_h</p:attrName>
                                        </p:attrNameLst>
                                      </p:cBhvr>
                                      <p:tavLst>
                                        <p:tav tm="0">
                                          <p:val>
                                            <p:fltVal val="0"/>
                                          </p:val>
                                        </p:tav>
                                        <p:tav tm="100000">
                                          <p:val>
                                            <p:strVal val="#ppt_h"/>
                                          </p:val>
                                        </p:tav>
                                      </p:tavLst>
                                    </p:anim>
                                    <p:anim calcmode="lin" valueType="num">
                                      <p:cBhvr>
                                        <p:cTn id="53" dur="2000" fill="hold"/>
                                        <p:tgtEl>
                                          <p:spTgt spid="11274"/>
                                        </p:tgtEl>
                                        <p:attrNameLst>
                                          <p:attrName>ppt_w</p:attrName>
                                        </p:attrNameLst>
                                      </p:cBhvr>
                                      <p:tavLst>
                                        <p:tav tm="0">
                                          <p:val>
                                            <p:fltVal val="0"/>
                                          </p:val>
                                        </p:tav>
                                        <p:tav tm="100000">
                                          <p:val>
                                            <p:strVal val="#ppt_w"/>
                                          </p:val>
                                        </p:tav>
                                      </p:tavLst>
                                    </p:anim>
                                  </p:childTnLst>
                                </p:cTn>
                              </p:par>
                              <p:par>
                                <p:cTn id="54" presetID="35" presetClass="entr" presetSubtype="0" fill="hold" nodeType="withEffect">
                                  <p:stCondLst>
                                    <p:cond delay="0"/>
                                  </p:stCondLst>
                                  <p:childTnLst>
                                    <p:set>
                                      <p:cBhvr>
                                        <p:cTn id="55" dur="1" fill="hold">
                                          <p:stCondLst>
                                            <p:cond delay="0"/>
                                          </p:stCondLst>
                                        </p:cTn>
                                        <p:tgtEl>
                                          <p:spTgt spid="11276"/>
                                        </p:tgtEl>
                                        <p:attrNameLst>
                                          <p:attrName>style.visibility</p:attrName>
                                        </p:attrNameLst>
                                      </p:cBhvr>
                                      <p:to>
                                        <p:strVal val="visible"/>
                                      </p:to>
                                    </p:set>
                                    <p:animEffect transition="in" filter="fade">
                                      <p:cBhvr>
                                        <p:cTn id="56" dur="2000"/>
                                        <p:tgtEl>
                                          <p:spTgt spid="11276"/>
                                        </p:tgtEl>
                                      </p:cBhvr>
                                    </p:animEffect>
                                    <p:anim calcmode="lin" valueType="num">
                                      <p:cBhvr>
                                        <p:cTn id="57" dur="2000" fill="hold"/>
                                        <p:tgtEl>
                                          <p:spTgt spid="11276"/>
                                        </p:tgtEl>
                                        <p:attrNameLst>
                                          <p:attrName>style.rotation</p:attrName>
                                        </p:attrNameLst>
                                      </p:cBhvr>
                                      <p:tavLst>
                                        <p:tav tm="0">
                                          <p:val>
                                            <p:fltVal val="720"/>
                                          </p:val>
                                        </p:tav>
                                        <p:tav tm="100000">
                                          <p:val>
                                            <p:fltVal val="0"/>
                                          </p:val>
                                        </p:tav>
                                      </p:tavLst>
                                    </p:anim>
                                    <p:anim calcmode="lin" valueType="num">
                                      <p:cBhvr>
                                        <p:cTn id="58" dur="2000" fill="hold"/>
                                        <p:tgtEl>
                                          <p:spTgt spid="11276"/>
                                        </p:tgtEl>
                                        <p:attrNameLst>
                                          <p:attrName>ppt_h</p:attrName>
                                        </p:attrNameLst>
                                      </p:cBhvr>
                                      <p:tavLst>
                                        <p:tav tm="0">
                                          <p:val>
                                            <p:fltVal val="0"/>
                                          </p:val>
                                        </p:tav>
                                        <p:tav tm="100000">
                                          <p:val>
                                            <p:strVal val="#ppt_h"/>
                                          </p:val>
                                        </p:tav>
                                      </p:tavLst>
                                    </p:anim>
                                    <p:anim calcmode="lin" valueType="num">
                                      <p:cBhvr>
                                        <p:cTn id="59" dur="2000" fill="hold"/>
                                        <p:tgtEl>
                                          <p:spTgt spid="1127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p:bldP spid="573453" grpId="0"/>
      <p:bldP spid="573454" grpId="0"/>
      <p:bldP spid="573455" grpId="0"/>
      <p:bldP spid="573456" grpId="0"/>
      <p:bldP spid="5734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3E9F05B-CE31-9B47-ABCC-BE305309A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9961187"/>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9898-C573-0545-88AA-893591EAED42}"/>
              </a:ext>
            </a:extLst>
          </p:cNvPr>
          <p:cNvSpPr>
            <a:spLocks noGrp="1"/>
          </p:cNvSpPr>
          <p:nvPr>
            <p:ph type="title"/>
          </p:nvPr>
        </p:nvSpPr>
        <p:spPr>
          <a:xfrm>
            <a:off x="30480" y="-16390"/>
            <a:ext cx="8229600" cy="1143000"/>
          </a:xfrm>
        </p:spPr>
        <p:txBody>
          <a:bodyPr/>
          <a:lstStyle/>
          <a:p>
            <a:pPr algn="l"/>
            <a:r>
              <a:rPr lang="en-US" dirty="0">
                <a:solidFill>
                  <a:srgbClr val="FFFF00"/>
                </a:solidFill>
                <a:latin typeface="Century Gothic" panose="020B0502020202020204" pitchFamily="34" charset="0"/>
              </a:rPr>
              <a:t>Checking for Understanding </a:t>
            </a:r>
          </a:p>
        </p:txBody>
      </p:sp>
      <p:sp>
        <p:nvSpPr>
          <p:cNvPr id="3" name="TextBox 2">
            <a:extLst>
              <a:ext uri="{FF2B5EF4-FFF2-40B4-BE49-F238E27FC236}">
                <a16:creationId xmlns:a16="http://schemas.microsoft.com/office/drawing/2014/main" id="{4CE02DBB-8B0D-9245-934A-1808095DA75B}"/>
              </a:ext>
            </a:extLst>
          </p:cNvPr>
          <p:cNvSpPr txBox="1"/>
          <p:nvPr/>
        </p:nvSpPr>
        <p:spPr>
          <a:xfrm>
            <a:off x="190500" y="954207"/>
            <a:ext cx="8763000" cy="2062103"/>
          </a:xfrm>
          <a:prstGeom prst="rect">
            <a:avLst/>
          </a:prstGeom>
          <a:noFill/>
        </p:spPr>
        <p:txBody>
          <a:bodyPr wrap="square" rtlCol="0">
            <a:spAutoFit/>
          </a:bodyPr>
          <a:lstStyle/>
          <a:p>
            <a:r>
              <a:rPr lang="en-US" sz="3200" dirty="0">
                <a:latin typeface="Chalkboard" panose="03050602040202020205" pitchFamily="66" charset="77"/>
              </a:rPr>
              <a:t>Share with your partner one of the most effective strategies to engage students that you have used this year. Then actively listen to your partner as they share their strategy.</a:t>
            </a:r>
          </a:p>
        </p:txBody>
      </p:sp>
      <p:sp>
        <p:nvSpPr>
          <p:cNvPr id="4" name="TextBox 3">
            <a:extLst>
              <a:ext uri="{FF2B5EF4-FFF2-40B4-BE49-F238E27FC236}">
                <a16:creationId xmlns:a16="http://schemas.microsoft.com/office/drawing/2014/main" id="{B1326147-79EC-AC42-B884-15E66A12CBB7}"/>
              </a:ext>
            </a:extLst>
          </p:cNvPr>
          <p:cNvSpPr txBox="1"/>
          <p:nvPr/>
        </p:nvSpPr>
        <p:spPr>
          <a:xfrm>
            <a:off x="220980" y="4133392"/>
            <a:ext cx="8763000" cy="1569660"/>
          </a:xfrm>
          <a:prstGeom prst="rect">
            <a:avLst/>
          </a:prstGeom>
          <a:noFill/>
        </p:spPr>
        <p:txBody>
          <a:bodyPr wrap="square" rtlCol="0">
            <a:spAutoFit/>
          </a:bodyPr>
          <a:lstStyle/>
          <a:p>
            <a:r>
              <a:rPr lang="en-US" sz="3200" dirty="0">
                <a:latin typeface="Chalkboard" panose="03050602040202020205" pitchFamily="66" charset="77"/>
              </a:rPr>
              <a:t>One more thing…</a:t>
            </a:r>
          </a:p>
          <a:p>
            <a:r>
              <a:rPr lang="en-US" sz="3200" dirty="0">
                <a:latin typeface="Chalkboard" panose="03050602040202020205" pitchFamily="66" charset="77"/>
              </a:rPr>
              <a:t>When you share your idea…none of your words can begin with the letters…</a:t>
            </a:r>
          </a:p>
        </p:txBody>
      </p:sp>
      <p:sp>
        <p:nvSpPr>
          <p:cNvPr id="5" name="Rectangle 4">
            <a:extLst>
              <a:ext uri="{FF2B5EF4-FFF2-40B4-BE49-F238E27FC236}">
                <a16:creationId xmlns:a16="http://schemas.microsoft.com/office/drawing/2014/main" id="{E0519991-6667-1E4A-9057-C11114C13606}"/>
              </a:ext>
            </a:extLst>
          </p:cNvPr>
          <p:cNvSpPr/>
          <p:nvPr/>
        </p:nvSpPr>
        <p:spPr>
          <a:xfrm>
            <a:off x="1981200" y="5682732"/>
            <a:ext cx="4793300"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P</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S</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or</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T</a:t>
            </a:r>
          </a:p>
        </p:txBody>
      </p:sp>
      <p:pic>
        <p:nvPicPr>
          <p:cNvPr id="7" name="Picture 6" descr="Icon&#10;&#10;Description automatically generated">
            <a:extLst>
              <a:ext uri="{FF2B5EF4-FFF2-40B4-BE49-F238E27FC236}">
                <a16:creationId xmlns:a16="http://schemas.microsoft.com/office/drawing/2014/main" id="{5A406039-D156-3145-AE4D-4834566B9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3090543"/>
            <a:ext cx="2847340" cy="2071440"/>
          </a:xfrm>
          <a:prstGeom prst="rect">
            <a:avLst/>
          </a:prstGeom>
        </p:spPr>
      </p:pic>
    </p:spTree>
    <p:extLst>
      <p:ext uri="{BB962C8B-B14F-4D97-AF65-F5344CB8AC3E}">
        <p14:creationId xmlns:p14="http://schemas.microsoft.com/office/powerpoint/2010/main" val="301632046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38800" y="341870"/>
            <a:ext cx="3300904" cy="590931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Today’s </a:t>
            </a: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5400" b="1" cap="none" spc="0" dirty="0">
                <a:ln w="12700">
                  <a:solidFill>
                    <a:schemeClr val="accent1"/>
                  </a:solidFill>
                  <a:prstDash val="solid"/>
                </a:ln>
                <a:solidFill>
                  <a:srgbClr val="FFFF00"/>
                </a:solidFill>
                <a:effectLst>
                  <a:outerShdw dist="38100" dir="2640000" algn="bl" rotWithShape="0">
                    <a:schemeClr val="accent1"/>
                  </a:outerShdw>
                </a:effectLst>
              </a:rPr>
              <a:t>Objective</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i</a:t>
            </a:r>
            <a:r>
              <a:rPr lang="en-US" sz="5400" b="1" cap="none" spc="0" dirty="0">
                <a:ln w="12700">
                  <a:solidFill>
                    <a:schemeClr val="accent1"/>
                  </a:solidFill>
                  <a:prstDash val="solid"/>
                </a:ln>
                <a:solidFill>
                  <a:srgbClr val="FFFF00"/>
                </a:solidFill>
                <a:effectLst>
                  <a:outerShdw dist="38100" dir="2640000" algn="bl" rotWithShape="0">
                    <a:schemeClr val="accent1"/>
                  </a:outerShdw>
                </a:effectLst>
              </a:rPr>
              <a:t>n</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cap="none" spc="0" dirty="0">
                <a:ln w="12700">
                  <a:solidFill>
                    <a:schemeClr val="accent1"/>
                  </a:solidFill>
                  <a:prstDash val="solid"/>
                </a:ln>
                <a:solidFill>
                  <a:srgbClr val="FFFF00"/>
                </a:solidFill>
                <a:effectLst>
                  <a:outerShdw dist="38100" dir="2640000" algn="bl" rotWithShape="0">
                    <a:schemeClr val="accent1"/>
                  </a:outerShdw>
                </a:effectLst>
              </a:rPr>
              <a:t>Context</a:t>
            </a:r>
          </a:p>
        </p:txBody>
      </p:sp>
      <p:pic>
        <p:nvPicPr>
          <p:cNvPr id="4" name="Picture 3" descr="Table&#10;&#10;Description automatically generated">
            <a:extLst>
              <a:ext uri="{FF2B5EF4-FFF2-40B4-BE49-F238E27FC236}">
                <a16:creationId xmlns:a16="http://schemas.microsoft.com/office/drawing/2014/main" id="{2103932A-0BDC-3B4A-A5D8-FD378F9CE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 y="0"/>
            <a:ext cx="5302438" cy="6858000"/>
          </a:xfrm>
          <a:prstGeom prst="rect">
            <a:avLst/>
          </a:prstGeom>
        </p:spPr>
      </p:pic>
      <p:sp>
        <p:nvSpPr>
          <p:cNvPr id="5" name="Rectangle 4">
            <a:extLst>
              <a:ext uri="{FF2B5EF4-FFF2-40B4-BE49-F238E27FC236}">
                <a16:creationId xmlns:a16="http://schemas.microsoft.com/office/drawing/2014/main" id="{1AA2674F-4052-464A-859F-7F47B5F17D70}"/>
              </a:ext>
            </a:extLst>
          </p:cNvPr>
          <p:cNvSpPr/>
          <p:nvPr/>
        </p:nvSpPr>
        <p:spPr bwMode="auto">
          <a:xfrm>
            <a:off x="3554" y="304800"/>
            <a:ext cx="5250125" cy="5299618"/>
          </a:xfrm>
          <a:prstGeom prst="rect">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1654660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376"/>
            <a:ext cx="5304001" cy="6843623"/>
          </a:xfrm>
          <a:prstGeom prst="rect">
            <a:avLst/>
          </a:prstGeom>
        </p:spPr>
      </p:pic>
      <p:sp>
        <p:nvSpPr>
          <p:cNvPr id="4" name="TextBox 3"/>
          <p:cNvSpPr txBox="1"/>
          <p:nvPr/>
        </p:nvSpPr>
        <p:spPr>
          <a:xfrm>
            <a:off x="5327447" y="2438400"/>
            <a:ext cx="3839999" cy="3754874"/>
          </a:xfrm>
          <a:prstGeom prst="rect">
            <a:avLst/>
          </a:prstGeom>
          <a:noFill/>
        </p:spPr>
        <p:txBody>
          <a:bodyPr wrap="square" rtlCol="0">
            <a:spAutoFit/>
          </a:bodyPr>
          <a:lstStyle/>
          <a:p>
            <a:pPr algn="ctr"/>
            <a:r>
              <a:rPr lang="en-US" sz="2800" i="1" dirty="0"/>
              <a:t> </a:t>
            </a:r>
            <a:r>
              <a:rPr lang="en-US" sz="2800" i="1" dirty="0">
                <a:solidFill>
                  <a:srgbClr val="FFCCFF"/>
                </a:solidFill>
              </a:rPr>
              <a:t>C</a:t>
            </a:r>
            <a:r>
              <a:rPr lang="en-US" sz="2800" i="1" dirty="0">
                <a:solidFill>
                  <a:srgbClr val="66FFFF"/>
                </a:solidFill>
              </a:rPr>
              <a:t>e</a:t>
            </a:r>
            <a:r>
              <a:rPr lang="en-US" sz="2800" i="1" dirty="0">
                <a:solidFill>
                  <a:srgbClr val="CCFF66"/>
                </a:solidFill>
              </a:rPr>
              <a:t>l</a:t>
            </a:r>
            <a:r>
              <a:rPr lang="en-US" sz="2800" i="1" dirty="0">
                <a:solidFill>
                  <a:srgbClr val="FF9933"/>
                </a:solidFill>
              </a:rPr>
              <a:t>e</a:t>
            </a:r>
            <a:r>
              <a:rPr lang="en-US" sz="2800" i="1" dirty="0">
                <a:solidFill>
                  <a:srgbClr val="CCFFCC"/>
                </a:solidFill>
              </a:rPr>
              <a:t>b</a:t>
            </a:r>
            <a:r>
              <a:rPr lang="en-US" sz="2800" i="1" dirty="0">
                <a:solidFill>
                  <a:schemeClr val="accent6">
                    <a:lumMod val="20000"/>
                    <a:lumOff val="80000"/>
                  </a:schemeClr>
                </a:solidFill>
              </a:rPr>
              <a:t>r</a:t>
            </a:r>
            <a:r>
              <a:rPr lang="en-US" sz="2800" i="1" dirty="0">
                <a:solidFill>
                  <a:srgbClr val="FFFF00"/>
                </a:solidFill>
              </a:rPr>
              <a:t>a</a:t>
            </a:r>
            <a:r>
              <a:rPr lang="en-US" sz="2800" i="1" dirty="0">
                <a:solidFill>
                  <a:srgbClr val="CCFFCC"/>
                </a:solidFill>
              </a:rPr>
              <a:t>t</a:t>
            </a:r>
            <a:r>
              <a:rPr lang="en-US" sz="2800" i="1" dirty="0">
                <a:solidFill>
                  <a:srgbClr val="FF0000"/>
                </a:solidFill>
              </a:rPr>
              <a:t>i</a:t>
            </a:r>
            <a:r>
              <a:rPr lang="en-US" sz="2800" i="1" dirty="0">
                <a:solidFill>
                  <a:srgbClr val="FFCCFF"/>
                </a:solidFill>
              </a:rPr>
              <a:t>n</a:t>
            </a:r>
            <a:r>
              <a:rPr lang="en-US" sz="2800" i="1" dirty="0">
                <a:solidFill>
                  <a:srgbClr val="FFFFCC"/>
                </a:solidFill>
              </a:rPr>
              <a:t>g</a:t>
            </a:r>
            <a:r>
              <a:rPr lang="en-US" sz="2800" i="1" dirty="0"/>
              <a:t> </a:t>
            </a:r>
            <a:r>
              <a:rPr lang="en-US" sz="2800" b="1" i="1" dirty="0"/>
              <a:t>You</a:t>
            </a:r>
            <a:r>
              <a:rPr lang="en-US" sz="2800" i="1" dirty="0"/>
              <a:t>!</a:t>
            </a:r>
          </a:p>
          <a:p>
            <a:pPr algn="ctr"/>
            <a:r>
              <a:rPr lang="en-US" sz="2400" dirty="0"/>
              <a:t>Work collaboratively (e.g., construct viable arguments, critique, agree) to describe </a:t>
            </a:r>
            <a:r>
              <a:rPr lang="en-US" sz="2400" b="1" i="1" u="sng" dirty="0">
                <a:solidFill>
                  <a:srgbClr val="FFFF00"/>
                </a:solidFill>
              </a:rPr>
              <a:t>effective strategies to engage students.</a:t>
            </a:r>
            <a:endParaRPr lang="en-US" sz="2400" dirty="0"/>
          </a:p>
          <a:p>
            <a:pPr algn="ctr"/>
            <a:endParaRPr lang="en-US" sz="1000" dirty="0"/>
          </a:p>
          <a:p>
            <a:pPr algn="ctr"/>
            <a:r>
              <a:rPr lang="en-US" sz="2800" i="1" dirty="0">
                <a:solidFill>
                  <a:srgbClr val="00FF00"/>
                </a:solidFill>
              </a:rPr>
              <a:t>Why are they effective?</a:t>
            </a:r>
          </a:p>
        </p:txBody>
      </p:sp>
      <p:sp>
        <p:nvSpPr>
          <p:cNvPr id="2" name="TextBox 1"/>
          <p:cNvSpPr txBox="1"/>
          <p:nvPr/>
        </p:nvSpPr>
        <p:spPr>
          <a:xfrm>
            <a:off x="533400" y="228600"/>
            <a:ext cx="4770601" cy="338554"/>
          </a:xfrm>
          <a:prstGeom prst="rect">
            <a:avLst/>
          </a:prstGeom>
          <a:noFill/>
        </p:spPr>
        <p:txBody>
          <a:bodyPr wrap="square" rtlCol="0">
            <a:spAutoFit/>
          </a:bodyPr>
          <a:lstStyle/>
          <a:p>
            <a:r>
              <a:rPr lang="en-US" sz="1600" b="1" dirty="0">
                <a:solidFill>
                  <a:srgbClr val="008000"/>
                </a:solidFill>
              </a:rPr>
              <a:t>Effective strategies to engage students</a:t>
            </a:r>
          </a:p>
        </p:txBody>
      </p:sp>
      <p:sp>
        <p:nvSpPr>
          <p:cNvPr id="5" name="Rectangle 4"/>
          <p:cNvSpPr/>
          <p:nvPr/>
        </p:nvSpPr>
        <p:spPr>
          <a:xfrm>
            <a:off x="5451113" y="366118"/>
            <a:ext cx="3581400" cy="1292662"/>
          </a:xfrm>
          <a:prstGeom prst="rect">
            <a:avLst/>
          </a:prstGeom>
          <a:noFill/>
        </p:spPr>
        <p:txBody>
          <a:bodyPr wrap="square" lIns="91440" tIns="45720" rIns="91440" bIns="45720">
            <a:spAutoFit/>
          </a:bodyPr>
          <a:lstStyle/>
          <a:p>
            <a:pPr algn="ctr"/>
            <a:r>
              <a:rPr lang="en-US" b="1" cap="small" spc="0" dirty="0">
                <a:ln w="12700">
                  <a:solidFill>
                    <a:schemeClr val="tx2">
                      <a:satMod val="155000"/>
                    </a:schemeClr>
                  </a:solidFill>
                  <a:prstDash val="solid"/>
                </a:ln>
                <a:effectLst>
                  <a:outerShdw blurRad="41275" dist="20320" dir="1800000" algn="tl" rotWithShape="0">
                    <a:srgbClr val="000000">
                      <a:alpha val="40000"/>
                    </a:srgbClr>
                  </a:outerShdw>
                </a:effectLst>
              </a:rPr>
              <a:t>Creating an Environment for Learning</a:t>
            </a:r>
          </a:p>
          <a:p>
            <a:pPr algn="ctr"/>
            <a:endParaRPr lang="en-US" sz="1800" b="1" cap="small" spc="0"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a:p>
            <a:pPr algn="ctr"/>
            <a:endParaRPr lang="en-US" b="1" cap="small"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p:txBody>
      </p:sp>
      <p:cxnSp>
        <p:nvCxnSpPr>
          <p:cNvPr id="7" name="Straight Arrow Connector 6"/>
          <p:cNvCxnSpPr/>
          <p:nvPr/>
        </p:nvCxnSpPr>
        <p:spPr bwMode="auto">
          <a:xfrm>
            <a:off x="5562600" y="1905000"/>
            <a:ext cx="3429000" cy="0"/>
          </a:xfrm>
          <a:prstGeom prst="straightConnector1">
            <a:avLst/>
          </a:prstGeom>
          <a:solidFill>
            <a:schemeClr val="accent1"/>
          </a:solidFill>
          <a:ln w="381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41165147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5F5A-EFFC-3247-992B-775175997468}"/>
              </a:ext>
            </a:extLst>
          </p:cNvPr>
          <p:cNvSpPr>
            <a:spLocks noGrp="1"/>
          </p:cNvSpPr>
          <p:nvPr>
            <p:ph type="title"/>
          </p:nvPr>
        </p:nvSpPr>
        <p:spPr>
          <a:xfrm>
            <a:off x="0" y="0"/>
            <a:ext cx="9143999" cy="558584"/>
          </a:xfrm>
        </p:spPr>
        <p:txBody>
          <a:bodyPr/>
          <a:lstStyle/>
          <a:p>
            <a:r>
              <a:rPr lang="en-US" sz="2800" b="1" cap="small" dirty="0">
                <a:solidFill>
                  <a:srgbClr val="FFFF00"/>
                </a:solidFill>
              </a:rPr>
              <a:t>Poor Students, Rich Teaching: Mindsets of Change</a:t>
            </a:r>
            <a:endParaRPr lang="en-US" sz="2400" dirty="0"/>
          </a:p>
        </p:txBody>
      </p:sp>
      <p:sp>
        <p:nvSpPr>
          <p:cNvPr id="3" name="TextBox 2">
            <a:extLst>
              <a:ext uri="{FF2B5EF4-FFF2-40B4-BE49-F238E27FC236}">
                <a16:creationId xmlns:a16="http://schemas.microsoft.com/office/drawing/2014/main" id="{BA789537-6A62-4A45-A57D-E58522681E4C}"/>
              </a:ext>
            </a:extLst>
          </p:cNvPr>
          <p:cNvSpPr txBox="1"/>
          <p:nvPr/>
        </p:nvSpPr>
        <p:spPr>
          <a:xfrm>
            <a:off x="304799" y="538264"/>
            <a:ext cx="6629400" cy="6186309"/>
          </a:xfrm>
          <a:prstGeom prst="rect">
            <a:avLst/>
          </a:prstGeom>
          <a:noFill/>
        </p:spPr>
        <p:txBody>
          <a:bodyPr wrap="square" rtlCol="0">
            <a:spAutoFit/>
          </a:bodyPr>
          <a:lstStyle/>
          <a:p>
            <a:r>
              <a:rPr lang="en-US" sz="2200" b="1" dirty="0"/>
              <a:t>1. The Relational Mindset</a:t>
            </a:r>
          </a:p>
          <a:p>
            <a:r>
              <a:rPr lang="en-US" dirty="0"/>
              <a:t>	Students who feel connected will stay in 	school.</a:t>
            </a:r>
          </a:p>
          <a:p>
            <a:r>
              <a:rPr lang="en-US" sz="2200" b="1" dirty="0"/>
              <a:t>2. The Achievement Mindset</a:t>
            </a:r>
          </a:p>
          <a:p>
            <a:r>
              <a:rPr lang="en-US" sz="2200" b="1" dirty="0"/>
              <a:t>	</a:t>
            </a:r>
            <a:r>
              <a:rPr lang="en-US" dirty="0"/>
              <a:t>Effort, motivation, and attitudes to succeed 	are teachable skills</a:t>
            </a:r>
          </a:p>
          <a:p>
            <a:r>
              <a:rPr lang="en-US" dirty="0"/>
              <a:t>3.  </a:t>
            </a:r>
            <a:r>
              <a:rPr lang="en-US" sz="2200" b="1" dirty="0"/>
              <a:t>The Rich Classroom Climate Mindset</a:t>
            </a:r>
          </a:p>
          <a:p>
            <a:pPr lvl="1"/>
            <a:r>
              <a:rPr lang="en-US" dirty="0"/>
              <a:t>	A positive classroom/climate results in 	improved student achievement</a:t>
            </a:r>
          </a:p>
          <a:p>
            <a:r>
              <a:rPr lang="en-US" sz="2200" b="1" dirty="0"/>
              <a:t>4. The Engagement Mindset</a:t>
            </a:r>
          </a:p>
          <a:p>
            <a:pPr lvl="1"/>
            <a:r>
              <a:rPr lang="en-US" dirty="0"/>
              <a:t>	Engage with purpose every student, every 	day, every nine minutes or less guaranteed</a:t>
            </a:r>
          </a:p>
          <a:p>
            <a:r>
              <a:rPr lang="en-US" sz="2200" b="1" dirty="0"/>
              <a:t>5. The Positivity Mindset</a:t>
            </a:r>
          </a:p>
          <a:p>
            <a:r>
              <a:rPr lang="en-US" dirty="0"/>
              <a:t>	Highlight the ‘good’ rather than the ‘bad’</a:t>
            </a:r>
          </a:p>
          <a:p>
            <a:r>
              <a:rPr lang="en-US" sz="2200" b="1" dirty="0"/>
              <a:t>6. The Enrichment Mindset</a:t>
            </a:r>
          </a:p>
          <a:p>
            <a:r>
              <a:rPr lang="en-US" dirty="0"/>
              <a:t>	Consider accelerating struggling students 	rather than remediating*</a:t>
            </a:r>
          </a:p>
          <a:p>
            <a:r>
              <a:rPr lang="en-US" sz="2200" b="1" dirty="0"/>
              <a:t>7. The Graduation Mindset</a:t>
            </a:r>
          </a:p>
          <a:p>
            <a:r>
              <a:rPr lang="en-US" dirty="0"/>
              <a:t>	All means All…every student, every day!</a:t>
            </a:r>
          </a:p>
          <a:p>
            <a:r>
              <a:rPr lang="en-US" dirty="0"/>
              <a:t>	Your behavior reflects that everyone matters…</a:t>
            </a:r>
          </a:p>
        </p:txBody>
      </p:sp>
      <p:pic>
        <p:nvPicPr>
          <p:cNvPr id="6" name="Picture 5">
            <a:extLst>
              <a:ext uri="{FF2B5EF4-FFF2-40B4-BE49-F238E27FC236}">
                <a16:creationId xmlns:a16="http://schemas.microsoft.com/office/drawing/2014/main" id="{256ED756-527F-AE4B-9D60-7AEDEA7A90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4746" y="1447800"/>
            <a:ext cx="2564190" cy="3657600"/>
          </a:xfrm>
          <a:prstGeom prst="rect">
            <a:avLst/>
          </a:prstGeom>
        </p:spPr>
      </p:pic>
    </p:spTree>
    <p:extLst>
      <p:ext uri="{BB962C8B-B14F-4D97-AF65-F5344CB8AC3E}">
        <p14:creationId xmlns:p14="http://schemas.microsoft.com/office/powerpoint/2010/main" val="7084013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E385-3270-4848-AE39-69964283F984}"/>
              </a:ext>
            </a:extLst>
          </p:cNvPr>
          <p:cNvSpPr>
            <a:spLocks noGrp="1"/>
          </p:cNvSpPr>
          <p:nvPr>
            <p:ph type="title"/>
          </p:nvPr>
        </p:nvSpPr>
        <p:spPr/>
        <p:txBody>
          <a:bodyPr/>
          <a:lstStyle/>
          <a:p>
            <a:endParaRPr lang="en-US"/>
          </a:p>
        </p:txBody>
      </p:sp>
      <p:pic>
        <p:nvPicPr>
          <p:cNvPr id="4" name="Picture 3" descr="Table&#10;&#10;Description automatically generated">
            <a:extLst>
              <a:ext uri="{FF2B5EF4-FFF2-40B4-BE49-F238E27FC236}">
                <a16:creationId xmlns:a16="http://schemas.microsoft.com/office/drawing/2014/main" id="{08749CB5-98FB-4A44-95E6-DC306667C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0"/>
            <a:ext cx="5214938" cy="6858000"/>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F8FDEAFC-C7F4-524C-8921-1AF5AD796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19200"/>
            <a:ext cx="3530876" cy="4274218"/>
          </a:xfrm>
          <a:prstGeom prst="rect">
            <a:avLst/>
          </a:prstGeom>
        </p:spPr>
      </p:pic>
      <p:pic>
        <p:nvPicPr>
          <p:cNvPr id="9" name="Picture 8" descr="Text&#10;&#10;Description automatically generated">
            <a:extLst>
              <a:ext uri="{FF2B5EF4-FFF2-40B4-BE49-F238E27FC236}">
                <a16:creationId xmlns:a16="http://schemas.microsoft.com/office/drawing/2014/main" id="{DB570D70-19FA-434A-936B-294172F44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219700" cy="6705600"/>
          </a:xfrm>
          <a:prstGeom prst="rect">
            <a:avLst/>
          </a:prstGeom>
        </p:spPr>
      </p:pic>
      <p:pic>
        <p:nvPicPr>
          <p:cNvPr id="11" name="Picture 10" descr="Text, table&#10;&#10;Description automatically generated">
            <a:extLst>
              <a:ext uri="{FF2B5EF4-FFF2-40B4-BE49-F238E27FC236}">
                <a16:creationId xmlns:a16="http://schemas.microsoft.com/office/drawing/2014/main" id="{AAB27D6C-05F3-F14B-89C4-8F7A19014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1219200"/>
            <a:ext cx="3530876" cy="4274218"/>
          </a:xfrm>
          <a:prstGeom prst="rect">
            <a:avLst/>
          </a:prstGeom>
        </p:spPr>
      </p:pic>
    </p:spTree>
    <p:extLst>
      <p:ext uri="{BB962C8B-B14F-4D97-AF65-F5344CB8AC3E}">
        <p14:creationId xmlns:p14="http://schemas.microsoft.com/office/powerpoint/2010/main" val="320573940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rectangle&#10;&#10;Description automatically generated with medium confidence">
            <a:extLst>
              <a:ext uri="{FF2B5EF4-FFF2-40B4-BE49-F238E27FC236}">
                <a16:creationId xmlns:a16="http://schemas.microsoft.com/office/drawing/2014/main" id="{39DF43E2-B2D9-C544-8B44-690EADF55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0"/>
            <a:ext cx="5054600" cy="7366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4F0CCE85-07E8-4D43-9510-CFA5DC617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0940"/>
            <a:ext cx="3962400" cy="1117060"/>
          </a:xfrm>
          <a:prstGeom prst="rect">
            <a:avLst/>
          </a:prstGeom>
        </p:spPr>
      </p:pic>
      <p:pic>
        <p:nvPicPr>
          <p:cNvPr id="9" name="Picture 8" descr="Table&#10;&#10;Description automatically generated">
            <a:extLst>
              <a:ext uri="{FF2B5EF4-FFF2-40B4-BE49-F238E27FC236}">
                <a16:creationId xmlns:a16="http://schemas.microsoft.com/office/drawing/2014/main" id="{25F4A592-FCD2-2345-8B58-A2B6D3806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0"/>
            <a:ext cx="5086350" cy="1539788"/>
          </a:xfrm>
          <a:prstGeom prst="rect">
            <a:avLst/>
          </a:prstGeom>
        </p:spPr>
      </p:pic>
      <p:pic>
        <p:nvPicPr>
          <p:cNvPr id="11" name="Picture 10" descr="Table&#10;&#10;Description automatically generated">
            <a:extLst>
              <a:ext uri="{FF2B5EF4-FFF2-40B4-BE49-F238E27FC236}">
                <a16:creationId xmlns:a16="http://schemas.microsoft.com/office/drawing/2014/main" id="{CB636479-C092-4D41-BE40-A839D46DC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91882"/>
            <a:ext cx="2743200" cy="15469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0C77450-5B19-EE4D-A56F-FF1CEE1FE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50319"/>
            <a:ext cx="2895600" cy="2639421"/>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47A018AE-8455-FB4B-9367-AB69DCE76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41"/>
            <a:ext cx="3606800" cy="1217760"/>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38290AD6-7F63-4E4A-8A9F-D19D747B5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2999" y="1590529"/>
            <a:ext cx="4200525" cy="1807821"/>
          </a:xfrm>
          <a:prstGeom prst="rect">
            <a:avLst/>
          </a:prstGeom>
        </p:spPr>
      </p:pic>
      <p:pic>
        <p:nvPicPr>
          <p:cNvPr id="19" name="Picture 18" descr="Chart&#10;&#10;Description automatically generated with medium confidence">
            <a:extLst>
              <a:ext uri="{FF2B5EF4-FFF2-40B4-BE49-F238E27FC236}">
                <a16:creationId xmlns:a16="http://schemas.microsoft.com/office/drawing/2014/main" id="{1FA7E699-C9BD-8641-B1C5-969C487072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2999" y="3530446"/>
            <a:ext cx="3930318" cy="3303457"/>
          </a:xfrm>
          <a:prstGeom prst="rect">
            <a:avLst/>
          </a:prstGeom>
        </p:spPr>
      </p:pic>
    </p:spTree>
    <p:extLst>
      <p:ext uri="{BB962C8B-B14F-4D97-AF65-F5344CB8AC3E}">
        <p14:creationId xmlns:p14="http://schemas.microsoft.com/office/powerpoint/2010/main" val="29148113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edge">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edge">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837A1B3-AAA0-0048-9E6E-53DA07E27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657600"/>
            <a:ext cx="3614012" cy="2864105"/>
          </a:xfrm>
          <a:prstGeom prst="rect">
            <a:avLst/>
          </a:prstGeom>
        </p:spPr>
      </p:pic>
      <p:pic>
        <p:nvPicPr>
          <p:cNvPr id="5" name="Picture 4" descr="Text, table&#10;&#10;Description automatically generated">
            <a:extLst>
              <a:ext uri="{FF2B5EF4-FFF2-40B4-BE49-F238E27FC236}">
                <a16:creationId xmlns:a16="http://schemas.microsoft.com/office/drawing/2014/main" id="{2E41A08A-145F-E24E-A6C8-92562A85B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5105400" cy="6858000"/>
          </a:xfrm>
          <a:prstGeom prst="rect">
            <a:avLst/>
          </a:prstGeom>
        </p:spPr>
      </p:pic>
      <p:sp>
        <p:nvSpPr>
          <p:cNvPr id="4" name="Rectangle 3">
            <a:extLst>
              <a:ext uri="{FF2B5EF4-FFF2-40B4-BE49-F238E27FC236}">
                <a16:creationId xmlns:a16="http://schemas.microsoft.com/office/drawing/2014/main" id="{CAFE70AF-905F-5F48-A858-2000F8C82025}"/>
              </a:ext>
            </a:extLst>
          </p:cNvPr>
          <p:cNvSpPr/>
          <p:nvPr/>
        </p:nvSpPr>
        <p:spPr>
          <a:xfrm>
            <a:off x="5227229" y="1471089"/>
            <a:ext cx="3839513" cy="1446550"/>
          </a:xfrm>
          <a:prstGeom prst="rect">
            <a:avLst/>
          </a:prstGeom>
          <a:no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Seizing</a:t>
            </a:r>
          </a:p>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Opportunities</a:t>
            </a:r>
          </a:p>
        </p:txBody>
      </p:sp>
      <p:sp>
        <p:nvSpPr>
          <p:cNvPr id="2" name="TextBox 1">
            <a:extLst>
              <a:ext uri="{FF2B5EF4-FFF2-40B4-BE49-F238E27FC236}">
                <a16:creationId xmlns:a16="http://schemas.microsoft.com/office/drawing/2014/main" id="{8A78F1CB-F096-D643-8804-2E42258FE900}"/>
              </a:ext>
            </a:extLst>
          </p:cNvPr>
          <p:cNvSpPr txBox="1"/>
          <p:nvPr/>
        </p:nvSpPr>
        <p:spPr>
          <a:xfrm>
            <a:off x="5125963" y="855536"/>
            <a:ext cx="4042044" cy="2677656"/>
          </a:xfrm>
          <a:prstGeom prst="rect">
            <a:avLst/>
          </a:prstGeom>
          <a:solidFill>
            <a:schemeClr val="accent1"/>
          </a:solidFill>
        </p:spPr>
        <p:txBody>
          <a:bodyPr wrap="square" rtlCol="0">
            <a:spAutoFit/>
          </a:bodyPr>
          <a:lstStyle/>
          <a:p>
            <a:r>
              <a:rPr lang="en-US" sz="2400" dirty="0">
                <a:latin typeface="Century Gothic" panose="020B0502020202020204" pitchFamily="34" charset="0"/>
              </a:rPr>
              <a:t>Interesting Fact: </a:t>
            </a:r>
          </a:p>
          <a:p>
            <a:r>
              <a:rPr lang="en-US" sz="2400" dirty="0">
                <a:latin typeface="Chalkboard" panose="03050602040202020205" pitchFamily="66" charset="77"/>
              </a:rPr>
              <a:t>Unpacking standards and/or administering a DFA or CFA  is meaningless unless it results in a a purposeful response from the teacher and each student</a:t>
            </a:r>
          </a:p>
        </p:txBody>
      </p:sp>
    </p:spTree>
    <p:extLst>
      <p:ext uri="{BB962C8B-B14F-4D97-AF65-F5344CB8AC3E}">
        <p14:creationId xmlns:p14="http://schemas.microsoft.com/office/powerpoint/2010/main" val="297868209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edg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E385-3270-4848-AE39-69964283F984}"/>
              </a:ext>
            </a:extLst>
          </p:cNvPr>
          <p:cNvSpPr>
            <a:spLocks noGrp="1"/>
          </p:cNvSpPr>
          <p:nvPr>
            <p:ph type="title"/>
          </p:nvPr>
        </p:nvSpPr>
        <p:spPr/>
        <p:txBody>
          <a:bodyPr/>
          <a:lstStyle/>
          <a:p>
            <a:endParaRPr lang="en-US"/>
          </a:p>
        </p:txBody>
      </p:sp>
      <p:pic>
        <p:nvPicPr>
          <p:cNvPr id="7" name="Picture 6" descr="Table&#10;&#10;Description automatically generated">
            <a:extLst>
              <a:ext uri="{FF2B5EF4-FFF2-40B4-BE49-F238E27FC236}">
                <a16:creationId xmlns:a16="http://schemas.microsoft.com/office/drawing/2014/main" id="{1EF35C81-D9CB-AA4A-BB00-0A507EC40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7845831"/>
      </p:ext>
    </p:extLst>
  </p:cSld>
  <p:clrMapOvr>
    <a:masterClrMapping/>
  </p:clrMapOvr>
  <p:transition spd="slow">
    <p:dissolv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2"/>
          <p:cNvSpPr>
            <a:spLocks noGrp="1" noChangeArrowheads="1"/>
          </p:cNvSpPr>
          <p:nvPr>
            <p:ph type="body" idx="1"/>
          </p:nvPr>
        </p:nvSpPr>
        <p:spPr>
          <a:xfrm>
            <a:off x="0" y="1447800"/>
            <a:ext cx="9144000" cy="2819400"/>
          </a:xfrm>
          <a:solidFill>
            <a:srgbClr val="000066"/>
          </a:solidFill>
        </p:spPr>
        <p:txBody>
          <a:bodyPr/>
          <a:lstStyle/>
          <a:p>
            <a:pPr eaLnBrk="1" hangingPunct="1">
              <a:lnSpc>
                <a:spcPct val="90000"/>
              </a:lnSpc>
              <a:defRPr/>
            </a:pPr>
            <a:r>
              <a:rPr lang="en-US" sz="2400" dirty="0">
                <a:solidFill>
                  <a:srgbClr val="FFCCFF"/>
                </a:solidFill>
              </a:rPr>
              <a:t>Three types of curricula exist in any classroom:</a:t>
            </a:r>
          </a:p>
          <a:p>
            <a:pPr lvl="2" eaLnBrk="1" hangingPunct="1">
              <a:lnSpc>
                <a:spcPct val="90000"/>
              </a:lnSpc>
              <a:defRPr/>
            </a:pPr>
            <a:r>
              <a:rPr lang="en-US" b="1" dirty="0">
                <a:solidFill>
                  <a:srgbClr val="FF99FF"/>
                </a:solidFill>
              </a:rPr>
              <a:t>The Intended Curriculum</a:t>
            </a:r>
            <a:r>
              <a:rPr lang="en-US" dirty="0">
                <a:solidFill>
                  <a:srgbClr val="66FF66"/>
                </a:solidFill>
              </a:rPr>
              <a:t>: content/skill specified by the state, division, or school at a particular grade level.</a:t>
            </a:r>
          </a:p>
          <a:p>
            <a:pPr lvl="2" eaLnBrk="1" hangingPunct="1">
              <a:lnSpc>
                <a:spcPct val="90000"/>
              </a:lnSpc>
              <a:defRPr/>
            </a:pPr>
            <a:r>
              <a:rPr lang="en-US" b="1" dirty="0">
                <a:solidFill>
                  <a:srgbClr val="FFFF00"/>
                </a:solidFill>
              </a:rPr>
              <a:t>The Implemented Curriculum</a:t>
            </a:r>
            <a:r>
              <a:rPr lang="en-US" dirty="0">
                <a:solidFill>
                  <a:srgbClr val="66FF66"/>
                </a:solidFill>
              </a:rPr>
              <a:t>: content/skill actually delivered by the teacher.</a:t>
            </a:r>
          </a:p>
          <a:p>
            <a:pPr lvl="2" eaLnBrk="1" hangingPunct="1">
              <a:lnSpc>
                <a:spcPct val="90000"/>
              </a:lnSpc>
              <a:defRPr/>
            </a:pPr>
            <a:r>
              <a:rPr lang="en-US" b="1" dirty="0">
                <a:solidFill>
                  <a:srgbClr val="CCECFF"/>
                </a:solidFill>
              </a:rPr>
              <a:t>The Attained Curriculum</a:t>
            </a:r>
            <a:r>
              <a:rPr lang="en-US" dirty="0">
                <a:solidFill>
                  <a:srgbClr val="66FF66"/>
                </a:solidFill>
              </a:rPr>
              <a:t>: content/skill actually learned by the students.</a:t>
            </a:r>
          </a:p>
          <a:p>
            <a:pPr eaLnBrk="1" hangingPunct="1">
              <a:lnSpc>
                <a:spcPct val="90000"/>
              </a:lnSpc>
              <a:buFont typeface="Wingdings" pitchFamily="2" charset="2"/>
              <a:buNone/>
              <a:defRPr/>
            </a:pPr>
            <a:endParaRPr lang="en-US" dirty="0">
              <a:solidFill>
                <a:srgbClr val="66FF66"/>
              </a:solidFill>
            </a:endParaRPr>
          </a:p>
        </p:txBody>
      </p:sp>
      <p:sp>
        <p:nvSpPr>
          <p:cNvPr id="248835" name="Text Box 3"/>
          <p:cNvSpPr txBox="1">
            <a:spLocks noChangeArrowheads="1"/>
          </p:cNvSpPr>
          <p:nvPr/>
        </p:nvSpPr>
        <p:spPr bwMode="auto">
          <a:xfrm>
            <a:off x="685800" y="4800600"/>
            <a:ext cx="2819400" cy="946150"/>
          </a:xfrm>
          <a:prstGeom prst="rect">
            <a:avLst/>
          </a:prstGeom>
          <a:solidFill>
            <a:srgbClr val="003300"/>
          </a:solidFill>
          <a:ln w="9525">
            <a:noFill/>
            <a:miter lim="800000"/>
            <a:headEnd/>
            <a:tailEnd/>
          </a:ln>
        </p:spPr>
        <p:txBody>
          <a:bodyPr>
            <a:spAutoFit/>
          </a:bodyPr>
          <a:lstStyle/>
          <a:p>
            <a:pPr algn="ctr">
              <a:spcBef>
                <a:spcPct val="50000"/>
              </a:spcBef>
            </a:pPr>
            <a:r>
              <a:rPr lang="en-US" sz="2800">
                <a:solidFill>
                  <a:srgbClr val="FF99FF"/>
                </a:solidFill>
              </a:rPr>
              <a:t>Intended Curriculum</a:t>
            </a:r>
          </a:p>
        </p:txBody>
      </p:sp>
      <p:sp>
        <p:nvSpPr>
          <p:cNvPr id="248836" name="Text Box 4"/>
          <p:cNvSpPr txBox="1">
            <a:spLocks noChangeArrowheads="1"/>
          </p:cNvSpPr>
          <p:nvPr/>
        </p:nvSpPr>
        <p:spPr bwMode="auto">
          <a:xfrm>
            <a:off x="3581400" y="4114800"/>
            <a:ext cx="2286000" cy="946150"/>
          </a:xfrm>
          <a:prstGeom prst="rect">
            <a:avLst/>
          </a:prstGeom>
          <a:solidFill>
            <a:srgbClr val="800000"/>
          </a:solidFill>
          <a:ln w="9525">
            <a:noFill/>
            <a:miter lim="800000"/>
            <a:headEnd/>
            <a:tailEnd/>
          </a:ln>
        </p:spPr>
        <p:txBody>
          <a:bodyPr>
            <a:spAutoFit/>
          </a:bodyPr>
          <a:lstStyle/>
          <a:p>
            <a:pPr algn="ctr">
              <a:spcBef>
                <a:spcPct val="50000"/>
              </a:spcBef>
            </a:pPr>
            <a:r>
              <a:rPr lang="en-US" sz="2800">
                <a:solidFill>
                  <a:srgbClr val="FFFF00"/>
                </a:solidFill>
              </a:rPr>
              <a:t>Implemented Curriculum</a:t>
            </a:r>
          </a:p>
        </p:txBody>
      </p:sp>
      <p:sp>
        <p:nvSpPr>
          <p:cNvPr id="248837" name="Text Box 5"/>
          <p:cNvSpPr txBox="1">
            <a:spLocks noChangeArrowheads="1"/>
          </p:cNvSpPr>
          <p:nvPr/>
        </p:nvSpPr>
        <p:spPr bwMode="auto">
          <a:xfrm>
            <a:off x="5943600" y="4724400"/>
            <a:ext cx="2362200" cy="946150"/>
          </a:xfrm>
          <a:prstGeom prst="rect">
            <a:avLst/>
          </a:prstGeom>
          <a:solidFill>
            <a:srgbClr val="0000FF"/>
          </a:solidFill>
          <a:ln w="9525">
            <a:noFill/>
            <a:miter lim="800000"/>
            <a:headEnd/>
            <a:tailEnd/>
          </a:ln>
        </p:spPr>
        <p:txBody>
          <a:bodyPr>
            <a:spAutoFit/>
          </a:bodyPr>
          <a:lstStyle/>
          <a:p>
            <a:pPr algn="ctr">
              <a:spcBef>
                <a:spcPct val="50000"/>
              </a:spcBef>
            </a:pPr>
            <a:r>
              <a:rPr lang="en-US" sz="2800">
                <a:solidFill>
                  <a:srgbClr val="CCECFF"/>
                </a:solidFill>
              </a:rPr>
              <a:t>Attained Curriculum</a:t>
            </a:r>
          </a:p>
        </p:txBody>
      </p:sp>
      <p:pic>
        <p:nvPicPr>
          <p:cNvPr id="15366" name="Picture 7" descr="BD07139_"/>
          <p:cNvPicPr>
            <a:picLocks noChangeAspect="1" noChangeArrowheads="1"/>
          </p:cNvPicPr>
          <p:nvPr/>
        </p:nvPicPr>
        <p:blipFill>
          <a:blip r:embed="rId3" cstate="print"/>
          <a:srcRect/>
          <a:stretch>
            <a:fillRect/>
          </a:stretch>
        </p:blipFill>
        <p:spPr bwMode="auto">
          <a:xfrm>
            <a:off x="4038600" y="5029200"/>
            <a:ext cx="1016000" cy="1346200"/>
          </a:xfrm>
          <a:prstGeom prst="rect">
            <a:avLst/>
          </a:prstGeom>
          <a:noFill/>
          <a:ln w="9525">
            <a:noFill/>
            <a:miter lim="800000"/>
            <a:headEnd/>
            <a:tailEnd/>
          </a:ln>
        </p:spPr>
      </p:pic>
      <p:pic>
        <p:nvPicPr>
          <p:cNvPr id="15367" name="Picture 8" descr="BD07205_"/>
          <p:cNvPicPr>
            <a:picLocks noChangeAspect="1" noChangeArrowheads="1"/>
          </p:cNvPicPr>
          <p:nvPr/>
        </p:nvPicPr>
        <p:blipFill>
          <a:blip r:embed="rId4" cstate="print"/>
          <a:srcRect/>
          <a:stretch>
            <a:fillRect/>
          </a:stretch>
        </p:blipFill>
        <p:spPr bwMode="auto">
          <a:xfrm>
            <a:off x="6324600" y="5600700"/>
            <a:ext cx="1516063" cy="1257300"/>
          </a:xfrm>
          <a:prstGeom prst="rect">
            <a:avLst/>
          </a:prstGeom>
          <a:noFill/>
          <a:ln w="9525">
            <a:noFill/>
            <a:miter lim="800000"/>
            <a:headEnd/>
            <a:tailEnd/>
          </a:ln>
        </p:spPr>
      </p:pic>
      <p:sp>
        <p:nvSpPr>
          <p:cNvPr id="15368" name="AutoShape 9"/>
          <p:cNvSpPr>
            <a:spLocks noChangeArrowheads="1"/>
          </p:cNvSpPr>
          <p:nvPr/>
        </p:nvSpPr>
        <p:spPr bwMode="auto">
          <a:xfrm rot="-2469805">
            <a:off x="2895600" y="4724400"/>
            <a:ext cx="838200" cy="228600"/>
          </a:xfrm>
          <a:prstGeom prst="leftRightArrow">
            <a:avLst>
              <a:gd name="adj1" fmla="val 50000"/>
              <a:gd name="adj2" fmla="val 73333"/>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5369" name="AutoShape 10"/>
          <p:cNvSpPr>
            <a:spLocks noChangeArrowheads="1"/>
          </p:cNvSpPr>
          <p:nvPr/>
        </p:nvSpPr>
        <p:spPr bwMode="auto">
          <a:xfrm rot="2565289">
            <a:off x="5562600" y="4724400"/>
            <a:ext cx="838200" cy="228600"/>
          </a:xfrm>
          <a:prstGeom prst="leftRightArrow">
            <a:avLst>
              <a:gd name="adj1" fmla="val 50000"/>
              <a:gd name="adj2" fmla="val 73333"/>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5370" name="AutoShape 11"/>
          <p:cNvSpPr>
            <a:spLocks noChangeArrowheads="1"/>
          </p:cNvSpPr>
          <p:nvPr/>
        </p:nvSpPr>
        <p:spPr bwMode="auto">
          <a:xfrm rot="1872489">
            <a:off x="2743200" y="6019800"/>
            <a:ext cx="1524000" cy="228600"/>
          </a:xfrm>
          <a:prstGeom prst="leftRightArrow">
            <a:avLst>
              <a:gd name="adj1" fmla="val 50000"/>
              <a:gd name="adj2" fmla="val 133333"/>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5371" name="AutoShape 12"/>
          <p:cNvSpPr>
            <a:spLocks noChangeArrowheads="1"/>
          </p:cNvSpPr>
          <p:nvPr/>
        </p:nvSpPr>
        <p:spPr bwMode="auto">
          <a:xfrm rot="-2469805">
            <a:off x="4876800" y="5943600"/>
            <a:ext cx="1447800" cy="228600"/>
          </a:xfrm>
          <a:prstGeom prst="leftRightArrow">
            <a:avLst>
              <a:gd name="adj1" fmla="val 50000"/>
              <a:gd name="adj2" fmla="val 126667"/>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5372" name="Text Box 13"/>
          <p:cNvSpPr txBox="1">
            <a:spLocks noChangeArrowheads="1"/>
          </p:cNvSpPr>
          <p:nvPr/>
        </p:nvSpPr>
        <p:spPr bwMode="auto">
          <a:xfrm>
            <a:off x="381000" y="838200"/>
            <a:ext cx="8305800" cy="366713"/>
          </a:xfrm>
          <a:prstGeom prst="rect">
            <a:avLst/>
          </a:prstGeom>
          <a:noFill/>
          <a:ln w="9525">
            <a:noFill/>
            <a:miter lim="800000"/>
            <a:headEnd/>
            <a:tailEnd/>
          </a:ln>
        </p:spPr>
        <p:txBody>
          <a:bodyPr>
            <a:spAutoFit/>
          </a:bodyPr>
          <a:lstStyle/>
          <a:p>
            <a:pPr eaLnBrk="0" hangingPunct="0">
              <a:spcBef>
                <a:spcPct val="50000"/>
              </a:spcBef>
            </a:pPr>
            <a:endParaRPr lang="en-US" sz="1800">
              <a:solidFill>
                <a:srgbClr val="00FFFF"/>
              </a:solidFill>
              <a:latin typeface="Garamond" pitchFamily="18" charset="0"/>
            </a:endParaRPr>
          </a:p>
        </p:txBody>
      </p:sp>
      <p:sp>
        <p:nvSpPr>
          <p:cNvPr id="248846" name="Text Box 14" descr="Brown marble"/>
          <p:cNvSpPr txBox="1">
            <a:spLocks noChangeArrowheads="1"/>
          </p:cNvSpPr>
          <p:nvPr/>
        </p:nvSpPr>
        <p:spPr bwMode="auto">
          <a:xfrm>
            <a:off x="0" y="0"/>
            <a:ext cx="9144000" cy="892552"/>
          </a:xfrm>
          <a:prstGeom prst="rect">
            <a:avLst/>
          </a:prstGeom>
          <a:blipFill dpi="0" rotWithShape="1">
            <a:blip r:embed="rId5" cstate="print"/>
            <a:srcRect/>
            <a:tile tx="0" ty="0" sx="100000" sy="100000" flip="none" algn="tl"/>
          </a:blipFill>
          <a:ln w="9525">
            <a:noFill/>
            <a:miter lim="800000"/>
            <a:headEnd/>
            <a:tailEnd/>
          </a:ln>
          <a:effectLst/>
        </p:spPr>
        <p:txBody>
          <a:bodyPr>
            <a:spAutoFit/>
          </a:bodyPr>
          <a:lstStyle/>
          <a:p>
            <a:pPr eaLnBrk="0" hangingPunct="0">
              <a:spcBef>
                <a:spcPct val="50000"/>
              </a:spcBef>
              <a:defRPr/>
            </a:pPr>
            <a:r>
              <a:rPr lang="en-US" sz="1600" b="1" dirty="0">
                <a:solidFill>
                  <a:srgbClr val="FFFF00"/>
                </a:solidFill>
                <a:effectLst>
                  <a:outerShdw blurRad="38100" dist="38100" dir="2700000" algn="tl">
                    <a:srgbClr val="000000"/>
                  </a:outerShdw>
                </a:effectLst>
                <a:latin typeface="Arial" charset="0"/>
                <a:cs typeface="+mn-cs"/>
              </a:rPr>
              <a:t>Effective Instruction:                                                                                        </a:t>
            </a:r>
            <a:r>
              <a:rPr lang="en-US" sz="2800" dirty="0">
                <a:solidFill>
                  <a:srgbClr val="FFFF00"/>
                </a:solidFill>
                <a:effectLst>
                  <a:outerShdw blurRad="38100" dist="38100" dir="2700000" algn="tl">
                    <a:srgbClr val="000000"/>
                  </a:outerShdw>
                </a:effectLst>
                <a:latin typeface="Arial" charset="0"/>
                <a:cs typeface="+mn-cs"/>
              </a:rPr>
              <a:t>             </a:t>
            </a:r>
            <a:r>
              <a:rPr lang="en-US" sz="2400" dirty="0">
                <a:solidFill>
                  <a:srgbClr val="FFFF00"/>
                </a:solidFill>
                <a:effectLst>
                  <a:outerShdw blurRad="38100" dist="38100" dir="2700000" algn="tl">
                    <a:srgbClr val="000000"/>
                  </a:outerShdw>
                </a:effectLst>
                <a:latin typeface="Arial" charset="0"/>
                <a:cs typeface="+mn-cs"/>
              </a:rPr>
              <a:t>focus </a:t>
            </a:r>
            <a:r>
              <a:rPr lang="en-US" sz="2400" dirty="0">
                <a:solidFill>
                  <a:srgbClr val="FFFF00"/>
                </a:solidFill>
                <a:latin typeface="Arial" charset="0"/>
                <a:cs typeface="+mn-cs"/>
              </a:rPr>
              <a:t>on essential knowledge, skills, processes, &amp; vocabulary</a:t>
            </a:r>
          </a:p>
        </p:txBody>
      </p:sp>
      <p:sp>
        <p:nvSpPr>
          <p:cNvPr id="2" name="TextBox 1">
            <a:extLst>
              <a:ext uri="{FF2B5EF4-FFF2-40B4-BE49-F238E27FC236}">
                <a16:creationId xmlns:a16="http://schemas.microsoft.com/office/drawing/2014/main" id="{31F05CC4-031C-0749-AB69-213859EC7EAF}"/>
              </a:ext>
            </a:extLst>
          </p:cNvPr>
          <p:cNvSpPr txBox="1"/>
          <p:nvPr/>
        </p:nvSpPr>
        <p:spPr>
          <a:xfrm>
            <a:off x="457200" y="990600"/>
            <a:ext cx="8534400" cy="400110"/>
          </a:xfrm>
          <a:prstGeom prst="rect">
            <a:avLst/>
          </a:prstGeom>
          <a:solidFill>
            <a:srgbClr val="C00000"/>
          </a:solidFill>
        </p:spPr>
        <p:txBody>
          <a:bodyPr wrap="square" rtlCol="0">
            <a:spAutoFit/>
          </a:bodyPr>
          <a:lstStyle/>
          <a:p>
            <a:pPr algn="ctr"/>
            <a:r>
              <a:rPr lang="en-US" b="1" dirty="0"/>
              <a:t>What is that we want students to know and be able to do?</a:t>
            </a:r>
          </a:p>
        </p:txBody>
      </p:sp>
      <p:pic>
        <p:nvPicPr>
          <p:cNvPr id="4" name="Picture 3" descr="Graphical user interface, text, application&#10;&#10;Description automatically generated">
            <a:extLst>
              <a:ext uri="{FF2B5EF4-FFF2-40B4-BE49-F238E27FC236}">
                <a16:creationId xmlns:a16="http://schemas.microsoft.com/office/drawing/2014/main" id="{C0CB73B1-B575-1043-9C3B-23DC19FB80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331" y="5807075"/>
            <a:ext cx="1516063" cy="946150"/>
          </a:xfrm>
          <a:prstGeom prst="rect">
            <a:avLst/>
          </a:prstGeom>
        </p:spPr>
      </p:pic>
    </p:spTree>
    <p:extLst>
      <p:ext uri="{BB962C8B-B14F-4D97-AF65-F5344CB8AC3E}">
        <p14:creationId xmlns:p14="http://schemas.microsoft.com/office/powerpoint/2010/main" val="1361833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48835"/>
                                        </p:tgtEl>
                                        <p:attrNameLst>
                                          <p:attrName>style.visibility</p:attrName>
                                        </p:attrNameLst>
                                      </p:cBhvr>
                                      <p:to>
                                        <p:strVal val="visible"/>
                                      </p:to>
                                    </p:set>
                                    <p:animEffect transition="in" filter="dissolve">
                                      <p:cBhvr>
                                        <p:cTn id="7" dur="500"/>
                                        <p:tgtEl>
                                          <p:spTgt spid="248835"/>
                                        </p:tgtEl>
                                      </p:cBhvr>
                                    </p:animEffect>
                                  </p:childTnLst>
                                </p:cTn>
                              </p:par>
                            </p:childTnLst>
                          </p:cTn>
                        </p:par>
                        <p:par>
                          <p:cTn id="8" fill="hold">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248836"/>
                                        </p:tgtEl>
                                        <p:attrNameLst>
                                          <p:attrName>style.visibility</p:attrName>
                                        </p:attrNameLst>
                                      </p:cBhvr>
                                      <p:to>
                                        <p:strVal val="visible"/>
                                      </p:to>
                                    </p:set>
                                    <p:animEffect transition="in" filter="dissolve">
                                      <p:cBhvr>
                                        <p:cTn id="11" dur="500"/>
                                        <p:tgtEl>
                                          <p:spTgt spid="248836"/>
                                        </p:tgtEl>
                                      </p:cBhvr>
                                    </p:animEffect>
                                  </p:childTnLst>
                                </p:cTn>
                              </p:par>
                            </p:childTnLst>
                          </p:cTn>
                        </p:par>
                        <p:par>
                          <p:cTn id="12" fill="hold">
                            <p:stCondLst>
                              <p:cond delay="7000"/>
                            </p:stCondLst>
                            <p:childTnLst>
                              <p:par>
                                <p:cTn id="13" presetID="9" presetClass="entr" presetSubtype="0" fill="hold" grpId="0" nodeType="afterEffect">
                                  <p:stCondLst>
                                    <p:cond delay="4000"/>
                                  </p:stCondLst>
                                  <p:childTnLst>
                                    <p:set>
                                      <p:cBhvr>
                                        <p:cTn id="14" dur="1" fill="hold">
                                          <p:stCondLst>
                                            <p:cond delay="0"/>
                                          </p:stCondLst>
                                        </p:cTn>
                                        <p:tgtEl>
                                          <p:spTgt spid="248837"/>
                                        </p:tgtEl>
                                        <p:attrNameLst>
                                          <p:attrName>style.visibility</p:attrName>
                                        </p:attrNameLst>
                                      </p:cBhvr>
                                      <p:to>
                                        <p:strVal val="visible"/>
                                      </p:to>
                                    </p:set>
                                    <p:animEffect transition="in" filter="dissolve">
                                      <p:cBhvr>
                                        <p:cTn id="15" dur="500"/>
                                        <p:tgtEl>
                                          <p:spTgt spid="24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nimBg="1" autoUpdateAnimBg="0"/>
      <p:bldP spid="248836" grpId="0" animBg="1" autoUpdateAnimBg="0"/>
      <p:bldP spid="24883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C27B-8643-F04F-A44D-139999BDFCDD}"/>
              </a:ext>
            </a:extLst>
          </p:cNvPr>
          <p:cNvSpPr>
            <a:spLocks noGrp="1"/>
          </p:cNvSpPr>
          <p:nvPr>
            <p:ph type="title"/>
          </p:nvPr>
        </p:nvSpPr>
        <p:spPr/>
        <p:txBody>
          <a:bodyPr/>
          <a:lstStyle/>
          <a:p>
            <a:endParaRPr lang="en-US"/>
          </a:p>
        </p:txBody>
      </p:sp>
      <p:pic>
        <p:nvPicPr>
          <p:cNvPr id="8" name="Content Placeholder 7" descr="Table&#10;&#10;Description automatically generated">
            <a:extLst>
              <a:ext uri="{FF2B5EF4-FFF2-40B4-BE49-F238E27FC236}">
                <a16:creationId xmlns:a16="http://schemas.microsoft.com/office/drawing/2014/main" id="{7E006362-EF7D-9849-A3BF-9B3A1EEB9D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26"/>
            <a:ext cx="9144000" cy="6772017"/>
          </a:xfrm>
        </p:spPr>
      </p:pic>
    </p:spTree>
    <p:extLst>
      <p:ext uri="{BB962C8B-B14F-4D97-AF65-F5344CB8AC3E}">
        <p14:creationId xmlns:p14="http://schemas.microsoft.com/office/powerpoint/2010/main" val="2876430755"/>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70" name="Picture 6"/>
          <p:cNvPicPr>
            <a:picLocks noChangeAspect="1" noChangeArrowheads="1"/>
          </p:cNvPicPr>
          <p:nvPr/>
        </p:nvPicPr>
        <p:blipFill>
          <a:blip r:embed="rId3" cstate="print"/>
          <a:srcRect/>
          <a:stretch>
            <a:fillRect/>
          </a:stretch>
        </p:blipFill>
        <p:spPr bwMode="auto">
          <a:xfrm>
            <a:off x="-1" y="0"/>
            <a:ext cx="4685391"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1F4A842-3B1A-2E4A-8121-34FD711E8882}"/>
              </a:ext>
            </a:extLst>
          </p:cNvPr>
          <p:cNvSpPr/>
          <p:nvPr/>
        </p:nvSpPr>
        <p:spPr>
          <a:xfrm>
            <a:off x="5129212" y="152400"/>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048000"/>
            <a:ext cx="3733800" cy="402024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9ECEA4C-7AE2-E94A-83F5-2D74290C9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0"/>
            <a:ext cx="5167148" cy="685800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D94A5A9B-C133-324A-97AA-E79EFEBB1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6" y="0"/>
            <a:ext cx="5131512" cy="6858000"/>
          </a:xfrm>
          <a:prstGeom prst="rect">
            <a:avLst/>
          </a:prstGeom>
        </p:spPr>
      </p:pic>
      <p:pic>
        <p:nvPicPr>
          <p:cNvPr id="7" name="Picture 6">
            <a:extLst>
              <a:ext uri="{FF2B5EF4-FFF2-40B4-BE49-F238E27FC236}">
                <a16:creationId xmlns:a16="http://schemas.microsoft.com/office/drawing/2014/main" id="{F7FEAD91-AB07-3E40-AA3F-8F3EF9F820C8}"/>
              </a:ext>
            </a:extLst>
          </p:cNvPr>
          <p:cNvPicPr>
            <a:picLocks noChangeAspect="1"/>
          </p:cNvPicPr>
          <p:nvPr/>
        </p:nvPicPr>
        <p:blipFill>
          <a:blip r:embed="rId7"/>
          <a:stretch>
            <a:fillRect/>
          </a:stretch>
        </p:blipFill>
        <p:spPr>
          <a:xfrm>
            <a:off x="9782" y="0"/>
            <a:ext cx="5167148" cy="68580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16870"/>
                                        </p:tgtEl>
                                        <p:attrNameLst>
                                          <p:attrName>style.visibility</p:attrName>
                                        </p:attrNameLst>
                                      </p:cBhvr>
                                      <p:to>
                                        <p:strVal val="visible"/>
                                      </p:to>
                                    </p:set>
                                    <p:animEffect transition="in" filter="circle(in)">
                                      <p:cBhvr>
                                        <p:cTn id="7" dur="2000"/>
                                        <p:tgtEl>
                                          <p:spTgt spid="13168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0F1DEE3-C4AF-BE4D-9890-138813CD8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168899"/>
            <a:ext cx="6705600" cy="4432644"/>
          </a:xfrm>
          <a:prstGeom prst="rect">
            <a:avLst/>
          </a:prstGeom>
        </p:spPr>
      </p:pic>
      <p:pic>
        <p:nvPicPr>
          <p:cNvPr id="5" name="Picture 4" descr="Table&#10;&#10;Description automatically generated">
            <a:extLst>
              <a:ext uri="{FF2B5EF4-FFF2-40B4-BE49-F238E27FC236}">
                <a16:creationId xmlns:a16="http://schemas.microsoft.com/office/drawing/2014/main" id="{C7B5197C-09B9-9A4E-AB36-5CC2DE749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3" y="869092"/>
            <a:ext cx="9144000" cy="5657725"/>
          </a:xfrm>
          <a:prstGeom prst="rect">
            <a:avLst/>
          </a:prstGeom>
        </p:spPr>
      </p:pic>
      <p:sp>
        <p:nvSpPr>
          <p:cNvPr id="10" name="Rectangle 9">
            <a:extLst>
              <a:ext uri="{FF2B5EF4-FFF2-40B4-BE49-F238E27FC236}">
                <a16:creationId xmlns:a16="http://schemas.microsoft.com/office/drawing/2014/main" id="{E8DA2A4B-E034-6343-91DF-BFB7DA9D9468}"/>
              </a:ext>
            </a:extLst>
          </p:cNvPr>
          <p:cNvSpPr/>
          <p:nvPr/>
        </p:nvSpPr>
        <p:spPr bwMode="auto">
          <a:xfrm>
            <a:off x="13643" y="2362200"/>
            <a:ext cx="9144000" cy="533400"/>
          </a:xfrm>
          <a:prstGeom prst="rect">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descr="Graphical user interface, text, application&#10;&#10;Description automatically generated">
            <a:extLst>
              <a:ext uri="{FF2B5EF4-FFF2-40B4-BE49-F238E27FC236}">
                <a16:creationId xmlns:a16="http://schemas.microsoft.com/office/drawing/2014/main" id="{11891538-79AC-DF4A-99CC-D472355D0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9" y="869092"/>
            <a:ext cx="9144001" cy="5767556"/>
          </a:xfrm>
          <a:prstGeom prst="rect">
            <a:avLst/>
          </a:prstGeom>
        </p:spPr>
      </p:pic>
      <p:pic>
        <p:nvPicPr>
          <p:cNvPr id="9" name="Picture 8" descr="Table&#10;&#10;Description automatically generated">
            <a:extLst>
              <a:ext uri="{FF2B5EF4-FFF2-40B4-BE49-F238E27FC236}">
                <a16:creationId xmlns:a16="http://schemas.microsoft.com/office/drawing/2014/main" id="{DCD72175-7C63-894E-81C7-D7E6E82A9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6" y="869092"/>
            <a:ext cx="9136536" cy="5797996"/>
          </a:xfrm>
          <a:prstGeom prst="rect">
            <a:avLst/>
          </a:prstGeom>
        </p:spPr>
      </p:pic>
      <p:sp>
        <p:nvSpPr>
          <p:cNvPr id="11" name="Rectangle 10">
            <a:extLst>
              <a:ext uri="{FF2B5EF4-FFF2-40B4-BE49-F238E27FC236}">
                <a16:creationId xmlns:a16="http://schemas.microsoft.com/office/drawing/2014/main" id="{D7268135-A27E-9A4C-8FDA-AE561A431FC2}"/>
              </a:ext>
            </a:extLst>
          </p:cNvPr>
          <p:cNvSpPr/>
          <p:nvPr/>
        </p:nvSpPr>
        <p:spPr>
          <a:xfrm>
            <a:off x="1371600" y="-56182"/>
            <a:ext cx="622478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6"/>
              </a:rPr>
              <a:t>Thinking Routines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1677273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4437"/>
            <a:ext cx="5562600" cy="1015663"/>
          </a:xfrm>
          <a:prstGeom prst="rect">
            <a:avLst/>
          </a:prstGeom>
          <a:solidFill>
            <a:srgbClr val="0432FF"/>
          </a:solidFill>
        </p:spPr>
        <p:txBody>
          <a:bodyPr wrap="square" rtlCol="0">
            <a:spAutoFit/>
          </a:bodyPr>
          <a:lstStyle/>
          <a:p>
            <a:pPr algn="ctr"/>
            <a:r>
              <a:rPr lang="en-US" b="1" dirty="0"/>
              <a:t>Clear Objective (</a:t>
            </a:r>
            <a:r>
              <a:rPr lang="en-US" b="1" i="1" dirty="0"/>
              <a:t>Today I will…</a:t>
            </a:r>
            <a:r>
              <a:rPr lang="en-US" b="1" dirty="0"/>
              <a:t>)/Vocabulary </a:t>
            </a:r>
          </a:p>
          <a:p>
            <a:pPr algn="ctr"/>
            <a:r>
              <a:rPr lang="en-US" dirty="0"/>
              <a:t>referenced by teacher/students throughout learning</a:t>
            </a:r>
          </a:p>
        </p:txBody>
      </p:sp>
      <p:sp>
        <p:nvSpPr>
          <p:cNvPr id="3" name="TextBox 2"/>
          <p:cNvSpPr txBox="1"/>
          <p:nvPr/>
        </p:nvSpPr>
        <p:spPr>
          <a:xfrm>
            <a:off x="152400" y="1766669"/>
            <a:ext cx="5638800" cy="1323439"/>
          </a:xfrm>
          <a:prstGeom prst="rect">
            <a:avLst/>
          </a:prstGeom>
          <a:solidFill>
            <a:srgbClr val="0432FF"/>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sp>
        <p:nvSpPr>
          <p:cNvPr id="4" name="TextBox 3"/>
          <p:cNvSpPr txBox="1"/>
          <p:nvPr/>
        </p:nvSpPr>
        <p:spPr>
          <a:xfrm>
            <a:off x="152400" y="3581400"/>
            <a:ext cx="5638800" cy="1631216"/>
          </a:xfrm>
          <a:prstGeom prst="rect">
            <a:avLst/>
          </a:prstGeom>
          <a:solidFill>
            <a:srgbClr val="C00000"/>
          </a:solidFill>
        </p:spPr>
        <p:txBody>
          <a:bodyPr wrap="square" rtlCol="0">
            <a:spAutoFit/>
          </a:bodyPr>
          <a:lstStyle/>
          <a:p>
            <a:pPr algn="ctr"/>
            <a:r>
              <a:rPr lang="en-US" b="1" dirty="0"/>
              <a:t>Helping Students Develop  Understanding </a:t>
            </a:r>
          </a:p>
          <a:p>
            <a:pPr algn="ctr"/>
            <a:r>
              <a:rPr lang="en-US" dirty="0"/>
              <a:t>This is the teaching/learning/discovering phase. Multiple checks for understanding along the way. Modeling, Guided Practice, Independent Practice</a:t>
            </a:r>
          </a:p>
        </p:txBody>
      </p:sp>
      <p:sp>
        <p:nvSpPr>
          <p:cNvPr id="5" name="TextBox 4"/>
          <p:cNvSpPr txBox="1"/>
          <p:nvPr/>
        </p:nvSpPr>
        <p:spPr>
          <a:xfrm>
            <a:off x="152400" y="5638800"/>
            <a:ext cx="5638800" cy="1015663"/>
          </a:xfrm>
          <a:prstGeom prst="rect">
            <a:avLst/>
          </a:prstGeom>
          <a:solidFill>
            <a:schemeClr val="accent1"/>
          </a:solidFill>
        </p:spPr>
        <p:txBody>
          <a:bodyPr wrap="square" rtlCol="0">
            <a:spAutoFit/>
          </a:bodyPr>
          <a:lstStyle/>
          <a:p>
            <a:pPr algn="ctr"/>
            <a:r>
              <a:rPr lang="en-US" b="1" dirty="0"/>
              <a:t>Helping Students Extend &amp; Apply Knowledge </a:t>
            </a:r>
          </a:p>
          <a:p>
            <a:pPr algn="ctr"/>
            <a:r>
              <a:rPr lang="en-US" dirty="0"/>
              <a:t>Student reflection &amp; doing something with what they learned.</a:t>
            </a:r>
          </a:p>
        </p:txBody>
      </p:sp>
      <p:sp>
        <p:nvSpPr>
          <p:cNvPr id="6" name="Arrow: Down 5"/>
          <p:cNvSpPr/>
          <p:nvPr/>
        </p:nvSpPr>
        <p:spPr bwMode="auto">
          <a:xfrm>
            <a:off x="2667000" y="1270100"/>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Arrow: Down 6"/>
          <p:cNvSpPr/>
          <p:nvPr/>
        </p:nvSpPr>
        <p:spPr bwMode="auto">
          <a:xfrm>
            <a:off x="2656840" y="3104784"/>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Arrow: Down 7"/>
          <p:cNvSpPr/>
          <p:nvPr/>
        </p:nvSpPr>
        <p:spPr bwMode="auto">
          <a:xfrm>
            <a:off x="2656840" y="5212616"/>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a:off x="5988326" y="2078960"/>
            <a:ext cx="2971800" cy="3170099"/>
          </a:xfrm>
          <a:prstGeom prst="rect">
            <a:avLst/>
          </a:prstGeom>
          <a:solidFill>
            <a:srgbClr val="000000"/>
          </a:solidFill>
        </p:spPr>
        <p:txBody>
          <a:bodyPr wrap="square" rtlCol="0">
            <a:spAutoFit/>
          </a:bodyPr>
          <a:lstStyle/>
          <a:p>
            <a:pPr algn="ctr"/>
            <a:r>
              <a:rPr lang="en-US" b="1" dirty="0"/>
              <a:t>Integration of:</a:t>
            </a:r>
          </a:p>
          <a:p>
            <a:pPr algn="ctr"/>
            <a:endParaRPr lang="en-US" b="1" dirty="0"/>
          </a:p>
          <a:p>
            <a:pPr algn="ctr"/>
            <a:r>
              <a:rPr lang="en-US" b="1" dirty="0"/>
              <a:t>Constant checks for understanding of each student.</a:t>
            </a:r>
          </a:p>
          <a:p>
            <a:pPr algn="ctr"/>
            <a:endParaRPr lang="en-US" b="1" dirty="0"/>
          </a:p>
          <a:p>
            <a:pPr algn="ctr"/>
            <a:r>
              <a:rPr lang="en-US" b="1" dirty="0"/>
              <a:t>Seize opportunities for student collaboration on second questions!</a:t>
            </a:r>
          </a:p>
          <a:p>
            <a:pPr algn="ctr"/>
            <a:endParaRPr lang="en-US" b="1" dirty="0"/>
          </a:p>
        </p:txBody>
      </p:sp>
      <p:sp>
        <p:nvSpPr>
          <p:cNvPr id="12" name="Rectangle 11"/>
          <p:cNvSpPr/>
          <p:nvPr/>
        </p:nvSpPr>
        <p:spPr>
          <a:xfrm>
            <a:off x="5718126" y="58846"/>
            <a:ext cx="3454792" cy="6740307"/>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Lesson</a:t>
            </a: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Flowchart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3" name="Picture 12" descr="Graphical user interface&#10;&#10;Description automatically generated">
            <a:extLst>
              <a:ext uri="{FF2B5EF4-FFF2-40B4-BE49-F238E27FC236}">
                <a16:creationId xmlns:a16="http://schemas.microsoft.com/office/drawing/2014/main" id="{17729250-CD65-8B4E-BD37-89C7C7800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5767388" cy="6874066"/>
          </a:xfrm>
          <a:prstGeom prst="rect">
            <a:avLst/>
          </a:prstGeom>
        </p:spPr>
      </p:pic>
    </p:spTree>
    <p:extLst>
      <p:ext uri="{BB962C8B-B14F-4D97-AF65-F5344CB8AC3E}">
        <p14:creationId xmlns:p14="http://schemas.microsoft.com/office/powerpoint/2010/main" val="287677087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B77BB872-E535-824E-90FC-55D0A124D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7" y="-13138"/>
            <a:ext cx="4746171" cy="6858000"/>
          </a:xfrm>
          <a:prstGeom prst="rect">
            <a:avLst/>
          </a:prstGeom>
        </p:spPr>
      </p:pic>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6096000" y="0"/>
            <a:ext cx="3048000" cy="762000"/>
          </a:xfrm>
        </p:spPr>
        <p:txBody>
          <a:bodyPr/>
          <a:lstStyle/>
          <a:p>
            <a:pPr algn="r"/>
            <a:r>
              <a:rPr lang="en-US" dirty="0"/>
              <a:t>Resources</a:t>
            </a:r>
          </a:p>
        </p:txBody>
      </p:sp>
      <p:sp>
        <p:nvSpPr>
          <p:cNvPr id="22" name="Rectangle 21">
            <a:extLst>
              <a:ext uri="{FF2B5EF4-FFF2-40B4-BE49-F238E27FC236}">
                <a16:creationId xmlns:a16="http://schemas.microsoft.com/office/drawing/2014/main" id="{1377CDB1-710E-AD4C-8848-D0AAC3C1B35B}"/>
              </a:ext>
            </a:extLst>
          </p:cNvPr>
          <p:cNvSpPr/>
          <p:nvPr/>
        </p:nvSpPr>
        <p:spPr bwMode="auto">
          <a:xfrm>
            <a:off x="14287" y="4525975"/>
            <a:ext cx="1107150" cy="274625"/>
          </a:xfrm>
          <a:prstGeom prst="rect">
            <a:avLst/>
          </a:prstGeom>
          <a:noFill/>
          <a:ln w="60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8" name="Picture 7" descr="Graphical user interface, text, application&#10;&#10;Description automatically generated">
            <a:extLst>
              <a:ext uri="{FF2B5EF4-FFF2-40B4-BE49-F238E27FC236}">
                <a16:creationId xmlns:a16="http://schemas.microsoft.com/office/drawing/2014/main" id="{75E916D3-53B2-2E44-B6B0-A4E0ABA00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06" y="1795391"/>
            <a:ext cx="4158557" cy="2090809"/>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BBF7B5F0-C6C6-BA4A-BC7D-D99D202FE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4" y="13138"/>
            <a:ext cx="4746171" cy="5247156"/>
          </a:xfrm>
          <a:prstGeom prst="rect">
            <a:avLst/>
          </a:prstGeom>
        </p:spPr>
      </p:pic>
      <p:sp>
        <p:nvSpPr>
          <p:cNvPr id="19" name="Rectangle 18">
            <a:extLst>
              <a:ext uri="{FF2B5EF4-FFF2-40B4-BE49-F238E27FC236}">
                <a16:creationId xmlns:a16="http://schemas.microsoft.com/office/drawing/2014/main" id="{75E02153-EB49-7548-AD08-5556955412C7}"/>
              </a:ext>
            </a:extLst>
          </p:cNvPr>
          <p:cNvSpPr/>
          <p:nvPr/>
        </p:nvSpPr>
        <p:spPr bwMode="auto">
          <a:xfrm>
            <a:off x="4930106" y="2840795"/>
            <a:ext cx="2994694" cy="311885"/>
          </a:xfrm>
          <a:prstGeom prst="rect">
            <a:avLst/>
          </a:prstGeom>
          <a:noFill/>
          <a:ln w="730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24" name="Picture 23" descr="Text&#10;&#10;Description automatically generated">
            <a:extLst>
              <a:ext uri="{FF2B5EF4-FFF2-40B4-BE49-F238E27FC236}">
                <a16:creationId xmlns:a16="http://schemas.microsoft.com/office/drawing/2014/main" id="{EB843376-7FCB-D44A-BCEB-A1D75C9F16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0571" y="4720859"/>
            <a:ext cx="5394678" cy="1406946"/>
          </a:xfrm>
          <a:prstGeom prst="rect">
            <a:avLst/>
          </a:prstGeom>
        </p:spPr>
      </p:pic>
      <p:sp>
        <p:nvSpPr>
          <p:cNvPr id="25" name="Rectangle 24">
            <a:extLst>
              <a:ext uri="{FF2B5EF4-FFF2-40B4-BE49-F238E27FC236}">
                <a16:creationId xmlns:a16="http://schemas.microsoft.com/office/drawing/2014/main" id="{C2534094-00A5-A945-8541-4F508A2677D9}"/>
              </a:ext>
            </a:extLst>
          </p:cNvPr>
          <p:cNvSpPr/>
          <p:nvPr/>
        </p:nvSpPr>
        <p:spPr bwMode="auto">
          <a:xfrm>
            <a:off x="18111" y="4967470"/>
            <a:ext cx="1249057" cy="266361"/>
          </a:xfrm>
          <a:prstGeom prst="rect">
            <a:avLst/>
          </a:prstGeom>
          <a:noFill/>
          <a:ln w="730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C409C81E-BB5D-D44F-834D-C822C56AA767}"/>
              </a:ext>
            </a:extLst>
          </p:cNvPr>
          <p:cNvSpPr/>
          <p:nvPr/>
        </p:nvSpPr>
        <p:spPr bwMode="auto">
          <a:xfrm>
            <a:off x="-51449" y="-8376"/>
            <a:ext cx="9163050" cy="69022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dirty="0">
                <a:latin typeface="Arial" charset="0"/>
              </a:rPr>
              <a:t>Screen Shot 2021-10-21 at 6.06.43 PM</a:t>
            </a:r>
            <a:endParaRPr kumimoji="0" lang="en-US" sz="2000" b="0" i="0" u="none" strike="noStrike" cap="none" normalizeH="0" baseline="0" dirty="0">
              <a:ln>
                <a:noFill/>
              </a:ln>
              <a:solidFill>
                <a:schemeClr val="tx1"/>
              </a:solidFill>
              <a:effectLst/>
              <a:latin typeface="Arial" charset="0"/>
            </a:endParaRPr>
          </a:p>
        </p:txBody>
      </p:sp>
      <p:pic>
        <p:nvPicPr>
          <p:cNvPr id="4" name="Picture 3" descr="Table&#10;&#10;Description automatically generated">
            <a:extLst>
              <a:ext uri="{FF2B5EF4-FFF2-40B4-BE49-F238E27FC236}">
                <a16:creationId xmlns:a16="http://schemas.microsoft.com/office/drawing/2014/main" id="{24194B9F-5A8F-944D-9A67-9BD93C629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69" y="-20605"/>
            <a:ext cx="5174295" cy="3269760"/>
          </a:xfrm>
          <a:prstGeom prst="rect">
            <a:avLst/>
          </a:prstGeom>
        </p:spPr>
      </p:pic>
      <p:pic>
        <p:nvPicPr>
          <p:cNvPr id="17" name="Picture 16">
            <a:extLst>
              <a:ext uri="{FF2B5EF4-FFF2-40B4-BE49-F238E27FC236}">
                <a16:creationId xmlns:a16="http://schemas.microsoft.com/office/drawing/2014/main" id="{6FFC2341-512B-C64D-B618-156999BAB7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61" y="4362944"/>
            <a:ext cx="3953123" cy="2489293"/>
          </a:xfrm>
          <a:prstGeom prst="rect">
            <a:avLst/>
          </a:prstGeom>
        </p:spPr>
      </p:pic>
      <p:pic>
        <p:nvPicPr>
          <p:cNvPr id="10" name="Picture 9" descr="Table&#10;&#10;Description automatically generated">
            <a:extLst>
              <a:ext uri="{FF2B5EF4-FFF2-40B4-BE49-F238E27FC236}">
                <a16:creationId xmlns:a16="http://schemas.microsoft.com/office/drawing/2014/main" id="{BAEF7B11-DED1-3641-ACBA-F3E3297ED7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61" y="4375955"/>
            <a:ext cx="3946803" cy="2482045"/>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5456B63A-2722-4A46-89FA-6BEB702C91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9366" y="3470005"/>
            <a:ext cx="5031450" cy="3425023"/>
          </a:xfrm>
          <a:prstGeom prst="rect">
            <a:avLst/>
          </a:prstGeom>
        </p:spPr>
      </p:pic>
      <p:pic>
        <p:nvPicPr>
          <p:cNvPr id="20" name="Picture 19" descr="Table&#10;&#10;Description automatically generated with medium confidence">
            <a:extLst>
              <a:ext uri="{FF2B5EF4-FFF2-40B4-BE49-F238E27FC236}">
                <a16:creationId xmlns:a16="http://schemas.microsoft.com/office/drawing/2014/main" id="{DD0ECA53-C2D8-B24D-8149-1F1795CC4E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4701" y="3502863"/>
            <a:ext cx="5031450" cy="3398391"/>
          </a:xfrm>
          <a:prstGeom prst="rect">
            <a:avLst/>
          </a:prstGeom>
        </p:spPr>
      </p:pic>
      <p:pic>
        <p:nvPicPr>
          <p:cNvPr id="16" name="Picture 15" descr="Text, whiteboard&#10;&#10;Description automatically generated">
            <a:extLst>
              <a:ext uri="{FF2B5EF4-FFF2-40B4-BE49-F238E27FC236}">
                <a16:creationId xmlns:a16="http://schemas.microsoft.com/office/drawing/2014/main" id="{32635930-88B8-F045-B2A1-DD309CC72A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8628" y="3439695"/>
            <a:ext cx="5031450" cy="3438025"/>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C15D37D8-7ECC-9546-910D-87DC78BFBF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49" y="-1001"/>
            <a:ext cx="5147036" cy="3269760"/>
          </a:xfrm>
          <a:prstGeom prst="rect">
            <a:avLst/>
          </a:prstGeom>
        </p:spPr>
      </p:pic>
    </p:spTree>
    <p:extLst>
      <p:ext uri="{BB962C8B-B14F-4D97-AF65-F5344CB8AC3E}">
        <p14:creationId xmlns:p14="http://schemas.microsoft.com/office/powerpoint/2010/main" val="28750789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1)">
                                      <p:cBhvr>
                                        <p:cTn id="20" dur="2000"/>
                                        <p:tgtEl>
                                          <p:spTgt spid="19"/>
                                        </p:tgtEl>
                                      </p:cBhvr>
                                    </p:animEffect>
                                  </p:childTnLst>
                                </p:cTn>
                              </p:par>
                              <p:par>
                                <p:cTn id="21" presetID="20" presetClass="exit" presetSubtype="0" fill="hold" nodeType="withEffect">
                                  <p:stCondLst>
                                    <p:cond delay="0"/>
                                  </p:stCondLst>
                                  <p:childTnLst>
                                    <p:animEffect transition="out" filter="wedg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1"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edge">
                                      <p:cBhvr>
                                        <p:cTn id="36" dur="2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edge">
                                      <p:cBhvr>
                                        <p:cTn id="46" dur="2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edge">
                                      <p:cBhvr>
                                        <p:cTn id="51" dur="2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xit" presetSubtype="0" fill="hold" nodeType="clickEffect">
                                  <p:stCondLst>
                                    <p:cond delay="0"/>
                                  </p:stCondLst>
                                  <p:childTnLst>
                                    <p:animEffect transition="out" filter="wedge">
                                      <p:cBhvr>
                                        <p:cTn id="55" dur="2000"/>
                                        <p:tgtEl>
                                          <p:spTgt spid="4"/>
                                        </p:tgtEl>
                                      </p:cBhvr>
                                    </p:animEffect>
                                    <p:set>
                                      <p:cBhvr>
                                        <p:cTn id="56" dur="1" fill="hold">
                                          <p:stCondLst>
                                            <p:cond delay="19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edge">
                                      <p:cBhvr>
                                        <p:cTn id="61" dur="20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circle(in)">
                                      <p:cBhvr>
                                        <p:cTn id="66" dur="2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edge">
                                      <p:cBhvr>
                                        <p:cTn id="71" dur="20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heel(1)">
                                      <p:cBhvr>
                                        <p:cTn id="76" dur="2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edge">
                                      <p:cBhvr>
                                        <p:cTn id="81" dur="20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heel(1)">
                                      <p:cBhvr>
                                        <p:cTn id="8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animBg="1"/>
      <p:bldP spid="25"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199"/>
            <a:ext cx="7010400" cy="3076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5000" y="304800"/>
            <a:ext cx="5079853"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ORGANIZATION</a:t>
            </a:r>
          </a:p>
        </p:txBody>
      </p:sp>
      <p:sp>
        <p:nvSpPr>
          <p:cNvPr id="4" name="TextBox 3">
            <a:extLst>
              <a:ext uri="{FF2B5EF4-FFF2-40B4-BE49-F238E27FC236}">
                <a16:creationId xmlns:a16="http://schemas.microsoft.com/office/drawing/2014/main" id="{BCDB69EB-59E2-E041-A9EA-62A9EEB24AB4}"/>
              </a:ext>
            </a:extLst>
          </p:cNvPr>
          <p:cNvSpPr txBox="1"/>
          <p:nvPr/>
        </p:nvSpPr>
        <p:spPr>
          <a:xfrm>
            <a:off x="0" y="4419600"/>
            <a:ext cx="9144000" cy="2739211"/>
          </a:xfrm>
          <a:prstGeom prst="rect">
            <a:avLst/>
          </a:prstGeom>
          <a:noFill/>
        </p:spPr>
        <p:txBody>
          <a:bodyPr wrap="square" rtlCol="0">
            <a:spAutoFit/>
          </a:bodyPr>
          <a:lstStyle/>
          <a:p>
            <a:pPr algn="ctr"/>
            <a:r>
              <a:rPr lang="en-US" sz="3200" b="1" dirty="0">
                <a:latin typeface="Arial" pitchFamily="34" charset="0"/>
                <a:cs typeface="Arial" pitchFamily="34" charset="0"/>
              </a:rPr>
              <a:t>Helping Students Develop Understanding</a:t>
            </a:r>
          </a:p>
          <a:p>
            <a:pPr algn="ctr"/>
            <a:endParaRPr lang="en-US" sz="2800" b="1" dirty="0"/>
          </a:p>
          <a:p>
            <a:pPr algn="ctr"/>
            <a:r>
              <a:rPr lang="en-US" sz="2800" dirty="0">
                <a:latin typeface="Arial" pitchFamily="34" charset="0"/>
                <a:cs typeface="Arial" pitchFamily="34" charset="0"/>
              </a:rPr>
              <a:t>Purposefully facilitate students collaborating to create </a:t>
            </a:r>
            <a:r>
              <a:rPr lang="en-US" sz="2800" dirty="0"/>
              <a:t>interactive notes to archive essential understandings based on </a:t>
            </a:r>
            <a:r>
              <a:rPr lang="en-US" sz="2800"/>
              <a:t>unpacked standards (and PLD)</a:t>
            </a:r>
            <a:r>
              <a:rPr lang="en-US" sz="2800">
                <a:latin typeface="Arial" pitchFamily="34" charset="0"/>
                <a:cs typeface="Arial" pitchFamily="34" charset="0"/>
              </a:rPr>
              <a:t>.</a:t>
            </a:r>
            <a:endParaRPr lang="en-US" sz="2800" dirty="0">
              <a:latin typeface="Arial" pitchFamily="34" charset="0"/>
              <a:cs typeface="Arial" pitchFamily="34" charset="0"/>
            </a:endParaRPr>
          </a:p>
          <a:p>
            <a:pPr algn="ctr"/>
            <a:endParaRPr lang="en-US" sz="2800" dirty="0"/>
          </a:p>
        </p:txBody>
      </p:sp>
    </p:spTree>
    <p:extLst>
      <p:ext uri="{BB962C8B-B14F-4D97-AF65-F5344CB8AC3E}">
        <p14:creationId xmlns:p14="http://schemas.microsoft.com/office/powerpoint/2010/main" val="613304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print"/>
          <a:srcRect t="5057"/>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print"/>
          <a:srcRect l="1213" t="1814" r="1213" b="2722"/>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5" name="Picture 4" descr="Graphical user interface, text&#10;&#10;Description automatically generated with medium confidence">
            <a:extLst>
              <a:ext uri="{FF2B5EF4-FFF2-40B4-BE49-F238E27FC236}">
                <a16:creationId xmlns:a16="http://schemas.microsoft.com/office/drawing/2014/main" id="{0B48F233-A2BD-804F-A97C-88D0456E1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24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EE44EB2-9806-9344-B1E6-44A3B5335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957532"/>
            <a:ext cx="6108700" cy="5715000"/>
          </a:xfrm>
          <a:prstGeom prst="rect">
            <a:avLst/>
          </a:prstGeom>
        </p:spPr>
      </p:pic>
      <p:sp>
        <p:nvSpPr>
          <p:cNvPr id="4" name="Rectangle 3">
            <a:extLst>
              <a:ext uri="{FF2B5EF4-FFF2-40B4-BE49-F238E27FC236}">
                <a16:creationId xmlns:a16="http://schemas.microsoft.com/office/drawing/2014/main" id="{349F8B25-EC31-274A-B3EE-BF169138F3F7}"/>
              </a:ext>
            </a:extLst>
          </p:cNvPr>
          <p:cNvSpPr/>
          <p:nvPr/>
        </p:nvSpPr>
        <p:spPr>
          <a:xfrm>
            <a:off x="685800" y="-13243"/>
            <a:ext cx="78661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Unit Glossary Template</a:t>
            </a:r>
          </a:p>
        </p:txBody>
      </p:sp>
    </p:spTree>
    <p:extLst>
      <p:ext uri="{BB962C8B-B14F-4D97-AF65-F5344CB8AC3E}">
        <p14:creationId xmlns:p14="http://schemas.microsoft.com/office/powerpoint/2010/main" val="3151092003"/>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r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771775"/>
            <a:ext cx="6324600" cy="2424430"/>
          </a:xfrm>
          <a:prstGeom prst="rect">
            <a:avLst/>
          </a:prstGeom>
          <a:noFill/>
          <a:ln w="9525">
            <a:noFill/>
            <a:miter lim="800000"/>
            <a:headEnd/>
            <a:tailEnd/>
          </a:ln>
        </p:spPr>
      </p:pic>
      <p:graphicFrame>
        <p:nvGraphicFramePr>
          <p:cNvPr id="3" name="Object 2">
            <a:extLst>
              <a:ext uri="{FF2B5EF4-FFF2-40B4-BE49-F238E27FC236}">
                <a16:creationId xmlns:a16="http://schemas.microsoft.com/office/drawing/2014/main" id="{E72C4CEB-6454-9D42-A135-178730E4965B}"/>
              </a:ext>
            </a:extLst>
          </p:cNvPr>
          <p:cNvGraphicFramePr>
            <a:graphicFrameLocks noChangeAspect="1"/>
          </p:cNvGraphicFramePr>
          <p:nvPr/>
        </p:nvGraphicFramePr>
        <p:xfrm>
          <a:off x="2743200" y="4343400"/>
          <a:ext cx="6246342" cy="2424430"/>
        </p:xfrm>
        <a:graphic>
          <a:graphicData uri="http://schemas.openxmlformats.org/presentationml/2006/ole">
            <mc:AlternateContent xmlns:mc="http://schemas.openxmlformats.org/markup-compatibility/2006">
              <mc:Choice xmlns:v="urn:schemas-microsoft-com:vml" Requires="v">
                <p:oleObj spid="_x0000_s8294" name="Image" r:id="rId5" imgW="10000000" imgH="5047619" progId="">
                  <p:embed/>
                </p:oleObj>
              </mc:Choice>
              <mc:Fallback>
                <p:oleObj name="Image" r:id="rId5" imgW="10000000" imgH="5047619" progId="">
                  <p:embed/>
                  <p:pic>
                    <p:nvPicPr>
                      <p:cNvPr id="3" name="Object 2">
                        <a:extLst>
                          <a:ext uri="{FF2B5EF4-FFF2-40B4-BE49-F238E27FC236}">
                            <a16:creationId xmlns:a16="http://schemas.microsoft.com/office/drawing/2014/main" id="{E72C4CEB-6454-9D42-A135-178730E496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0512" b="11539"/>
                      <a:stretch>
                        <a:fillRect/>
                      </a:stretch>
                    </p:blipFill>
                    <p:spPr bwMode="auto">
                      <a:xfrm>
                        <a:off x="2743200" y="4343400"/>
                        <a:ext cx="6246342" cy="242443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52261B79-CA00-2041-82BC-56905EE71808}"/>
              </a:ext>
            </a:extLst>
          </p:cNvPr>
          <p:cNvSpPr/>
          <p:nvPr/>
        </p:nvSpPr>
        <p:spPr>
          <a:xfrm>
            <a:off x="1676400" y="-76200"/>
            <a:ext cx="6417141"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Student-Generated</a:t>
            </a:r>
          </a:p>
          <a:p>
            <a:pPr algn="ctr"/>
            <a:r>
              <a:rPr lang="en-U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Glossary</a:t>
            </a:r>
          </a:p>
        </p:txBody>
      </p:sp>
    </p:spTree>
    <p:extLst>
      <p:ext uri="{BB962C8B-B14F-4D97-AF65-F5344CB8AC3E}">
        <p14:creationId xmlns:p14="http://schemas.microsoft.com/office/powerpoint/2010/main" val="328464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edge">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465-586D-F346-AE56-A2643F6A9032}"/>
              </a:ext>
            </a:extLst>
          </p:cNvPr>
          <p:cNvSpPr>
            <a:spLocks noGrp="1"/>
          </p:cNvSpPr>
          <p:nvPr>
            <p:ph type="title"/>
          </p:nvPr>
        </p:nvSpPr>
        <p:spPr>
          <a:xfrm>
            <a:off x="4572000" y="152400"/>
            <a:ext cx="4572000" cy="1143000"/>
          </a:xfrm>
        </p:spPr>
        <p:txBody>
          <a:bodyPr/>
          <a:lstStyle/>
          <a:p>
            <a:r>
              <a:rPr lang="en-US" b="1" dirty="0"/>
              <a:t>Determining</a:t>
            </a:r>
          </a:p>
        </p:txBody>
      </p:sp>
      <p:pic>
        <p:nvPicPr>
          <p:cNvPr id="4" name="Picture 3" descr="A close up of text on a white background&#10;&#10;Description automatically generated">
            <a:extLst>
              <a:ext uri="{FF2B5EF4-FFF2-40B4-BE49-F238E27FC236}">
                <a16:creationId xmlns:a16="http://schemas.microsoft.com/office/drawing/2014/main" id="{06B369C3-EACC-1242-B777-202D66B75A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4339771" cy="5257800"/>
          </a:xfrm>
          <a:prstGeom prst="rect">
            <a:avLst/>
          </a:prstGeom>
        </p:spPr>
      </p:pic>
      <p:pic>
        <p:nvPicPr>
          <p:cNvPr id="6" name="Picture 5" descr="A screenshot of a newspaper&#10;&#10;Description automatically generated">
            <a:extLst>
              <a:ext uri="{FF2B5EF4-FFF2-40B4-BE49-F238E27FC236}">
                <a16:creationId xmlns:a16="http://schemas.microsoft.com/office/drawing/2014/main" id="{DED78116-31B4-E04B-B566-941125C22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1767" y="1447800"/>
            <a:ext cx="4219833" cy="5238691"/>
          </a:xfrm>
          <a:prstGeom prst="rect">
            <a:avLst/>
          </a:prstGeom>
        </p:spPr>
      </p:pic>
      <p:sp>
        <p:nvSpPr>
          <p:cNvPr id="7" name="Title 1">
            <a:extLst>
              <a:ext uri="{FF2B5EF4-FFF2-40B4-BE49-F238E27FC236}">
                <a16:creationId xmlns:a16="http://schemas.microsoft.com/office/drawing/2014/main" id="{56670E18-0FDE-6E4C-8AB3-C47B1EFBEC1B}"/>
              </a:ext>
            </a:extLst>
          </p:cNvPr>
          <p:cNvSpPr txBox="1">
            <a:spLocks/>
          </p:cNvSpPr>
          <p:nvPr/>
        </p:nvSpPr>
        <p:spPr bwMode="auto">
          <a:xfrm>
            <a:off x="125629" y="5543491"/>
            <a:ext cx="457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b="1" kern="0" dirty="0"/>
              <a:t>Depth of</a:t>
            </a:r>
          </a:p>
          <a:p>
            <a:r>
              <a:rPr lang="en-US" b="1" kern="0" dirty="0"/>
              <a:t>Knowledge</a:t>
            </a:r>
          </a:p>
        </p:txBody>
      </p:sp>
    </p:spTree>
    <p:extLst>
      <p:ext uri="{BB962C8B-B14F-4D97-AF65-F5344CB8AC3E}">
        <p14:creationId xmlns:p14="http://schemas.microsoft.com/office/powerpoint/2010/main" val="4047224881"/>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58AE-B54D-DE4D-9FC6-B5C39F64A472}"/>
              </a:ext>
            </a:extLst>
          </p:cNvPr>
          <p:cNvSpPr>
            <a:spLocks noGrp="1"/>
          </p:cNvSpPr>
          <p:nvPr>
            <p:ph type="title"/>
          </p:nvPr>
        </p:nvSpPr>
        <p:spPr>
          <a:xfrm>
            <a:off x="58271" y="685800"/>
            <a:ext cx="4589929" cy="1143000"/>
          </a:xfrm>
        </p:spPr>
        <p:txBody>
          <a:bodyPr/>
          <a:lstStyle/>
          <a:p>
            <a:r>
              <a:rPr lang="en-US" sz="2800" b="1" dirty="0">
                <a:solidFill>
                  <a:schemeClr val="tx1"/>
                </a:solidFill>
              </a:rPr>
              <a:t>Instructional Strategy:</a:t>
            </a:r>
            <a:br>
              <a:rPr lang="en-US" sz="2800" b="1" dirty="0">
                <a:solidFill>
                  <a:schemeClr val="tx1"/>
                </a:solidFill>
              </a:rPr>
            </a:br>
            <a:br>
              <a:rPr lang="en-US" sz="2800" b="1" dirty="0">
                <a:solidFill>
                  <a:schemeClr val="tx1"/>
                </a:solidFill>
              </a:rPr>
            </a:br>
            <a:r>
              <a:rPr lang="en-US" b="1" dirty="0">
                <a:solidFill>
                  <a:srgbClr val="FFCCFF"/>
                </a:solidFill>
                <a:latin typeface="Comic Sans MS" panose="030F0902030302020204" pitchFamily="66" charset="0"/>
              </a:rPr>
              <a:t>Motor Mouth</a:t>
            </a:r>
          </a:p>
        </p:txBody>
      </p:sp>
      <p:pic>
        <p:nvPicPr>
          <p:cNvPr id="4" name="Picture 3">
            <a:extLst>
              <a:ext uri="{FF2B5EF4-FFF2-40B4-BE49-F238E27FC236}">
                <a16:creationId xmlns:a16="http://schemas.microsoft.com/office/drawing/2014/main" id="{CB8A5E3C-5780-EC45-BA14-0C8E25A50E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76200"/>
            <a:ext cx="4419600" cy="3314700"/>
          </a:xfrm>
          <a:prstGeom prst="rect">
            <a:avLst/>
          </a:prstGeom>
        </p:spPr>
      </p:pic>
      <p:pic>
        <p:nvPicPr>
          <p:cNvPr id="6" name="Picture 5">
            <a:extLst>
              <a:ext uri="{FF2B5EF4-FFF2-40B4-BE49-F238E27FC236}">
                <a16:creationId xmlns:a16="http://schemas.microsoft.com/office/drawing/2014/main" id="{EADB0A01-B39C-6A43-A285-E0818EC5B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276600"/>
            <a:ext cx="4381500" cy="3530600"/>
          </a:xfrm>
          <a:prstGeom prst="rect">
            <a:avLst/>
          </a:prstGeom>
        </p:spPr>
      </p:pic>
      <p:sp>
        <p:nvSpPr>
          <p:cNvPr id="7" name="TextBox 6">
            <a:extLst>
              <a:ext uri="{FF2B5EF4-FFF2-40B4-BE49-F238E27FC236}">
                <a16:creationId xmlns:a16="http://schemas.microsoft.com/office/drawing/2014/main" id="{7DA0D3AA-8CA4-2547-9937-DF6487C9D5A3}"/>
              </a:ext>
            </a:extLst>
          </p:cNvPr>
          <p:cNvSpPr txBox="1"/>
          <p:nvPr/>
        </p:nvSpPr>
        <p:spPr>
          <a:xfrm>
            <a:off x="4572000" y="3657600"/>
            <a:ext cx="4419600" cy="3031599"/>
          </a:xfrm>
          <a:prstGeom prst="rect">
            <a:avLst/>
          </a:prstGeom>
          <a:solidFill>
            <a:srgbClr val="000000"/>
          </a:solidFill>
        </p:spPr>
        <p:txBody>
          <a:bodyPr wrap="square" rtlCol="0">
            <a:spAutoFit/>
          </a:bodyPr>
          <a:lstStyle/>
          <a:p>
            <a:r>
              <a:rPr lang="en-US" dirty="0"/>
              <a:t>Purpose: To build and ‘check for’ background knowledge</a:t>
            </a:r>
          </a:p>
          <a:p>
            <a:endParaRPr lang="en-US" sz="1100" dirty="0"/>
          </a:p>
          <a:p>
            <a:pPr marL="342900" indent="-342900">
              <a:buFont typeface="Arial" panose="020B0604020202020204" pitchFamily="34" charset="0"/>
              <a:buChar char="•"/>
            </a:pPr>
            <a:r>
              <a:rPr lang="en-US" dirty="0"/>
              <a:t>One partner draws a card</a:t>
            </a:r>
          </a:p>
          <a:p>
            <a:pPr marL="342900" indent="-342900">
              <a:buFont typeface="Arial" panose="020B0604020202020204" pitchFamily="34" charset="0"/>
              <a:buChar char="•"/>
            </a:pPr>
            <a:r>
              <a:rPr lang="en-US" dirty="0"/>
              <a:t>Read their partner the words in blue (at top of card)</a:t>
            </a:r>
          </a:p>
          <a:p>
            <a:pPr marL="342900" indent="-342900">
              <a:buFont typeface="Arial" panose="020B0604020202020204" pitchFamily="34" charset="0"/>
              <a:buChar char="•"/>
            </a:pPr>
            <a:r>
              <a:rPr lang="en-US" dirty="0"/>
              <a:t>The partner with the card has one minute to give clues that </a:t>
            </a:r>
            <a:r>
              <a:rPr lang="en-US" dirty="0" err="1"/>
              <a:t>willhelp</a:t>
            </a:r>
            <a:r>
              <a:rPr lang="en-US" dirty="0"/>
              <a:t> their partner say each DOK student action on the card.</a:t>
            </a:r>
          </a:p>
        </p:txBody>
      </p:sp>
    </p:spTree>
    <p:extLst>
      <p:ext uri="{BB962C8B-B14F-4D97-AF65-F5344CB8AC3E}">
        <p14:creationId xmlns:p14="http://schemas.microsoft.com/office/powerpoint/2010/main" val="268210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59B34-F1EA-1240-8BBA-CEEA0E30C422}"/>
              </a:ext>
            </a:extLst>
          </p:cNvPr>
          <p:cNvSpPr/>
          <p:nvPr/>
        </p:nvSpPr>
        <p:spPr>
          <a:xfrm>
            <a:off x="6078089" y="304800"/>
            <a:ext cx="2832827"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D0DB"/>
                </a:solidFill>
                <a:effectLst>
                  <a:outerShdw blurRad="12700" dist="38100" dir="2700000" algn="tl" rotWithShape="0">
                    <a:schemeClr val="bg1">
                      <a:lumMod val="50000"/>
                    </a:schemeClr>
                  </a:outerShdw>
                </a:effectLst>
                <a:latin typeface="Century Gothic" panose="020B0502020202020204" pitchFamily="34" charset="0"/>
              </a:rPr>
              <a:t>Choice</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 </a:t>
            </a:r>
          </a:p>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and</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 </a:t>
            </a:r>
          </a:p>
          <a:p>
            <a:pPr algn="ctr"/>
            <a:r>
              <a:rPr lang="en-US" sz="5400" b="1" cap="none" spc="0" dirty="0">
                <a:ln w="9525">
                  <a:solidFill>
                    <a:schemeClr val="bg1"/>
                  </a:solidFill>
                  <a:prstDash val="solid"/>
                </a:ln>
                <a:solidFill>
                  <a:srgbClr val="FFD0DB"/>
                </a:solidFill>
                <a:effectLst>
                  <a:outerShdw blurRad="12700" dist="38100" dir="2700000" algn="tl" rotWithShape="0">
                    <a:schemeClr val="bg1">
                      <a:lumMod val="50000"/>
                    </a:schemeClr>
                  </a:outerShdw>
                </a:effectLst>
                <a:latin typeface="Century Gothic" panose="020B0502020202020204" pitchFamily="34" charset="0"/>
              </a:rPr>
              <a:t>Voice</a:t>
            </a:r>
          </a:p>
        </p:txBody>
      </p:sp>
      <p:pic>
        <p:nvPicPr>
          <p:cNvPr id="5" name="Picture 4" descr="Calendar&#10;&#10;Description automatically generated">
            <a:extLst>
              <a:ext uri="{FF2B5EF4-FFF2-40B4-BE49-F238E27FC236}">
                <a16:creationId xmlns:a16="http://schemas.microsoft.com/office/drawing/2014/main" id="{863233A2-D74A-F342-AB8C-D972E3C0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2" y="103094"/>
            <a:ext cx="5410200" cy="3238606"/>
          </a:xfrm>
          <a:prstGeom prst="rect">
            <a:avLst/>
          </a:prstGeom>
        </p:spPr>
      </p:pic>
      <p:pic>
        <p:nvPicPr>
          <p:cNvPr id="7" name="Picture 6" descr="Table&#10;&#10;Description automatically generated">
            <a:extLst>
              <a:ext uri="{FF2B5EF4-FFF2-40B4-BE49-F238E27FC236}">
                <a16:creationId xmlns:a16="http://schemas.microsoft.com/office/drawing/2014/main" id="{9D2F9718-B0EB-0D4D-9F1F-7B0F0B5FD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9" y="3504982"/>
            <a:ext cx="4486835" cy="3276817"/>
          </a:xfrm>
          <a:prstGeom prst="rect">
            <a:avLst/>
          </a:prstGeom>
        </p:spPr>
      </p:pic>
      <p:sp>
        <p:nvSpPr>
          <p:cNvPr id="8" name="TextBox 7">
            <a:extLst>
              <a:ext uri="{FF2B5EF4-FFF2-40B4-BE49-F238E27FC236}">
                <a16:creationId xmlns:a16="http://schemas.microsoft.com/office/drawing/2014/main" id="{2E742500-4DB7-BA4B-9B59-DE8920A41008}"/>
              </a:ext>
            </a:extLst>
          </p:cNvPr>
          <p:cNvSpPr txBox="1"/>
          <p:nvPr/>
        </p:nvSpPr>
        <p:spPr>
          <a:xfrm>
            <a:off x="93367" y="3429000"/>
            <a:ext cx="2726031" cy="461665"/>
          </a:xfrm>
          <a:prstGeom prst="rect">
            <a:avLst/>
          </a:prstGeom>
          <a:noFill/>
        </p:spPr>
        <p:txBody>
          <a:bodyPr wrap="square" rtlCol="0">
            <a:spAutoFit/>
          </a:bodyPr>
          <a:lstStyle/>
          <a:p>
            <a:r>
              <a:rPr lang="en-US" sz="2400" dirty="0">
                <a:latin typeface="Chalkboard" panose="03050602040202020205" pitchFamily="66" charset="77"/>
              </a:rPr>
              <a:t>Must do… May do</a:t>
            </a:r>
          </a:p>
        </p:txBody>
      </p:sp>
      <p:sp>
        <p:nvSpPr>
          <p:cNvPr id="9" name="TextBox 8">
            <a:extLst>
              <a:ext uri="{FF2B5EF4-FFF2-40B4-BE49-F238E27FC236}">
                <a16:creationId xmlns:a16="http://schemas.microsoft.com/office/drawing/2014/main" id="{4F421E75-5BAF-4942-94D8-9C9F7E555290}"/>
              </a:ext>
            </a:extLst>
          </p:cNvPr>
          <p:cNvSpPr txBox="1"/>
          <p:nvPr/>
        </p:nvSpPr>
        <p:spPr>
          <a:xfrm>
            <a:off x="2590800" y="6172200"/>
            <a:ext cx="1828799" cy="461665"/>
          </a:xfrm>
          <a:prstGeom prst="rect">
            <a:avLst/>
          </a:prstGeom>
          <a:noFill/>
        </p:spPr>
        <p:txBody>
          <a:bodyPr wrap="square" rtlCol="0">
            <a:spAutoFit/>
          </a:bodyPr>
          <a:lstStyle/>
          <a:p>
            <a:r>
              <a:rPr lang="en-US" sz="2400" dirty="0">
                <a:latin typeface="Chalkboard" panose="03050602040202020205" pitchFamily="66" charset="77"/>
              </a:rPr>
              <a:t>Total Points</a:t>
            </a:r>
          </a:p>
        </p:txBody>
      </p:sp>
    </p:spTree>
    <p:extLst>
      <p:ext uri="{BB962C8B-B14F-4D97-AF65-F5344CB8AC3E}">
        <p14:creationId xmlns:p14="http://schemas.microsoft.com/office/powerpoint/2010/main" val="41180416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sz="4000" dirty="0"/>
              <a:t>Content Neutral Structure:</a:t>
            </a:r>
            <a:r>
              <a:rPr lang="en-US" dirty="0"/>
              <a:t> </a:t>
            </a:r>
            <a:br>
              <a:rPr lang="en-US" dirty="0"/>
            </a:br>
            <a:r>
              <a:rPr lang="en-US" b="1" dirty="0">
                <a:solidFill>
                  <a:srgbClr val="66FFFF"/>
                </a:solidFill>
                <a:latin typeface="Comic Sans MS" charset="0"/>
                <a:ea typeface="Comic Sans MS" charset="0"/>
                <a:cs typeface="Comic Sans MS" charset="0"/>
              </a:rPr>
              <a:t>BLIND SEQUENCING</a:t>
            </a:r>
          </a:p>
        </p:txBody>
      </p:sp>
      <p:pic>
        <p:nvPicPr>
          <p:cNvPr id="5" name="Picture 4" descr="Diagram&#10;&#10;Description automatically generated">
            <a:extLst>
              <a:ext uri="{FF2B5EF4-FFF2-40B4-BE49-F238E27FC236}">
                <a16:creationId xmlns:a16="http://schemas.microsoft.com/office/drawing/2014/main" id="{5F1812D6-9914-7E43-90DC-7768144A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3733800" cy="2667000"/>
          </a:xfrm>
          <a:prstGeom prst="rect">
            <a:avLst/>
          </a:prstGeom>
        </p:spPr>
      </p:pic>
      <p:sp>
        <p:nvSpPr>
          <p:cNvPr id="8" name="TextBox 7">
            <a:extLst>
              <a:ext uri="{FF2B5EF4-FFF2-40B4-BE49-F238E27FC236}">
                <a16:creationId xmlns:a16="http://schemas.microsoft.com/office/drawing/2014/main" id="{46DDF5C4-8B40-1041-AA9D-9F1BD8CE5447}"/>
              </a:ext>
            </a:extLst>
          </p:cNvPr>
          <p:cNvSpPr txBox="1"/>
          <p:nvPr/>
        </p:nvSpPr>
        <p:spPr>
          <a:xfrm>
            <a:off x="5029200" y="1600200"/>
            <a:ext cx="4114800" cy="1384995"/>
          </a:xfrm>
          <a:prstGeom prst="rect">
            <a:avLst/>
          </a:prstGeom>
          <a:noFill/>
        </p:spPr>
        <p:txBody>
          <a:bodyPr wrap="square" rtlCol="0">
            <a:spAutoFit/>
          </a:bodyPr>
          <a:lstStyle/>
          <a:p>
            <a:r>
              <a:rPr lang="en-US" sz="2800" dirty="0">
                <a:latin typeface="Century Gothic" panose="020B0502020202020204" pitchFamily="34" charset="0"/>
              </a:rPr>
              <a:t>Please leave the cards in the Ziplock with this side (cover) face-up.</a:t>
            </a:r>
          </a:p>
        </p:txBody>
      </p:sp>
      <p:sp>
        <p:nvSpPr>
          <p:cNvPr id="9" name="Left Arrow 8">
            <a:extLst>
              <a:ext uri="{FF2B5EF4-FFF2-40B4-BE49-F238E27FC236}">
                <a16:creationId xmlns:a16="http://schemas.microsoft.com/office/drawing/2014/main" id="{3FE003A0-78B2-A247-944B-F84DFB14A5C9}"/>
              </a:ext>
            </a:extLst>
          </p:cNvPr>
          <p:cNvSpPr/>
          <p:nvPr/>
        </p:nvSpPr>
        <p:spPr bwMode="auto">
          <a:xfrm>
            <a:off x="4000500" y="2025997"/>
            <a:ext cx="9906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AAAD01D5-AC22-444D-A4E0-6318F5986014}"/>
              </a:ext>
            </a:extLst>
          </p:cNvPr>
          <p:cNvSpPr txBox="1"/>
          <p:nvPr/>
        </p:nvSpPr>
        <p:spPr>
          <a:xfrm>
            <a:off x="609600" y="4457699"/>
            <a:ext cx="5486400" cy="2308324"/>
          </a:xfrm>
          <a:prstGeom prst="rect">
            <a:avLst/>
          </a:prstGeom>
          <a:noFill/>
        </p:spPr>
        <p:txBody>
          <a:bodyPr wrap="square" rtlCol="0">
            <a:spAutoFit/>
          </a:bodyPr>
          <a:lstStyle/>
          <a:p>
            <a:r>
              <a:rPr lang="en-US" sz="2400" dirty="0">
                <a:latin typeface="Century Gothic" panose="020B0502020202020204" pitchFamily="34" charset="0"/>
              </a:rPr>
              <a:t>Directions:</a:t>
            </a:r>
          </a:p>
          <a:p>
            <a:pPr marL="342900" indent="-342900">
              <a:buFont typeface="Arial" panose="020B0604020202020204" pitchFamily="34" charset="0"/>
              <a:buChar char="•"/>
            </a:pPr>
            <a:r>
              <a:rPr lang="en-US" sz="2400" dirty="0">
                <a:latin typeface="Century Gothic" panose="020B0502020202020204" pitchFamily="34" charset="0"/>
              </a:rPr>
              <a:t> Shuffle cards.</a:t>
            </a:r>
          </a:p>
          <a:p>
            <a:pPr marL="342900" indent="-342900">
              <a:buFont typeface="Arial" panose="020B0604020202020204" pitchFamily="34" charset="0"/>
              <a:buChar char="•"/>
            </a:pPr>
            <a:r>
              <a:rPr lang="en-US" sz="2400" dirty="0">
                <a:latin typeface="Century Gothic" panose="020B0502020202020204" pitchFamily="34" charset="0"/>
              </a:rPr>
              <a:t>Deal all cards with same side (cover) face-up.</a:t>
            </a:r>
          </a:p>
          <a:p>
            <a:pPr marL="342900" indent="-342900">
              <a:buFont typeface="Arial" panose="020B0604020202020204" pitchFamily="34" charset="0"/>
              <a:buChar char="•"/>
            </a:pPr>
            <a:r>
              <a:rPr lang="en-US" sz="2400" dirty="0">
                <a:latin typeface="Century Gothic" panose="020B0502020202020204" pitchFamily="34" charset="0"/>
              </a:rPr>
              <a:t>Clockwise one person describes a </a:t>
            </a:r>
          </a:p>
        </p:txBody>
      </p:sp>
      <p:sp>
        <p:nvSpPr>
          <p:cNvPr id="3" name="Rectangle 2">
            <a:extLst>
              <a:ext uri="{FF2B5EF4-FFF2-40B4-BE49-F238E27FC236}">
                <a16:creationId xmlns:a16="http://schemas.microsoft.com/office/drawing/2014/main" id="{F82B623B-B84A-4F47-B236-CA461CEBCE15}"/>
              </a:ext>
            </a:extLst>
          </p:cNvPr>
          <p:cNvSpPr/>
          <p:nvPr/>
        </p:nvSpPr>
        <p:spPr>
          <a:xfrm>
            <a:off x="228600" y="1600200"/>
            <a:ext cx="3733800" cy="584775"/>
          </a:xfrm>
          <a:prstGeom prst="rect">
            <a:avLst/>
          </a:prstGeom>
          <a:solidFill>
            <a:schemeClr val="tx1"/>
          </a:solidFill>
        </p:spPr>
        <p:txBody>
          <a:bodyPr wrap="squar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Phases of Moon</a:t>
            </a:r>
          </a:p>
        </p:txBody>
      </p:sp>
      <p:pic>
        <p:nvPicPr>
          <p:cNvPr id="6" name="Picture 5" descr="A close up of the moon&#10;&#10;Description automatically generated with medium confidence">
            <a:extLst>
              <a:ext uri="{FF2B5EF4-FFF2-40B4-BE49-F238E27FC236}">
                <a16:creationId xmlns:a16="http://schemas.microsoft.com/office/drawing/2014/main" id="{2B040B3D-0956-8D43-AF68-2AC7FDB53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165067"/>
            <a:ext cx="1851025" cy="1492412"/>
          </a:xfrm>
          <a:prstGeom prst="rect">
            <a:avLst/>
          </a:prstGeom>
        </p:spPr>
      </p:pic>
    </p:spTree>
    <p:extLst>
      <p:ext uri="{BB962C8B-B14F-4D97-AF65-F5344CB8AC3E}">
        <p14:creationId xmlns:p14="http://schemas.microsoft.com/office/powerpoint/2010/main" val="845986726"/>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15000" cy="1143000"/>
          </a:xfrm>
        </p:spPr>
        <p:txBody>
          <a:bodyPr/>
          <a:lstStyle/>
          <a:p>
            <a:pPr algn="l"/>
            <a:r>
              <a:rPr lang="en-US" sz="3600" dirty="0"/>
              <a:t>Content Neutral Structure: </a:t>
            </a:r>
            <a:br>
              <a:rPr lang="en-US" dirty="0"/>
            </a:br>
            <a:r>
              <a:rPr lang="en-US" sz="3600" b="1" dirty="0">
                <a:solidFill>
                  <a:srgbClr val="66FFFF"/>
                </a:solidFill>
                <a:latin typeface="Comic Sans MS" charset="0"/>
                <a:ea typeface="Comic Sans MS" charset="0"/>
                <a:cs typeface="Comic Sans MS" charset="0"/>
              </a:rPr>
              <a:t>BLIND SEQUENCING</a:t>
            </a:r>
          </a:p>
        </p:txBody>
      </p:sp>
      <p:sp>
        <p:nvSpPr>
          <p:cNvPr id="3" name="TextBox 2"/>
          <p:cNvSpPr txBox="1"/>
          <p:nvPr/>
        </p:nvSpPr>
        <p:spPr>
          <a:xfrm>
            <a:off x="0" y="2149019"/>
            <a:ext cx="9144000" cy="4708981"/>
          </a:xfrm>
          <a:prstGeom prst="rect">
            <a:avLst/>
          </a:prstGeom>
          <a:solidFill>
            <a:srgbClr val="000000"/>
          </a:solidFill>
        </p:spPr>
        <p:txBody>
          <a:bodyPr wrap="square" rtlCol="0">
            <a:spAutoFit/>
          </a:bodyPr>
          <a:lstStyle/>
          <a:p>
            <a:r>
              <a:rPr lang="en-US" sz="2400" b="1" dirty="0">
                <a:latin typeface="Comic Sans MS" panose="030F0702030302020204" pitchFamily="66" charset="0"/>
              </a:rPr>
              <a:t>Directions:</a:t>
            </a:r>
          </a:p>
          <a:p>
            <a:endParaRPr lang="en-US" sz="1200" b="1" dirty="0">
              <a:latin typeface="Comic Sans MS" panose="030F0702030302020204" pitchFamily="66" charset="0"/>
            </a:endParaRPr>
          </a:p>
          <a:p>
            <a:pPr marL="342900" indent="-342900">
              <a:buFont typeface="Arial" panose="020B0604020202020204" pitchFamily="34" charset="0"/>
              <a:buChar char="•"/>
            </a:pPr>
            <a:r>
              <a:rPr lang="en-US" sz="2400" b="1" dirty="0">
                <a:latin typeface="Comic Sans MS" panose="030F0702030302020204" pitchFamily="66" charset="0"/>
              </a:rPr>
              <a:t>Deal the cards facedown to each team member.</a:t>
            </a:r>
          </a:p>
          <a:p>
            <a:pPr marL="342900" indent="-342900">
              <a:buFont typeface="Arial" panose="020B0604020202020204" pitchFamily="34" charset="0"/>
              <a:buChar char="•"/>
            </a:pPr>
            <a:r>
              <a:rPr lang="en-US" sz="2400" b="1" dirty="0">
                <a:latin typeface="Comic Sans MS" panose="030F0702030302020204" pitchFamily="66" charset="0"/>
              </a:rPr>
              <a:t>You may look at your card(s) but do not allow anyone else to see your card(s).</a:t>
            </a:r>
          </a:p>
          <a:p>
            <a:pPr marL="342900" indent="-342900">
              <a:buFont typeface="Arial" panose="020B0604020202020204" pitchFamily="34" charset="0"/>
              <a:buChar char="•"/>
            </a:pPr>
            <a:r>
              <a:rPr lang="en-US" sz="2400" b="1" dirty="0">
                <a:latin typeface="Comic Sans MS" panose="030F0702030302020204" pitchFamily="66" charset="0"/>
              </a:rPr>
              <a:t>The team member seated clockwise next to the dealer should describe the phase of the plant life cycle on one of their cards. Others may ask questions. Place card facedown on the table (no peak).</a:t>
            </a:r>
          </a:p>
          <a:p>
            <a:pPr marL="342900" indent="-342900">
              <a:buFont typeface="Arial" panose="020B0604020202020204" pitchFamily="34" charset="0"/>
              <a:buChar char="•"/>
            </a:pPr>
            <a:r>
              <a:rPr lang="en-US" sz="2400" b="1" dirty="0">
                <a:latin typeface="Comic Sans MS" panose="030F0702030302020204" pitchFamily="66" charset="0"/>
              </a:rPr>
              <a:t>Then the next team member will describe the phase of the plant life cycle on the</a:t>
            </a:r>
            <a:r>
              <a:rPr lang="en-US" sz="2400" dirty="0">
                <a:latin typeface="Comic Sans MS" panose="030F0702030302020204" pitchFamily="66" charset="0"/>
              </a:rPr>
              <a:t>ir</a:t>
            </a:r>
            <a:r>
              <a:rPr lang="en-US" sz="2400" b="1" dirty="0">
                <a:latin typeface="Comic Sans MS" panose="030F0702030302020204" pitchFamily="66" charset="0"/>
              </a:rPr>
              <a:t> card. Place the card on the table.</a:t>
            </a:r>
          </a:p>
          <a:p>
            <a:pPr marL="342900" indent="-342900">
              <a:buFont typeface="Arial" panose="020B0604020202020204" pitchFamily="34" charset="0"/>
              <a:buChar char="•"/>
            </a:pPr>
            <a:r>
              <a:rPr lang="en-US" sz="2400" b="1" dirty="0">
                <a:latin typeface="Comic Sans MS" panose="030F0702030302020204" pitchFamily="66" charset="0"/>
              </a:rPr>
              <a:t>The team must sequence the cards without looking until all cards are down.</a:t>
            </a:r>
          </a:p>
        </p:txBody>
      </p:sp>
      <p:pic>
        <p:nvPicPr>
          <p:cNvPr id="4" name="Picture 3" descr="Diagram&#10;&#10;Description automatically generated">
            <a:extLst>
              <a:ext uri="{FF2B5EF4-FFF2-40B4-BE49-F238E27FC236}">
                <a16:creationId xmlns:a16="http://schemas.microsoft.com/office/drawing/2014/main" id="{2070E054-84AC-AA41-A340-D7985A1FC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
            <a:ext cx="2672862" cy="1909187"/>
          </a:xfrm>
          <a:prstGeom prst="rect">
            <a:avLst/>
          </a:prstGeom>
        </p:spPr>
      </p:pic>
      <p:pic>
        <p:nvPicPr>
          <p:cNvPr id="5" name="Picture 4" descr="A plant growing out of a pot&#10;&#10;Description automatically generated with low confidence">
            <a:extLst>
              <a:ext uri="{FF2B5EF4-FFF2-40B4-BE49-F238E27FC236}">
                <a16:creationId xmlns:a16="http://schemas.microsoft.com/office/drawing/2014/main" id="{2CB03E42-3B81-CF4E-A2D4-5E044F447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149681"/>
            <a:ext cx="1450848" cy="1519009"/>
          </a:xfrm>
          <a:prstGeom prst="rect">
            <a:avLst/>
          </a:prstGeom>
        </p:spPr>
      </p:pic>
    </p:spTree>
    <p:extLst>
      <p:ext uri="{BB962C8B-B14F-4D97-AF65-F5344CB8AC3E}">
        <p14:creationId xmlns:p14="http://schemas.microsoft.com/office/powerpoint/2010/main" val="295048590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9B9EE10-B581-1645-8A45-1DCC6D9C3E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 y="609600"/>
            <a:ext cx="8458200" cy="6113646"/>
          </a:xfrm>
          <a:prstGeom prst="rect">
            <a:avLst/>
          </a:prstGeom>
        </p:spPr>
      </p:pic>
      <p:sp>
        <p:nvSpPr>
          <p:cNvPr id="4" name="Rectangle 3">
            <a:extLst>
              <a:ext uri="{FF2B5EF4-FFF2-40B4-BE49-F238E27FC236}">
                <a16:creationId xmlns:a16="http://schemas.microsoft.com/office/drawing/2014/main" id="{4F0F0BD0-22B7-8846-ADFF-D88D6EC33168}"/>
              </a:ext>
            </a:extLst>
          </p:cNvPr>
          <p:cNvSpPr/>
          <p:nvPr/>
        </p:nvSpPr>
        <p:spPr>
          <a:xfrm>
            <a:off x="1981200" y="-98286"/>
            <a:ext cx="5428089"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DOK Question Poster</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descr="A screenshot of a cell phone&#10;&#10;Description automatically generated">
            <a:extLst>
              <a:ext uri="{FF2B5EF4-FFF2-40B4-BE49-F238E27FC236}">
                <a16:creationId xmlns:a16="http://schemas.microsoft.com/office/drawing/2014/main" id="{05F3EC11-9D3C-7E41-8D99-DD17363C14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602" y="611658"/>
            <a:ext cx="8458200" cy="6110297"/>
          </a:xfrm>
          <a:prstGeom prst="rect">
            <a:avLst/>
          </a:prstGeom>
        </p:spPr>
      </p:pic>
      <p:pic>
        <p:nvPicPr>
          <p:cNvPr id="8" name="Picture 7" descr="A screenshot of text&#10;&#10;Description automatically generated">
            <a:extLst>
              <a:ext uri="{FF2B5EF4-FFF2-40B4-BE49-F238E27FC236}">
                <a16:creationId xmlns:a16="http://schemas.microsoft.com/office/drawing/2014/main" id="{EADD5FA6-0B2C-2548-B802-BC9C24D206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2602" y="609600"/>
            <a:ext cx="8458200" cy="6110296"/>
          </a:xfrm>
          <a:prstGeom prst="rect">
            <a:avLst/>
          </a:prstGeom>
        </p:spPr>
      </p:pic>
    </p:spTree>
    <p:extLst>
      <p:ext uri="{BB962C8B-B14F-4D97-AF65-F5344CB8AC3E}">
        <p14:creationId xmlns:p14="http://schemas.microsoft.com/office/powerpoint/2010/main" val="117976259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4B37-9B52-FC4F-8BBC-59B8AEBB0A1B}"/>
              </a:ext>
            </a:extLst>
          </p:cNvPr>
          <p:cNvSpPr>
            <a:spLocks noGrp="1"/>
          </p:cNvSpPr>
          <p:nvPr>
            <p:ph type="title"/>
          </p:nvPr>
        </p:nvSpPr>
        <p:spPr>
          <a:xfrm>
            <a:off x="0" y="19050"/>
            <a:ext cx="4800600" cy="1143000"/>
          </a:xfrm>
        </p:spPr>
        <p:txBody>
          <a:bodyPr/>
          <a:lstStyle/>
          <a:p>
            <a:pPr algn="l"/>
            <a:r>
              <a:rPr lang="en-US" dirty="0">
                <a:solidFill>
                  <a:srgbClr val="FFC000"/>
                </a:solidFill>
                <a:latin typeface="Chalkboard" panose="03050602040202020205" pitchFamily="66" charset="77"/>
              </a:rPr>
              <a:t>ENITS</a:t>
            </a:r>
            <a:r>
              <a:rPr lang="en-US" dirty="0"/>
              <a:t> and </a:t>
            </a:r>
            <a:r>
              <a:rPr lang="en-US" dirty="0">
                <a:solidFill>
                  <a:srgbClr val="FFC000"/>
                </a:solidFill>
                <a:latin typeface="Chalkboard" panose="03050602040202020205" pitchFamily="66" charset="77"/>
              </a:rPr>
              <a:t>ENOTS</a:t>
            </a:r>
          </a:p>
        </p:txBody>
      </p:sp>
      <p:sp>
        <p:nvSpPr>
          <p:cNvPr id="3" name="TextBox 2">
            <a:extLst>
              <a:ext uri="{FF2B5EF4-FFF2-40B4-BE49-F238E27FC236}">
                <a16:creationId xmlns:a16="http://schemas.microsoft.com/office/drawing/2014/main" id="{7F7E4D95-9BFB-464F-B293-0DE5F890690A}"/>
              </a:ext>
            </a:extLst>
          </p:cNvPr>
          <p:cNvSpPr txBox="1"/>
          <p:nvPr/>
        </p:nvSpPr>
        <p:spPr>
          <a:xfrm>
            <a:off x="5378202" y="2133600"/>
            <a:ext cx="3765798" cy="4493538"/>
          </a:xfrm>
          <a:prstGeom prst="rect">
            <a:avLst/>
          </a:prstGeom>
          <a:noFill/>
        </p:spPr>
        <p:txBody>
          <a:bodyPr wrap="square" rtlCol="0">
            <a:spAutoFit/>
          </a:bodyPr>
          <a:lstStyle/>
          <a:p>
            <a:r>
              <a:rPr lang="en-US" sz="2200" dirty="0">
                <a:latin typeface="Chalkboard" panose="03050602040202020205" pitchFamily="66" charset="77"/>
              </a:rPr>
              <a:t>Creatures on a distant planet ‘Nelle’ have been studied at length by anthropologists and determined to fall into two categories – ENITS and ENOTS. Pictures of space creatures have been provided by scientists from NASA. Your task is to classify each creature as an ENIT and an ENOT based on the following rules:</a:t>
            </a:r>
          </a:p>
        </p:txBody>
      </p:sp>
      <p:pic>
        <p:nvPicPr>
          <p:cNvPr id="7" name="Picture 6" descr="A planet in space&#10;&#10;Description automatically generated with low confidence">
            <a:extLst>
              <a:ext uri="{FF2B5EF4-FFF2-40B4-BE49-F238E27FC236}">
                <a16:creationId xmlns:a16="http://schemas.microsoft.com/office/drawing/2014/main" id="{9E7C8521-895F-244D-A2DD-86C2725B4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7325"/>
            <a:ext cx="1981200" cy="1981200"/>
          </a:xfrm>
          <a:prstGeom prst="rect">
            <a:avLst/>
          </a:prstGeom>
        </p:spPr>
      </p:pic>
      <p:pic>
        <p:nvPicPr>
          <p:cNvPr id="9" name="Picture 8" descr="Shape&#10;&#10;Description automatically generated">
            <a:extLst>
              <a:ext uri="{FF2B5EF4-FFF2-40B4-BE49-F238E27FC236}">
                <a16:creationId xmlns:a16="http://schemas.microsoft.com/office/drawing/2014/main" id="{2F3BE315-B084-8A41-B835-FE28B3198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08525"/>
            <a:ext cx="5053013" cy="4524316"/>
          </a:xfrm>
          <a:prstGeom prst="rect">
            <a:avLst/>
          </a:prstGeom>
        </p:spPr>
      </p:pic>
      <p:sp>
        <p:nvSpPr>
          <p:cNvPr id="10" name="TextBox 9">
            <a:extLst>
              <a:ext uri="{FF2B5EF4-FFF2-40B4-BE49-F238E27FC236}">
                <a16:creationId xmlns:a16="http://schemas.microsoft.com/office/drawing/2014/main" id="{B2557928-6DC0-A14C-8CB2-DDD2D7EE5A11}"/>
              </a:ext>
            </a:extLst>
          </p:cNvPr>
          <p:cNvSpPr txBox="1"/>
          <p:nvPr/>
        </p:nvSpPr>
        <p:spPr>
          <a:xfrm>
            <a:off x="5454402" y="2531745"/>
            <a:ext cx="3613398" cy="3477875"/>
          </a:xfrm>
          <a:prstGeom prst="rect">
            <a:avLst/>
          </a:prstGeom>
          <a:noFill/>
        </p:spPr>
        <p:txBody>
          <a:bodyPr wrap="square" rtlCol="0">
            <a:spAutoFit/>
          </a:bodyPr>
          <a:lstStyle/>
          <a:p>
            <a:pPr marL="457200" lvl="0" indent="-457200">
              <a:buFont typeface="+mj-lt"/>
              <a:buAutoNum type="arabicPeriod"/>
            </a:pPr>
            <a:r>
              <a:rPr lang="en-US" dirty="0"/>
              <a:t>Any creature with a smile, a hat, and no ears is an ENIT.</a:t>
            </a:r>
          </a:p>
          <a:p>
            <a:pPr marL="457200" lvl="0" indent="-457200">
              <a:buFont typeface="+mj-lt"/>
              <a:buAutoNum type="arabicPeriod"/>
            </a:pPr>
            <a:r>
              <a:rPr lang="en-US" dirty="0"/>
              <a:t>Any creature with no smile, no hat, but two ears is also an ENIT. </a:t>
            </a:r>
          </a:p>
          <a:p>
            <a:pPr marL="457200" lvl="0" indent="-457200">
              <a:buFont typeface="+mj-lt"/>
              <a:buAutoNum type="arabicPeriod"/>
            </a:pPr>
            <a:r>
              <a:rPr lang="en-US" dirty="0"/>
              <a:t>Any creature with a smile or a hat, but not both, is an ENIT if it has a bowtie.</a:t>
            </a:r>
          </a:p>
          <a:p>
            <a:pPr marL="457200" lvl="0" indent="-457200">
              <a:buFont typeface="+mj-lt"/>
              <a:buAutoNum type="arabicPeriod"/>
            </a:pPr>
            <a:r>
              <a:rPr lang="en-US" dirty="0"/>
              <a:t>Any creature not identified as an ENIT is an ENOT.</a:t>
            </a:r>
          </a:p>
        </p:txBody>
      </p:sp>
      <p:sp>
        <p:nvSpPr>
          <p:cNvPr id="4" name="Rectangle 3">
            <a:extLst>
              <a:ext uri="{FF2B5EF4-FFF2-40B4-BE49-F238E27FC236}">
                <a16:creationId xmlns:a16="http://schemas.microsoft.com/office/drawing/2014/main" id="{9AFFAFEF-2CE6-4545-8776-B4911B82054F}"/>
              </a:ext>
            </a:extLst>
          </p:cNvPr>
          <p:cNvSpPr/>
          <p:nvPr/>
        </p:nvSpPr>
        <p:spPr>
          <a:xfrm>
            <a:off x="604733" y="3048000"/>
            <a:ext cx="1039067"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ENOT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F61E4368-165F-6B46-8953-89BD99ED17F8}"/>
              </a:ext>
            </a:extLst>
          </p:cNvPr>
          <p:cNvSpPr/>
          <p:nvPr/>
        </p:nvSpPr>
        <p:spPr>
          <a:xfrm>
            <a:off x="2477244" y="3061648"/>
            <a:ext cx="88517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ENIT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1" name="Rectangle 10">
            <a:extLst>
              <a:ext uri="{FF2B5EF4-FFF2-40B4-BE49-F238E27FC236}">
                <a16:creationId xmlns:a16="http://schemas.microsoft.com/office/drawing/2014/main" id="{29DE3350-DF73-994E-AC17-2E56E50E9E62}"/>
              </a:ext>
            </a:extLst>
          </p:cNvPr>
          <p:cNvSpPr/>
          <p:nvPr/>
        </p:nvSpPr>
        <p:spPr>
          <a:xfrm>
            <a:off x="4052466" y="3061648"/>
            <a:ext cx="1039067"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ENOT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2" name="Rectangle 11">
            <a:extLst>
              <a:ext uri="{FF2B5EF4-FFF2-40B4-BE49-F238E27FC236}">
                <a16:creationId xmlns:a16="http://schemas.microsoft.com/office/drawing/2014/main" id="{CA4F2F5E-7715-424F-A5C1-931CADDF4C68}"/>
              </a:ext>
            </a:extLst>
          </p:cNvPr>
          <p:cNvSpPr/>
          <p:nvPr/>
        </p:nvSpPr>
        <p:spPr>
          <a:xfrm>
            <a:off x="630821" y="4648200"/>
            <a:ext cx="1039067"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ENOT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3" name="Rectangle 12">
            <a:extLst>
              <a:ext uri="{FF2B5EF4-FFF2-40B4-BE49-F238E27FC236}">
                <a16:creationId xmlns:a16="http://schemas.microsoft.com/office/drawing/2014/main" id="{B346A195-C439-A343-9273-A0F10BED963A}"/>
              </a:ext>
            </a:extLst>
          </p:cNvPr>
          <p:cNvSpPr/>
          <p:nvPr/>
        </p:nvSpPr>
        <p:spPr>
          <a:xfrm>
            <a:off x="2472574" y="4648199"/>
            <a:ext cx="88517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ENIT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4" name="Rectangle 13">
            <a:extLst>
              <a:ext uri="{FF2B5EF4-FFF2-40B4-BE49-F238E27FC236}">
                <a16:creationId xmlns:a16="http://schemas.microsoft.com/office/drawing/2014/main" id="{E0A7B0D2-412D-624B-98CB-69D673DAC9D1}"/>
              </a:ext>
            </a:extLst>
          </p:cNvPr>
          <p:cNvSpPr/>
          <p:nvPr/>
        </p:nvSpPr>
        <p:spPr>
          <a:xfrm>
            <a:off x="4129409" y="4648198"/>
            <a:ext cx="885178"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ENIT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5" name="Rectangle 14">
            <a:extLst>
              <a:ext uri="{FF2B5EF4-FFF2-40B4-BE49-F238E27FC236}">
                <a16:creationId xmlns:a16="http://schemas.microsoft.com/office/drawing/2014/main" id="{C649F2FE-92F6-954A-B485-D2734B14CCF8}"/>
              </a:ext>
            </a:extLst>
          </p:cNvPr>
          <p:cNvSpPr/>
          <p:nvPr/>
        </p:nvSpPr>
        <p:spPr>
          <a:xfrm>
            <a:off x="762000" y="6071176"/>
            <a:ext cx="1039067"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ENOT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6" name="Rectangle 15">
            <a:extLst>
              <a:ext uri="{FF2B5EF4-FFF2-40B4-BE49-F238E27FC236}">
                <a16:creationId xmlns:a16="http://schemas.microsoft.com/office/drawing/2014/main" id="{B177A228-7AE2-4448-AFE8-94A948CFAD9D}"/>
              </a:ext>
            </a:extLst>
          </p:cNvPr>
          <p:cNvSpPr/>
          <p:nvPr/>
        </p:nvSpPr>
        <p:spPr>
          <a:xfrm>
            <a:off x="2353801" y="6071174"/>
            <a:ext cx="1039067"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ENOT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
        <p:nvSpPr>
          <p:cNvPr id="17" name="Rectangle 16">
            <a:extLst>
              <a:ext uri="{FF2B5EF4-FFF2-40B4-BE49-F238E27FC236}">
                <a16:creationId xmlns:a16="http://schemas.microsoft.com/office/drawing/2014/main" id="{1242E4E7-03C6-624B-92CB-160850DE5BD8}"/>
              </a:ext>
            </a:extLst>
          </p:cNvPr>
          <p:cNvSpPr/>
          <p:nvPr/>
        </p:nvSpPr>
        <p:spPr>
          <a:xfrm>
            <a:off x="3975520" y="6071175"/>
            <a:ext cx="1039067"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solidFill>
                  <a:srgbClr val="0432FF"/>
                </a:solidFill>
                <a:effectLst>
                  <a:outerShdw blurRad="12700" dist="38100" dir="2700000" algn="tl" rotWithShape="0">
                    <a:schemeClr val="bg1">
                      <a:lumMod val="50000"/>
                    </a:schemeClr>
                  </a:outerShdw>
                </a:effectLst>
              </a:rPr>
              <a:t>ENOT</a:t>
            </a:r>
            <a:endParaRPr lang="en-US" sz="2400" b="1" cap="none" spc="0" dirty="0">
              <a:ln w="9525">
                <a:solidFill>
                  <a:schemeClr val="bg1"/>
                </a:solidFill>
                <a:prstDash val="solid"/>
              </a:ln>
              <a:solidFill>
                <a:srgbClr val="0432FF"/>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653137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21"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ircle(in)">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circle(in)">
                                      <p:cBhvr>
                                        <p:cTn id="6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4" grpId="0"/>
      <p:bldP spid="8" grpId="0"/>
      <p:bldP spid="11" grpId="0"/>
      <p:bldP spid="12" grpId="0"/>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288137" y="5669408"/>
            <a:ext cx="8153400" cy="990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cap="small" dirty="0">
                <a:solidFill>
                  <a:srgbClr val="FFFF00"/>
                </a:solidFill>
              </a:rPr>
              <a:t>Setting the Objective</a:t>
            </a:r>
          </a:p>
          <a:p>
            <a:r>
              <a:rPr lang="en-US" sz="3200" b="1" cap="small" dirty="0">
                <a:solidFill>
                  <a:srgbClr val="FFFF00"/>
                </a:solidFill>
              </a:rPr>
              <a:t>(and checking along the way)</a:t>
            </a:r>
          </a:p>
        </p:txBody>
      </p:sp>
      <p:pic>
        <p:nvPicPr>
          <p:cNvPr id="9" name="Picture 8"/>
          <p:cNvPicPr>
            <a:picLocks noChangeAspect="1"/>
          </p:cNvPicPr>
          <p:nvPr/>
        </p:nvPicPr>
        <p:blipFill>
          <a:blip r:embed="rId2"/>
          <a:stretch>
            <a:fillRect/>
          </a:stretch>
        </p:blipFill>
        <p:spPr>
          <a:xfrm>
            <a:off x="6858000" y="104446"/>
            <a:ext cx="2170841" cy="2894455"/>
          </a:xfrm>
          <a:prstGeom prst="rect">
            <a:avLst/>
          </a:prstGeom>
        </p:spPr>
      </p:pic>
      <p:sp>
        <p:nvSpPr>
          <p:cNvPr id="8" name="Title 1"/>
          <p:cNvSpPr txBox="1">
            <a:spLocks/>
          </p:cNvSpPr>
          <p:nvPr/>
        </p:nvSpPr>
        <p:spPr bwMode="auto">
          <a:xfrm>
            <a:off x="3638120" y="216210"/>
            <a:ext cx="8153400" cy="990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sz="3200" b="1" cap="small" dirty="0">
                <a:solidFill>
                  <a:srgbClr val="FFFF00"/>
                </a:solidFill>
              </a:rPr>
              <a:t>Anchor</a:t>
            </a:r>
          </a:p>
          <a:p>
            <a:r>
              <a:rPr lang="en-US" sz="3200" b="1" cap="small" dirty="0">
                <a:solidFill>
                  <a:srgbClr val="FFFF00"/>
                </a:solidFill>
              </a:rPr>
              <a:t>Charts</a:t>
            </a:r>
          </a:p>
        </p:txBody>
      </p:sp>
      <p:pic>
        <p:nvPicPr>
          <p:cNvPr id="7" name="Picture 6" descr="Map&#10;&#10;Description automatically generated">
            <a:extLst>
              <a:ext uri="{FF2B5EF4-FFF2-40B4-BE49-F238E27FC236}">
                <a16:creationId xmlns:a16="http://schemas.microsoft.com/office/drawing/2014/main" id="{2AE70CBA-001C-4940-8488-8AA86B06B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13" y="216210"/>
            <a:ext cx="2795234" cy="3746190"/>
          </a:xfrm>
          <a:prstGeom prst="rect">
            <a:avLst/>
          </a:prstGeom>
        </p:spPr>
      </p:pic>
      <p:pic>
        <p:nvPicPr>
          <p:cNvPr id="12290" name="Picture 2" descr="ELA Anchor Charts">
            <a:extLst>
              <a:ext uri="{FF2B5EF4-FFF2-40B4-BE49-F238E27FC236}">
                <a16:creationId xmlns:a16="http://schemas.microsoft.com/office/drawing/2014/main" id="{7F2EC38A-9971-7A44-AB9B-C8AF7727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371" y="1551673"/>
            <a:ext cx="2668064" cy="31205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8C19AF-CBA7-6C48-B8D1-6C78CDA38005}"/>
              </a:ext>
            </a:extLst>
          </p:cNvPr>
          <p:cNvSpPr txBox="1"/>
          <p:nvPr/>
        </p:nvSpPr>
        <p:spPr>
          <a:xfrm>
            <a:off x="6662057" y="4005943"/>
            <a:ext cx="184731" cy="400110"/>
          </a:xfrm>
          <a:prstGeom prst="rect">
            <a:avLst/>
          </a:prstGeom>
          <a:noFill/>
        </p:spPr>
        <p:txBody>
          <a:bodyPr wrap="none" rtlCol="0">
            <a:spAutoFit/>
          </a:bodyPr>
          <a:lstStyle/>
          <a:p>
            <a:endParaRPr lang="en-US" dirty="0"/>
          </a:p>
        </p:txBody>
      </p:sp>
      <p:pic>
        <p:nvPicPr>
          <p:cNvPr id="12292" name="Picture 4" descr="Chemical Reactions — The Wonder of Science">
            <a:extLst>
              <a:ext uri="{FF2B5EF4-FFF2-40B4-BE49-F238E27FC236}">
                <a16:creationId xmlns:a16="http://schemas.microsoft.com/office/drawing/2014/main" id="{670E270E-9C20-9B42-9FCD-8BB17356E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441" y="4294704"/>
            <a:ext cx="28194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734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
            <a:ext cx="8229600" cy="1143000"/>
          </a:xfrm>
        </p:spPr>
        <p:txBody>
          <a:bodyPr/>
          <a:lstStyle/>
          <a:p>
            <a:r>
              <a:rPr lang="en-US" sz="6000" b="1" dirty="0">
                <a:solidFill>
                  <a:srgbClr val="FFCCFF"/>
                </a:solidFill>
                <a:latin typeface="Comic Sans MS" charset="0"/>
                <a:ea typeface="Comic Sans MS" charset="0"/>
                <a:cs typeface="Comic Sans MS" charset="0"/>
              </a:rPr>
              <a:t>4 – second partner</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1226943"/>
            <a:ext cx="5334000" cy="3704167"/>
          </a:xfrm>
          <a:prstGeom prst="rect">
            <a:avLst/>
          </a:prstGeom>
        </p:spPr>
      </p:pic>
      <p:sp>
        <p:nvSpPr>
          <p:cNvPr id="5" name="Rectangle 4">
            <a:extLst>
              <a:ext uri="{FF2B5EF4-FFF2-40B4-BE49-F238E27FC236}">
                <a16:creationId xmlns:a16="http://schemas.microsoft.com/office/drawing/2014/main" id="{A39F7B4C-698F-D64B-92CA-4D2B8BC59E2F}"/>
              </a:ext>
            </a:extLst>
          </p:cNvPr>
          <p:cNvSpPr/>
          <p:nvPr/>
        </p:nvSpPr>
        <p:spPr>
          <a:xfrm>
            <a:off x="517043" y="5631057"/>
            <a:ext cx="8109913"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Please bring </a:t>
            </a:r>
            <a:r>
              <a:rPr lang="en-US" sz="2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your </a:t>
            </a:r>
            <a:r>
              <a:rPr lang="en-US" sz="2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Alpha Sort, Think Pad, and a pen(</a:t>
            </a:r>
            <a:r>
              <a:rPr lang="en-US" sz="2400" b="1" cap="none" spc="0" dirty="0" err="1">
                <a:ln w="9525">
                  <a:solidFill>
                    <a:schemeClr val="bg1"/>
                  </a:solidFill>
                  <a:prstDash val="solid"/>
                </a:ln>
                <a:solidFill>
                  <a:srgbClr val="FFFF00"/>
                </a:solidFill>
                <a:effectLst>
                  <a:outerShdw blurRad="12700" dist="38100" dir="2700000" algn="tl" rotWithShape="0">
                    <a:schemeClr val="bg1">
                      <a:lumMod val="50000"/>
                    </a:schemeClr>
                  </a:outerShdw>
                </a:effectLst>
              </a:rPr>
              <a:t>cil</a:t>
            </a:r>
            <a:r>
              <a:rPr lang="en-US" sz="2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p>
        </p:txBody>
      </p:sp>
    </p:spTree>
    <p:extLst>
      <p:ext uri="{BB962C8B-B14F-4D97-AF65-F5344CB8AC3E}">
        <p14:creationId xmlns:p14="http://schemas.microsoft.com/office/powerpoint/2010/main" val="399637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pic>
        <p:nvPicPr>
          <p:cNvPr id="1026" name="Picture 2" descr="Image">
            <a:extLst>
              <a:ext uri="{FF2B5EF4-FFF2-40B4-BE49-F238E27FC236}">
                <a16:creationId xmlns:a16="http://schemas.microsoft.com/office/drawing/2014/main" id="{710BD74B-A12E-F24F-B157-D296768F24F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6017" y="1172817"/>
            <a:ext cx="4663440"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5B6A35-EAB1-CD47-B1ED-0E84BC73D108}"/>
              </a:ext>
            </a:extLst>
          </p:cNvPr>
          <p:cNvSpPr txBox="1"/>
          <p:nvPr/>
        </p:nvSpPr>
        <p:spPr>
          <a:xfrm>
            <a:off x="4876800" y="956460"/>
            <a:ext cx="41910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4866861" y="3429000"/>
            <a:ext cx="4191000" cy="2862322"/>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44528330"/>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a:extLst>
              <a:ext uri="{FF2B5EF4-FFF2-40B4-BE49-F238E27FC236}">
                <a16:creationId xmlns:a16="http://schemas.microsoft.com/office/drawing/2014/main" id="{024F6777-072F-B14D-B71B-65A20B17CB86}"/>
              </a:ext>
            </a:extLst>
          </p:cNvPr>
          <p:cNvSpPr/>
          <p:nvPr/>
        </p:nvSpPr>
        <p:spPr bwMode="auto">
          <a:xfrm>
            <a:off x="762000" y="1752600"/>
            <a:ext cx="1219200" cy="1066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DD92EC7-486E-B149-956B-36D63CD458C8}"/>
              </a:ext>
            </a:extLst>
          </p:cNvPr>
          <p:cNvSpPr/>
          <p:nvPr/>
        </p:nvSpPr>
        <p:spPr bwMode="auto">
          <a:xfrm>
            <a:off x="3011861" y="1726532"/>
            <a:ext cx="1371600" cy="11430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Triangle 12">
            <a:extLst>
              <a:ext uri="{FF2B5EF4-FFF2-40B4-BE49-F238E27FC236}">
                <a16:creationId xmlns:a16="http://schemas.microsoft.com/office/drawing/2014/main" id="{FD60E092-06A5-4C49-8AB7-D4BD92742E3B}"/>
              </a:ext>
            </a:extLst>
          </p:cNvPr>
          <p:cNvSpPr/>
          <p:nvPr/>
        </p:nvSpPr>
        <p:spPr bwMode="auto">
          <a:xfrm>
            <a:off x="3020404" y="4151348"/>
            <a:ext cx="1608603" cy="1214438"/>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Cube 14">
            <a:extLst>
              <a:ext uri="{FF2B5EF4-FFF2-40B4-BE49-F238E27FC236}">
                <a16:creationId xmlns:a16="http://schemas.microsoft.com/office/drawing/2014/main" id="{9F523344-6C5F-6B4B-B3F7-EC5BA2B30163}"/>
              </a:ext>
            </a:extLst>
          </p:cNvPr>
          <p:cNvSpPr/>
          <p:nvPr/>
        </p:nvSpPr>
        <p:spPr bwMode="auto">
          <a:xfrm>
            <a:off x="625008" y="4115756"/>
            <a:ext cx="1560139" cy="1250030"/>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932607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9258710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edge">
                                      <p:cBhvr>
                                        <p:cTn id="13" dur="2000"/>
                                        <p:tgtEl>
                                          <p:spTgt spid="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edg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24D7-FD44-DD4F-9B7C-94ACB844D7CC}"/>
              </a:ext>
            </a:extLst>
          </p:cNvPr>
          <p:cNvSpPr>
            <a:spLocks noGrp="1"/>
          </p:cNvSpPr>
          <p:nvPr>
            <p:ph type="title"/>
          </p:nvPr>
        </p:nvSpPr>
        <p:spPr>
          <a:xfrm>
            <a:off x="5003800" y="2133600"/>
            <a:ext cx="4157133" cy="2590800"/>
          </a:xfrm>
        </p:spPr>
        <p:txBody>
          <a:bodyPr/>
          <a:lstStyle/>
          <a:p>
            <a:r>
              <a:rPr lang="en-US" dirty="0">
                <a:solidFill>
                  <a:srgbClr val="66FFFF"/>
                </a:solidFill>
                <a:latin typeface="Chalkboard" panose="03050602040202020205" pitchFamily="66" charset="77"/>
              </a:rPr>
              <a:t>Rigor</a:t>
            </a:r>
            <a:br>
              <a:rPr lang="en-US" dirty="0">
                <a:solidFill>
                  <a:srgbClr val="66FFFF"/>
                </a:solidFill>
                <a:latin typeface="Chalkboard" panose="03050602040202020205" pitchFamily="66" charset="77"/>
              </a:rPr>
            </a:br>
            <a:br>
              <a:rPr lang="en-US" dirty="0">
                <a:solidFill>
                  <a:srgbClr val="66FFFF"/>
                </a:solidFill>
                <a:latin typeface="Chalkboard" panose="03050602040202020205" pitchFamily="66" charset="77"/>
              </a:rPr>
            </a:br>
            <a:br>
              <a:rPr lang="en-US" dirty="0">
                <a:latin typeface="Chalkboard" panose="03050602040202020205" pitchFamily="66" charset="77"/>
              </a:rPr>
            </a:br>
            <a:r>
              <a:rPr lang="en-US" dirty="0">
                <a:solidFill>
                  <a:srgbClr val="FFFF00"/>
                </a:solidFill>
                <a:latin typeface="Chalkboard" panose="03050602040202020205" pitchFamily="66" charset="77"/>
              </a:rPr>
              <a:t>Thinking Routines</a:t>
            </a:r>
            <a:br>
              <a:rPr lang="en-US" dirty="0">
                <a:solidFill>
                  <a:srgbClr val="FFFF00"/>
                </a:solidFill>
                <a:latin typeface="Chalkboard" panose="03050602040202020205" pitchFamily="66" charset="77"/>
              </a:rPr>
            </a:br>
            <a:br>
              <a:rPr lang="en-US" dirty="0">
                <a:solidFill>
                  <a:srgbClr val="FFFF00"/>
                </a:solidFill>
                <a:latin typeface="Chalkboard" panose="03050602040202020205" pitchFamily="66" charset="77"/>
              </a:rPr>
            </a:br>
            <a:br>
              <a:rPr lang="en-US" dirty="0">
                <a:latin typeface="Chalkboard" panose="03050602040202020205" pitchFamily="66" charset="77"/>
              </a:rPr>
            </a:br>
            <a:r>
              <a:rPr lang="en-US" dirty="0">
                <a:solidFill>
                  <a:srgbClr val="00FF00"/>
                </a:solidFill>
                <a:latin typeface="Chalkboard" panose="03050602040202020205" pitchFamily="66" charset="77"/>
              </a:rPr>
              <a:t>Research-Based Strategies</a:t>
            </a:r>
          </a:p>
        </p:txBody>
      </p:sp>
      <p:pic>
        <p:nvPicPr>
          <p:cNvPr id="5" name="Picture 4" descr="Table&#10;&#10;Description automatically generated">
            <a:extLst>
              <a:ext uri="{FF2B5EF4-FFF2-40B4-BE49-F238E27FC236}">
                <a16:creationId xmlns:a16="http://schemas.microsoft.com/office/drawing/2014/main" id="{729EA28E-8F0C-3149-8ECA-41F1D5E71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4"/>
            <a:ext cx="5003800" cy="6874933"/>
          </a:xfrm>
          <a:prstGeom prst="rect">
            <a:avLst/>
          </a:prstGeom>
        </p:spPr>
      </p:pic>
      <p:pic>
        <p:nvPicPr>
          <p:cNvPr id="8" name="Picture 7" descr="Table&#10;&#10;Description automatically generated">
            <a:extLst>
              <a:ext uri="{FF2B5EF4-FFF2-40B4-BE49-F238E27FC236}">
                <a16:creationId xmlns:a16="http://schemas.microsoft.com/office/drawing/2014/main" id="{95792386-3F19-964C-9F63-329C30B1B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341" y="3733800"/>
            <a:ext cx="3956050" cy="826202"/>
          </a:xfrm>
          <a:prstGeom prst="rect">
            <a:avLst/>
          </a:prstGeom>
        </p:spPr>
      </p:pic>
      <p:pic>
        <p:nvPicPr>
          <p:cNvPr id="10" name="Picture 9">
            <a:extLst>
              <a:ext uri="{FF2B5EF4-FFF2-40B4-BE49-F238E27FC236}">
                <a16:creationId xmlns:a16="http://schemas.microsoft.com/office/drawing/2014/main" id="{D7D506D9-B3EB-CC46-B9A8-7C08AF20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340" y="1143000"/>
            <a:ext cx="3947583" cy="473710"/>
          </a:xfrm>
          <a:prstGeom prst="rect">
            <a:avLst/>
          </a:prstGeom>
        </p:spPr>
      </p:pic>
      <p:pic>
        <p:nvPicPr>
          <p:cNvPr id="6" name="Picture 5" descr="Table&#10;&#10;Description automatically generated">
            <a:extLst>
              <a:ext uri="{FF2B5EF4-FFF2-40B4-BE49-F238E27FC236}">
                <a16:creationId xmlns:a16="http://schemas.microsoft.com/office/drawing/2014/main" id="{DF763A11-D8E1-854C-9954-68A87418B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765" y="952500"/>
            <a:ext cx="3984626" cy="4343400"/>
          </a:xfrm>
          <a:prstGeom prst="rect">
            <a:avLst/>
          </a:prstGeom>
        </p:spPr>
      </p:pic>
      <p:sp>
        <p:nvSpPr>
          <p:cNvPr id="3" name="Rectangle 2">
            <a:extLst>
              <a:ext uri="{FF2B5EF4-FFF2-40B4-BE49-F238E27FC236}">
                <a16:creationId xmlns:a16="http://schemas.microsoft.com/office/drawing/2014/main" id="{7A17D9E1-C7C2-D747-8715-28FA22D16460}"/>
              </a:ext>
            </a:extLst>
          </p:cNvPr>
          <p:cNvSpPr/>
          <p:nvPr/>
        </p:nvSpPr>
        <p:spPr bwMode="auto">
          <a:xfrm>
            <a:off x="5104340" y="2221798"/>
            <a:ext cx="3956051" cy="826202"/>
          </a:xfrm>
          <a:prstGeom prst="rect">
            <a:avLst/>
          </a:prstGeom>
          <a:solidFill>
            <a:schemeClr val="accent1">
              <a:alpha val="29592"/>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410678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2000"/>
                                        <p:tgtEl>
                                          <p:spTgt spid="3"/>
                                        </p:tgtEl>
                                      </p:cBhvr>
                                    </p:animEffect>
                                    <p:set>
                                      <p:cBhvr>
                                        <p:cTn id="15" dur="1" fill="hold">
                                          <p:stCondLst>
                                            <p:cond delay="19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edg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edge">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59B34-F1EA-1240-8BBA-CEEA0E30C422}"/>
              </a:ext>
            </a:extLst>
          </p:cNvPr>
          <p:cNvSpPr/>
          <p:nvPr/>
        </p:nvSpPr>
        <p:spPr>
          <a:xfrm>
            <a:off x="6078089" y="304800"/>
            <a:ext cx="2832827"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D0DB"/>
                </a:solidFill>
                <a:effectLst>
                  <a:outerShdw blurRad="12700" dist="38100" dir="2700000" algn="tl" rotWithShape="0">
                    <a:schemeClr val="bg1">
                      <a:lumMod val="50000"/>
                    </a:schemeClr>
                  </a:outerShdw>
                </a:effectLst>
                <a:latin typeface="Century Gothic" panose="020B0502020202020204" pitchFamily="34" charset="0"/>
              </a:rPr>
              <a:t>Choice</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 </a:t>
            </a:r>
          </a:p>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and</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 </a:t>
            </a:r>
          </a:p>
          <a:p>
            <a:pPr algn="ctr"/>
            <a:r>
              <a:rPr lang="en-US" sz="5400" b="1" cap="none" spc="0" dirty="0">
                <a:ln w="9525">
                  <a:solidFill>
                    <a:schemeClr val="bg1"/>
                  </a:solidFill>
                  <a:prstDash val="solid"/>
                </a:ln>
                <a:solidFill>
                  <a:srgbClr val="FFD0DB"/>
                </a:solidFill>
                <a:effectLst>
                  <a:outerShdw blurRad="12700" dist="38100" dir="2700000" algn="tl" rotWithShape="0">
                    <a:schemeClr val="bg1">
                      <a:lumMod val="50000"/>
                    </a:schemeClr>
                  </a:outerShdw>
                </a:effectLst>
                <a:latin typeface="Century Gothic" panose="020B0502020202020204" pitchFamily="34" charset="0"/>
              </a:rPr>
              <a:t>Voice</a:t>
            </a:r>
          </a:p>
        </p:txBody>
      </p:sp>
      <p:pic>
        <p:nvPicPr>
          <p:cNvPr id="5" name="Picture 4" descr="Calendar&#10;&#10;Description automatically generated">
            <a:extLst>
              <a:ext uri="{FF2B5EF4-FFF2-40B4-BE49-F238E27FC236}">
                <a16:creationId xmlns:a16="http://schemas.microsoft.com/office/drawing/2014/main" id="{863233A2-D74A-F342-AB8C-D972E3C0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2" y="103094"/>
            <a:ext cx="5410200" cy="3238606"/>
          </a:xfrm>
          <a:prstGeom prst="rect">
            <a:avLst/>
          </a:prstGeom>
        </p:spPr>
      </p:pic>
      <p:pic>
        <p:nvPicPr>
          <p:cNvPr id="7" name="Picture 6" descr="Table&#10;&#10;Description automatically generated">
            <a:extLst>
              <a:ext uri="{FF2B5EF4-FFF2-40B4-BE49-F238E27FC236}">
                <a16:creationId xmlns:a16="http://schemas.microsoft.com/office/drawing/2014/main" id="{9D2F9718-B0EB-0D4D-9F1F-7B0F0B5FD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9" y="3504982"/>
            <a:ext cx="4486835" cy="3276817"/>
          </a:xfrm>
          <a:prstGeom prst="rect">
            <a:avLst/>
          </a:prstGeom>
        </p:spPr>
      </p:pic>
      <p:sp>
        <p:nvSpPr>
          <p:cNvPr id="8" name="TextBox 7">
            <a:extLst>
              <a:ext uri="{FF2B5EF4-FFF2-40B4-BE49-F238E27FC236}">
                <a16:creationId xmlns:a16="http://schemas.microsoft.com/office/drawing/2014/main" id="{2E742500-4DB7-BA4B-9B59-DE8920A41008}"/>
              </a:ext>
            </a:extLst>
          </p:cNvPr>
          <p:cNvSpPr txBox="1"/>
          <p:nvPr/>
        </p:nvSpPr>
        <p:spPr>
          <a:xfrm>
            <a:off x="93367" y="3429000"/>
            <a:ext cx="2726031" cy="461665"/>
          </a:xfrm>
          <a:prstGeom prst="rect">
            <a:avLst/>
          </a:prstGeom>
          <a:noFill/>
        </p:spPr>
        <p:txBody>
          <a:bodyPr wrap="square" rtlCol="0">
            <a:spAutoFit/>
          </a:bodyPr>
          <a:lstStyle/>
          <a:p>
            <a:r>
              <a:rPr lang="en-US" sz="2400" dirty="0">
                <a:latin typeface="Chalkboard" panose="03050602040202020205" pitchFamily="66" charset="77"/>
              </a:rPr>
              <a:t>Must do… May do</a:t>
            </a:r>
          </a:p>
        </p:txBody>
      </p:sp>
      <p:sp>
        <p:nvSpPr>
          <p:cNvPr id="9" name="TextBox 8">
            <a:extLst>
              <a:ext uri="{FF2B5EF4-FFF2-40B4-BE49-F238E27FC236}">
                <a16:creationId xmlns:a16="http://schemas.microsoft.com/office/drawing/2014/main" id="{4F421E75-5BAF-4942-94D8-9C9F7E555290}"/>
              </a:ext>
            </a:extLst>
          </p:cNvPr>
          <p:cNvSpPr txBox="1"/>
          <p:nvPr/>
        </p:nvSpPr>
        <p:spPr>
          <a:xfrm>
            <a:off x="2590800" y="6172200"/>
            <a:ext cx="1828799" cy="461665"/>
          </a:xfrm>
          <a:prstGeom prst="rect">
            <a:avLst/>
          </a:prstGeom>
          <a:noFill/>
        </p:spPr>
        <p:txBody>
          <a:bodyPr wrap="square" rtlCol="0">
            <a:spAutoFit/>
          </a:bodyPr>
          <a:lstStyle/>
          <a:p>
            <a:r>
              <a:rPr lang="en-US" sz="2400" dirty="0">
                <a:latin typeface="Chalkboard" panose="03050602040202020205" pitchFamily="66" charset="77"/>
              </a:rPr>
              <a:t>Total Points</a:t>
            </a:r>
          </a:p>
        </p:txBody>
      </p:sp>
    </p:spTree>
    <p:extLst>
      <p:ext uri="{BB962C8B-B14F-4D97-AF65-F5344CB8AC3E}">
        <p14:creationId xmlns:p14="http://schemas.microsoft.com/office/powerpoint/2010/main" val="207064667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9B9EE10-B581-1645-8A45-1DCC6D9C3E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 y="609600"/>
            <a:ext cx="8458200" cy="6113646"/>
          </a:xfrm>
          <a:prstGeom prst="rect">
            <a:avLst/>
          </a:prstGeom>
        </p:spPr>
      </p:pic>
      <p:sp>
        <p:nvSpPr>
          <p:cNvPr id="4" name="Rectangle 3">
            <a:extLst>
              <a:ext uri="{FF2B5EF4-FFF2-40B4-BE49-F238E27FC236}">
                <a16:creationId xmlns:a16="http://schemas.microsoft.com/office/drawing/2014/main" id="{4F0F0BD0-22B7-8846-ADFF-D88D6EC33168}"/>
              </a:ext>
            </a:extLst>
          </p:cNvPr>
          <p:cNvSpPr/>
          <p:nvPr/>
        </p:nvSpPr>
        <p:spPr>
          <a:xfrm>
            <a:off x="1981200" y="-98286"/>
            <a:ext cx="5428089"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DOK Question Poster</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descr="A screenshot of a cell phone&#10;&#10;Description automatically generated">
            <a:extLst>
              <a:ext uri="{FF2B5EF4-FFF2-40B4-BE49-F238E27FC236}">
                <a16:creationId xmlns:a16="http://schemas.microsoft.com/office/drawing/2014/main" id="{05F3EC11-9D3C-7E41-8D99-DD17363C14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602" y="611658"/>
            <a:ext cx="8458200" cy="6110297"/>
          </a:xfrm>
          <a:prstGeom prst="rect">
            <a:avLst/>
          </a:prstGeom>
        </p:spPr>
      </p:pic>
      <p:pic>
        <p:nvPicPr>
          <p:cNvPr id="8" name="Picture 7" descr="A screenshot of text&#10;&#10;Description automatically generated">
            <a:extLst>
              <a:ext uri="{FF2B5EF4-FFF2-40B4-BE49-F238E27FC236}">
                <a16:creationId xmlns:a16="http://schemas.microsoft.com/office/drawing/2014/main" id="{EADD5FA6-0B2C-2548-B802-BC9C24D206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2602" y="609600"/>
            <a:ext cx="8458200" cy="6110296"/>
          </a:xfrm>
          <a:prstGeom prst="rect">
            <a:avLst/>
          </a:prstGeom>
        </p:spPr>
      </p:pic>
    </p:spTree>
    <p:extLst>
      <p:ext uri="{BB962C8B-B14F-4D97-AF65-F5344CB8AC3E}">
        <p14:creationId xmlns:p14="http://schemas.microsoft.com/office/powerpoint/2010/main" val="340720756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19E65E-DFAF-E944-9F94-6EAE82E9797F}"/>
              </a:ext>
            </a:extLst>
          </p:cNvPr>
          <p:cNvSpPr txBox="1"/>
          <p:nvPr/>
        </p:nvSpPr>
        <p:spPr>
          <a:xfrm>
            <a:off x="457200" y="152400"/>
            <a:ext cx="7924800" cy="1015663"/>
          </a:xfrm>
          <a:prstGeom prst="rect">
            <a:avLst/>
          </a:prstGeom>
          <a:noFill/>
        </p:spPr>
        <p:txBody>
          <a:bodyPr wrap="square" rtlCol="0">
            <a:spAutoFit/>
          </a:bodyPr>
          <a:lstStyle/>
          <a:p>
            <a:r>
              <a:rPr lang="en-US" sz="2000" b="1" dirty="0"/>
              <a:t>There are two reasons why we assess:</a:t>
            </a:r>
          </a:p>
          <a:p>
            <a:r>
              <a:rPr lang="en-US" sz="2000" dirty="0"/>
              <a:t>To inform instructional decisions (targeted learning stations)</a:t>
            </a:r>
          </a:p>
          <a:p>
            <a:r>
              <a:rPr lang="en-US" sz="2000" dirty="0"/>
              <a:t>To encourage each student to try</a:t>
            </a:r>
          </a:p>
        </p:txBody>
      </p:sp>
      <p:pic>
        <p:nvPicPr>
          <p:cNvPr id="3" name="Picture 2" descr="A screenshot of a cell phone&#10;&#10;Description automatically generated">
            <a:extLst>
              <a:ext uri="{FF2B5EF4-FFF2-40B4-BE49-F238E27FC236}">
                <a16:creationId xmlns:a16="http://schemas.microsoft.com/office/drawing/2014/main" id="{299BE94B-5D3C-B941-B7C7-ADF469BD0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98" y="1295400"/>
            <a:ext cx="8328102" cy="5315298"/>
          </a:xfrm>
          <a:prstGeom prst="rect">
            <a:avLst/>
          </a:prstGeom>
        </p:spPr>
      </p:pic>
    </p:spTree>
    <p:extLst>
      <p:ext uri="{BB962C8B-B14F-4D97-AF65-F5344CB8AC3E}">
        <p14:creationId xmlns:p14="http://schemas.microsoft.com/office/powerpoint/2010/main" val="14345601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Group 2"/>
          <p:cNvGraphicFramePr>
            <a:graphicFrameLocks noGrp="1"/>
          </p:cNvGraphicFramePr>
          <p:nvPr/>
        </p:nvGraphicFramePr>
        <p:xfrm>
          <a:off x="21996" y="0"/>
          <a:ext cx="9144000" cy="6858000"/>
        </p:xfrm>
        <a:graphic>
          <a:graphicData uri="http://schemas.openxmlformats.org/drawingml/2006/table">
            <a:tbl>
              <a:tblPr/>
              <a:tblGrid>
                <a:gridCol w="2133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459162">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Musical/Rhythmic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Sing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Create a beat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Rap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Make a cheer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Create a jingle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Hum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Identify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React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Listen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Connect to music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Write a poem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Verbal/Linguistic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Read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Spell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Write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Listen to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Tell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Recall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Use </a:t>
                      </a:r>
                      <a:r>
                        <a:rPr kumimoji="0" lang="ja-JP" altLang="en-US" sz="1400" b="0" i="0" u="none" strike="noStrike" cap="none" normalizeH="0" baseline="0" dirty="0">
                          <a:ln>
                            <a:noFill/>
                          </a:ln>
                          <a:solidFill>
                            <a:schemeClr val="tx1"/>
                          </a:solidFill>
                          <a:effectLst/>
                          <a:latin typeface="Arial" charset="0"/>
                          <a:ea typeface="ＭＳ Ｐゴシック" charset="-128"/>
                        </a:rPr>
                        <a:t>“</a:t>
                      </a:r>
                      <a:r>
                        <a:rPr kumimoji="0" lang="en-US" altLang="ja-JP" sz="1400" b="0" i="0" u="none" strike="noStrike" cap="none" normalizeH="0" baseline="0" dirty="0">
                          <a:ln>
                            <a:noFill/>
                          </a:ln>
                          <a:solidFill>
                            <a:schemeClr val="tx1"/>
                          </a:solidFill>
                          <a:effectLst/>
                          <a:latin typeface="Arial" charset="0"/>
                          <a:ea typeface="ＭＳ Ｐゴシック" charset="-128"/>
                        </a:rPr>
                        <a:t>you</a:t>
                      </a:r>
                      <a:r>
                        <a:rPr kumimoji="0" lang="ja-JP" altLang="en-US" sz="1400" b="0" i="0" u="none" strike="noStrike" cap="none" normalizeH="0" baseline="0" dirty="0">
                          <a:ln>
                            <a:noFill/>
                          </a:ln>
                          <a:solidFill>
                            <a:schemeClr val="tx1"/>
                          </a:solidFill>
                          <a:effectLst/>
                          <a:latin typeface="Arial" charset="0"/>
                          <a:ea typeface="ＭＳ Ｐゴシック" charset="-128"/>
                        </a:rPr>
                        <a:t>”</a:t>
                      </a:r>
                      <a:r>
                        <a:rPr kumimoji="0" lang="en-US" altLang="ja-JP" sz="1400" b="0" i="0" u="none" strike="noStrike" cap="none" normalizeH="0" baseline="0" dirty="0">
                          <a:ln>
                            <a:noFill/>
                          </a:ln>
                          <a:solidFill>
                            <a:schemeClr val="tx1"/>
                          </a:solidFill>
                          <a:effectLst/>
                          <a:latin typeface="Arial" charset="0"/>
                          <a:ea typeface="ＭＳ Ｐゴシック" charset="-128"/>
                        </a:rPr>
                        <a:t> words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Apply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Chunk information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Say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Use mnemonics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Logical/Mathematical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Make a pattern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Chart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Sequence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Create a mnemonic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Analyze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Think abstractly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Think critically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Use numbers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Prove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Interpret the data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Use the statistics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Visual/Spatial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Mind maps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Graphic organizers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Video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Color code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Highlight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Shape a 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Interpret a graphic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Read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Study illustrations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Visualize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Make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Create a poster</a:t>
                      </a:r>
                      <a:endParaRPr kumimoji="0" lang="en-US" altLang="en-US" sz="2800" b="0"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9883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Body/Kinesthetic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Walkabout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Dance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Lip sync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Skits/charades/mimes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Construction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Math manipulatives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Sign language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Sports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Activity centers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Body language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Intrapersonal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Metacognition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Use self-talk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Work independently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Solve in your own way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Understand self</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Journal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Rehearse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Use prior knowledge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Connect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Have ownership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Interpersonal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Think-Pair-Share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Jigsaw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Cooperative grouping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Drama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Debates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Class meetings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Meeting of minds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Peer counseling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Tutors/buddies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Giving feedback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Shared Journals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Naturalist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Label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Categorize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Identify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Form a hypothesis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Do an experiment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Adapt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Construct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Classify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Investigate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charset="0"/>
                          <a:ea typeface="ＭＳ Ｐゴシック" charset="-128"/>
                        </a:rPr>
                        <a:t>Discern patterns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294401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49B3F04F-F0EE-C541-AA5B-77F6B61E4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77513" cy="6858000"/>
          </a:xfrm>
          <a:prstGeom prst="rect">
            <a:avLst/>
          </a:prstGeom>
        </p:spPr>
      </p:pic>
      <p:sp>
        <p:nvSpPr>
          <p:cNvPr id="6" name="TextBox 5">
            <a:extLst>
              <a:ext uri="{FF2B5EF4-FFF2-40B4-BE49-F238E27FC236}">
                <a16:creationId xmlns:a16="http://schemas.microsoft.com/office/drawing/2014/main" id="{9211E6C1-913E-0345-84DA-ACC91A89B78F}"/>
              </a:ext>
            </a:extLst>
          </p:cNvPr>
          <p:cNvSpPr txBox="1"/>
          <p:nvPr/>
        </p:nvSpPr>
        <p:spPr>
          <a:xfrm>
            <a:off x="5477436" y="184511"/>
            <a:ext cx="3626223" cy="4339650"/>
          </a:xfrm>
          <a:prstGeom prst="rect">
            <a:avLst/>
          </a:prstGeom>
          <a:noFill/>
        </p:spPr>
        <p:txBody>
          <a:bodyPr wrap="square" rtlCol="0">
            <a:spAutoFit/>
          </a:bodyPr>
          <a:lstStyle/>
          <a:p>
            <a:r>
              <a:rPr lang="en-US" sz="2400" dirty="0">
                <a:latin typeface="Chalkboard" panose="03050602040202020205" pitchFamily="66" charset="77"/>
              </a:rPr>
              <a:t>Did you know?</a:t>
            </a:r>
          </a:p>
          <a:p>
            <a:endParaRPr lang="en-US" sz="1200" dirty="0">
              <a:latin typeface="Chalkboard" panose="03050602040202020205" pitchFamily="66" charset="77"/>
            </a:endParaRPr>
          </a:p>
          <a:p>
            <a:pPr algn="ctr"/>
            <a:r>
              <a:rPr lang="en-US" sz="2400" dirty="0">
                <a:latin typeface="Chalkboard" panose="03050602040202020205" pitchFamily="66" charset="77"/>
              </a:rPr>
              <a:t>Asking a second question conveys interest in the student’s response to the first question and will help you really uncover what you are seeking to learn. Be curious, and you will be amazed what you uncover.</a:t>
            </a:r>
          </a:p>
        </p:txBody>
      </p:sp>
      <p:pic>
        <p:nvPicPr>
          <p:cNvPr id="8" name="Picture 7" descr="Icon&#10;&#10;Description automatically generated">
            <a:extLst>
              <a:ext uri="{FF2B5EF4-FFF2-40B4-BE49-F238E27FC236}">
                <a16:creationId xmlns:a16="http://schemas.microsoft.com/office/drawing/2014/main" id="{FCD65513-5A56-EF4A-8344-86A6D1294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513" y="4644451"/>
            <a:ext cx="3735111" cy="2160580"/>
          </a:xfrm>
          <a:prstGeom prst="rect">
            <a:avLst/>
          </a:prstGeom>
        </p:spPr>
      </p:pic>
    </p:spTree>
    <p:extLst>
      <p:ext uri="{BB962C8B-B14F-4D97-AF65-F5344CB8AC3E}">
        <p14:creationId xmlns:p14="http://schemas.microsoft.com/office/powerpoint/2010/main" val="25101917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1689" y="152400"/>
            <a:ext cx="7031091" cy="1692771"/>
          </a:xfrm>
          <a:prstGeom prst="rect">
            <a:avLst/>
          </a:prstGeom>
          <a:noFill/>
          <a:scene3d>
            <a:camera prst="orthographicFront"/>
            <a:lightRig rig="threePt" dir="t"/>
          </a:scene3d>
          <a:sp3d>
            <a:bevelT prst="relaxedInset"/>
          </a:sp3d>
        </p:spPr>
        <p:txBody>
          <a:bodyPr wrap="none" lIns="91440" tIns="45720" rIns="91440" bIns="45720">
            <a:spAutoFit/>
          </a:bodyPr>
          <a:lstStyle/>
          <a:p>
            <a:pPr algn="ctr"/>
            <a:r>
              <a:rPr lang="en-US" sz="7200" b="1" cap="none" spc="0" dirty="0">
                <a:ln w="1905"/>
                <a:solidFill>
                  <a:schemeClr val="accent4">
                    <a:lumMod val="20000"/>
                    <a:lumOff val="80000"/>
                  </a:schemeClr>
                </a:solidFill>
                <a:effectLst>
                  <a:innerShdw blurRad="69850" dist="43180" dir="5400000">
                    <a:srgbClr val="000000">
                      <a:alpha val="65000"/>
                    </a:srgbClr>
                  </a:innerShdw>
                </a:effectLst>
                <a:latin typeface="Comic Sans MS" pitchFamily="66" charset="0"/>
              </a:rPr>
              <a:t>S</a:t>
            </a:r>
            <a:r>
              <a:rPr lang="en-US" sz="7200" b="1" cap="none" spc="0" dirty="0">
                <a:ln w="1905"/>
                <a:solidFill>
                  <a:schemeClr val="accent2">
                    <a:lumMod val="40000"/>
                    <a:lumOff val="60000"/>
                  </a:schemeClr>
                </a:solidFill>
                <a:effectLst>
                  <a:innerShdw blurRad="69850" dist="43180" dir="5400000">
                    <a:srgbClr val="000000">
                      <a:alpha val="65000"/>
                    </a:srgbClr>
                  </a:innerShdw>
                </a:effectLst>
                <a:latin typeface="Comic Sans MS" pitchFamily="66" charset="0"/>
              </a:rPr>
              <a:t>p</a:t>
            </a:r>
            <a:r>
              <a:rPr lang="en-US" sz="7200" b="1" cap="none" spc="0" dirty="0">
                <a:ln w="1905"/>
                <a:solidFill>
                  <a:srgbClr val="CCFFFF"/>
                </a:solidFill>
                <a:effectLst>
                  <a:innerShdw blurRad="69850" dist="43180" dir="5400000">
                    <a:srgbClr val="000000">
                      <a:alpha val="65000"/>
                    </a:srgbClr>
                  </a:innerShdw>
                </a:effectLst>
                <a:latin typeface="Comic Sans MS" pitchFamily="66" charset="0"/>
              </a:rPr>
              <a:t>i</a:t>
            </a:r>
            <a:r>
              <a:rPr lang="en-US" sz="7200" b="1" cap="none" spc="0" dirty="0">
                <a:ln w="1905"/>
                <a:solidFill>
                  <a:srgbClr val="FFFFCC"/>
                </a:solidFill>
                <a:effectLst>
                  <a:innerShdw blurRad="69850" dist="43180" dir="5400000">
                    <a:srgbClr val="000000">
                      <a:alpha val="65000"/>
                    </a:srgbClr>
                  </a:innerShdw>
                </a:effectLst>
                <a:latin typeface="Comic Sans MS" pitchFamily="66" charset="0"/>
              </a:rPr>
              <a:t>n</a:t>
            </a:r>
            <a:r>
              <a:rPr lang="en-US" sz="7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7200" b="1" cap="none" spc="0" dirty="0">
                <a:ln w="1905"/>
                <a:solidFill>
                  <a:srgbClr val="3399FF"/>
                </a:solidFill>
                <a:effectLst>
                  <a:innerShdw blurRad="69850" dist="43180" dir="5400000">
                    <a:srgbClr val="000000">
                      <a:alpha val="65000"/>
                    </a:srgbClr>
                  </a:innerShdw>
                </a:effectLst>
                <a:latin typeface="Comic Sans MS" pitchFamily="66" charset="0"/>
              </a:rPr>
              <a:t>t</a:t>
            </a:r>
            <a:r>
              <a:rPr lang="en-US" sz="7200" b="1" cap="none" spc="0" dirty="0">
                <a:ln w="1905"/>
                <a:solidFill>
                  <a:srgbClr val="FF0066"/>
                </a:solidFill>
                <a:effectLst>
                  <a:innerShdw blurRad="69850" dist="43180" dir="5400000">
                    <a:srgbClr val="000000">
                      <a:alpha val="65000"/>
                    </a:srgbClr>
                  </a:innerShdw>
                </a:effectLst>
                <a:latin typeface="Comic Sans MS" pitchFamily="66" charset="0"/>
              </a:rPr>
              <a:t>h</a:t>
            </a:r>
            <a:r>
              <a:rPr lang="en-US" sz="7200" b="1" cap="none" spc="0" dirty="0">
                <a:ln w="1905"/>
                <a:solidFill>
                  <a:schemeClr val="accent6">
                    <a:lumMod val="40000"/>
                    <a:lumOff val="60000"/>
                  </a:schemeClr>
                </a:solidFill>
                <a:effectLst>
                  <a:innerShdw blurRad="69850" dist="43180" dir="5400000">
                    <a:srgbClr val="000000">
                      <a:alpha val="65000"/>
                    </a:srgbClr>
                  </a:innerShdw>
                </a:effectLst>
                <a:latin typeface="Comic Sans MS" pitchFamily="66" charset="0"/>
              </a:rPr>
              <a:t>e</a:t>
            </a:r>
            <a:r>
              <a:rPr lang="en-US" sz="7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7200" b="1" cap="none" spc="0" dirty="0">
                <a:ln w="1905"/>
                <a:solidFill>
                  <a:srgbClr val="00FF00"/>
                </a:solidFill>
                <a:effectLst>
                  <a:innerShdw blurRad="69850" dist="43180" dir="5400000">
                    <a:srgbClr val="000000">
                      <a:alpha val="65000"/>
                    </a:srgbClr>
                  </a:innerShdw>
                </a:effectLst>
                <a:latin typeface="Comic Sans MS" pitchFamily="66" charset="0"/>
              </a:rPr>
              <a:t>W</a:t>
            </a:r>
            <a:r>
              <a:rPr lang="en-US" sz="7200" b="1" cap="none" spc="0" dirty="0">
                <a:ln w="1905"/>
                <a:solidFill>
                  <a:srgbClr val="FFFF00"/>
                </a:solidFill>
                <a:effectLst>
                  <a:innerShdw blurRad="69850" dist="43180" dir="5400000">
                    <a:srgbClr val="000000">
                      <a:alpha val="65000"/>
                    </a:srgbClr>
                  </a:innerShdw>
                </a:effectLst>
                <a:latin typeface="Comic Sans MS" pitchFamily="66" charset="0"/>
              </a:rPr>
              <a:t>o</a:t>
            </a:r>
            <a:r>
              <a:rPr lang="en-US" sz="7200" b="1" cap="none" spc="0" dirty="0">
                <a:ln w="1905"/>
                <a:solidFill>
                  <a:srgbClr val="66FFFF"/>
                </a:solidFill>
                <a:effectLst>
                  <a:innerShdw blurRad="69850" dist="43180" dir="5400000">
                    <a:srgbClr val="000000">
                      <a:alpha val="65000"/>
                    </a:srgbClr>
                  </a:innerShdw>
                </a:effectLst>
                <a:latin typeface="Comic Sans MS" pitchFamily="66" charset="0"/>
              </a:rPr>
              <a:t>r</a:t>
            </a:r>
            <a:r>
              <a:rPr lang="en-US" sz="7200" b="1" cap="none" spc="0" dirty="0">
                <a:ln w="1905"/>
                <a:solidFill>
                  <a:srgbClr val="FF0000"/>
                </a:solidFill>
                <a:effectLst>
                  <a:innerShdw blurRad="69850" dist="43180" dir="5400000">
                    <a:srgbClr val="000000">
                      <a:alpha val="65000"/>
                    </a:srgbClr>
                  </a:innerShdw>
                </a:effectLst>
                <a:latin typeface="Comic Sans MS" pitchFamily="66" charset="0"/>
              </a:rPr>
              <a:t>d</a:t>
            </a:r>
            <a:endParaRPr lang="en-US" sz="7200" b="1" cap="none" spc="0" dirty="0">
              <a:ln w="1905"/>
              <a:effectLst>
                <a:innerShdw blurRad="69850" dist="43180" dir="5400000">
                  <a:srgbClr val="000000">
                    <a:alpha val="65000"/>
                  </a:srgbClr>
                </a:innerShdw>
              </a:effectLst>
              <a:latin typeface="Comic Sans MS" pitchFamily="66" charset="0"/>
            </a:endParaRPr>
          </a:p>
          <a:p>
            <a:pPr algn="ctr"/>
            <a:r>
              <a:rPr lang="en-US" sz="3200" b="1" dirty="0">
                <a:ln w="1905"/>
                <a:solidFill>
                  <a:schemeClr val="bg1"/>
                </a:solidFill>
                <a:effectLst>
                  <a:innerShdw blurRad="69850" dist="43180" dir="5400000">
                    <a:srgbClr val="000000">
                      <a:alpha val="65000"/>
                    </a:srgbClr>
                  </a:innerShdw>
                </a:effectLst>
              </a:rPr>
              <a:t>modified</a:t>
            </a:r>
            <a:endParaRPr lang="en-US" sz="3200" b="1" cap="none" spc="0" dirty="0">
              <a:ln w="1905"/>
              <a:solidFill>
                <a:schemeClr val="bg1"/>
              </a:solidFill>
              <a:effectLst>
                <a:innerShdw blurRad="69850" dist="43180" dir="5400000">
                  <a:srgbClr val="000000">
                    <a:alpha val="65000"/>
                  </a:srgbClr>
                </a:inn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152400" y="3060613"/>
            <a:ext cx="3581400" cy="2670288"/>
          </a:xfrm>
          <a:prstGeom prst="rect">
            <a:avLst/>
          </a:prstGeom>
          <a:noFill/>
          <a:ln w="9525">
            <a:noFill/>
            <a:miter lim="800000"/>
            <a:headEnd/>
            <a:tailEnd/>
          </a:ln>
        </p:spPr>
      </p:pic>
      <p:sp>
        <p:nvSpPr>
          <p:cNvPr id="4" name="TextBox 3"/>
          <p:cNvSpPr txBox="1"/>
          <p:nvPr/>
        </p:nvSpPr>
        <p:spPr>
          <a:xfrm>
            <a:off x="3962400" y="2133600"/>
            <a:ext cx="4953000" cy="4524315"/>
          </a:xfrm>
          <a:prstGeom prst="rect">
            <a:avLst/>
          </a:prstGeom>
          <a:solidFill>
            <a:schemeClr val="tx1"/>
          </a:solidFill>
        </p:spPr>
        <p:txBody>
          <a:bodyPr wrap="square" rtlCol="0">
            <a:spAutoFit/>
          </a:bodyPr>
          <a:lstStyle/>
          <a:p>
            <a:pPr marL="342900" indent="-342900">
              <a:buFont typeface="Arial" pitchFamily="34" charset="0"/>
              <a:buChar char="•"/>
            </a:pPr>
            <a:r>
              <a:rPr lang="en-US" sz="2400" dirty="0">
                <a:solidFill>
                  <a:schemeClr val="bg1"/>
                </a:solidFill>
                <a:latin typeface="Arial" pitchFamily="34" charset="0"/>
                <a:cs typeface="Arial" pitchFamily="34" charset="0"/>
              </a:rPr>
              <a:t>Remove the cards from the bag.</a:t>
            </a:r>
          </a:p>
          <a:p>
            <a:pPr marL="342900" indent="-342900">
              <a:buFont typeface="Arial" pitchFamily="34" charset="0"/>
              <a:buChar char="•"/>
            </a:pPr>
            <a:r>
              <a:rPr lang="en-US" sz="2400" dirty="0">
                <a:solidFill>
                  <a:schemeClr val="bg1"/>
                </a:solidFill>
                <a:latin typeface="Arial" pitchFamily="34" charset="0"/>
                <a:cs typeface="Arial" pitchFamily="34" charset="0"/>
              </a:rPr>
              <a:t>Place the deck of cards face down in the center of the table.</a:t>
            </a:r>
          </a:p>
          <a:p>
            <a:pPr marL="342900" indent="-342900">
              <a:buFont typeface="Arial" pitchFamily="34" charset="0"/>
              <a:buChar char="•"/>
            </a:pPr>
            <a:r>
              <a:rPr lang="en-US" sz="2400" dirty="0">
                <a:solidFill>
                  <a:schemeClr val="bg1"/>
                </a:solidFill>
                <a:latin typeface="Arial" pitchFamily="34" charset="0"/>
                <a:cs typeface="Arial" pitchFamily="34" charset="0"/>
              </a:rPr>
              <a:t>Determine the order of playing by each person rolling the die.</a:t>
            </a:r>
          </a:p>
          <a:p>
            <a:pPr marL="342900" indent="-342900">
              <a:buFont typeface="Arial" pitchFamily="34" charset="0"/>
              <a:buChar char="•"/>
            </a:pPr>
            <a:r>
              <a:rPr lang="en-US" sz="2400" dirty="0">
                <a:solidFill>
                  <a:schemeClr val="bg1"/>
                </a:solidFill>
                <a:latin typeface="Arial" pitchFamily="34" charset="0"/>
                <a:cs typeface="Arial" pitchFamily="34" charset="0"/>
              </a:rPr>
              <a:t>Each card contains:</a:t>
            </a:r>
          </a:p>
          <a:p>
            <a:pPr marL="800100" lvl="1" indent="-342900">
              <a:buFont typeface="Arial" pitchFamily="34" charset="0"/>
              <a:buChar char="•"/>
            </a:pPr>
            <a:r>
              <a:rPr lang="en-US" sz="2400" dirty="0">
                <a:solidFill>
                  <a:schemeClr val="bg1"/>
                </a:solidFill>
                <a:latin typeface="Arial" pitchFamily="34" charset="0"/>
                <a:cs typeface="Arial" pitchFamily="34" charset="0"/>
              </a:rPr>
              <a:t>Math vocabulary word, and</a:t>
            </a:r>
          </a:p>
          <a:p>
            <a:pPr marL="800100" lvl="1" indent="-342900">
              <a:buFont typeface="Arial" pitchFamily="34" charset="0"/>
              <a:buChar char="•"/>
            </a:pPr>
            <a:r>
              <a:rPr lang="en-US" sz="2400" dirty="0">
                <a:solidFill>
                  <a:schemeClr val="bg1"/>
                </a:solidFill>
                <a:latin typeface="Arial" pitchFamily="34" charset="0"/>
                <a:cs typeface="Arial" pitchFamily="34" charset="0"/>
              </a:rPr>
              <a:t>Method of giving clues</a:t>
            </a:r>
          </a:p>
          <a:p>
            <a:pPr marL="342900" indent="-342900">
              <a:buFont typeface="Arial" pitchFamily="34" charset="0"/>
              <a:buChar char="•"/>
            </a:pPr>
            <a:r>
              <a:rPr lang="en-US" sz="2400" dirty="0">
                <a:solidFill>
                  <a:schemeClr val="bg1"/>
                </a:solidFill>
                <a:latin typeface="Arial" pitchFamily="34" charset="0"/>
                <a:cs typeface="Arial" pitchFamily="34" charset="0"/>
              </a:rPr>
              <a:t>Remember:</a:t>
            </a:r>
          </a:p>
          <a:p>
            <a:pPr marL="800100" lvl="1" indent="-342900">
              <a:buFont typeface="Arial" pitchFamily="34" charset="0"/>
              <a:buChar char="•"/>
            </a:pPr>
            <a:r>
              <a:rPr lang="en-US" sz="2400" dirty="0">
                <a:solidFill>
                  <a:schemeClr val="bg1"/>
                </a:solidFill>
                <a:latin typeface="Arial" pitchFamily="34" charset="0"/>
                <a:cs typeface="Arial" pitchFamily="34" charset="0"/>
              </a:rPr>
              <a:t>Each person has a turn,</a:t>
            </a:r>
          </a:p>
          <a:p>
            <a:pPr marL="800100" lvl="1" indent="-342900">
              <a:buFont typeface="Arial" pitchFamily="34" charset="0"/>
              <a:buChar char="•"/>
            </a:pPr>
            <a:r>
              <a:rPr lang="en-US" sz="2400" dirty="0">
                <a:solidFill>
                  <a:schemeClr val="bg1"/>
                </a:solidFill>
                <a:latin typeface="Arial" pitchFamily="34" charset="0"/>
                <a:cs typeface="Arial" pitchFamily="34" charset="0"/>
              </a:rPr>
              <a:t>Each person has a lifeline!</a:t>
            </a:r>
          </a:p>
          <a:p>
            <a:pPr marL="342900" indent="-342900">
              <a:buFont typeface="Arial" pitchFamily="34" charset="0"/>
              <a:buChar char="•"/>
            </a:pPr>
            <a:r>
              <a:rPr lang="en-US" sz="2400" dirty="0">
                <a:solidFill>
                  <a:schemeClr val="bg1"/>
                </a:solidFill>
                <a:latin typeface="Arial" pitchFamily="34" charset="0"/>
                <a:cs typeface="Arial" pitchFamily="34" charset="0"/>
              </a:rPr>
              <a:t>Enjoy!</a:t>
            </a:r>
          </a:p>
        </p:txBody>
      </p:sp>
    </p:spTree>
    <p:extLst>
      <p:ext uri="{BB962C8B-B14F-4D97-AF65-F5344CB8AC3E}">
        <p14:creationId xmlns:p14="http://schemas.microsoft.com/office/powerpoint/2010/main" val="18408691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nstructions.png"/>
          <p:cNvPicPr>
            <a:picLocks noChangeAspect="1"/>
          </p:cNvPicPr>
          <p:nvPr/>
        </p:nvPicPr>
        <p:blipFill>
          <a:blip r:embed="rId3"/>
          <a:srcRect l="2416" b="1220"/>
          <a:stretch>
            <a:fillRect/>
          </a:stretch>
        </p:blipFill>
        <p:spPr>
          <a:xfrm>
            <a:off x="5791200" y="0"/>
            <a:ext cx="3352800" cy="6858000"/>
          </a:xfrm>
          <a:prstGeom prst="rect">
            <a:avLst/>
          </a:prstGeom>
        </p:spPr>
      </p:pic>
      <p:pic>
        <p:nvPicPr>
          <p:cNvPr id="5" name="Picture 4" descr="Dan Mulligan wheel.png"/>
          <p:cNvPicPr>
            <a:picLocks noChangeAspect="1"/>
          </p:cNvPicPr>
          <p:nvPr/>
        </p:nvPicPr>
        <p:blipFill>
          <a:blip r:embed="rId4">
            <a:clrChange>
              <a:clrFrom>
                <a:srgbClr val="FFFFFF"/>
              </a:clrFrom>
              <a:clrTo>
                <a:srgbClr val="FFFFFF">
                  <a:alpha val="0"/>
                </a:srgbClr>
              </a:clrTo>
            </a:clrChange>
          </a:blip>
          <a:stretch>
            <a:fillRect/>
          </a:stretch>
        </p:blipFill>
        <p:spPr>
          <a:xfrm>
            <a:off x="0" y="336182"/>
            <a:ext cx="6248400" cy="6521818"/>
          </a:xfrm>
          <a:prstGeom prst="rect">
            <a:avLst/>
          </a:prstGeom>
        </p:spPr>
      </p:pic>
      <p:sp>
        <p:nvSpPr>
          <p:cNvPr id="6" name="Down Arrow 5"/>
          <p:cNvSpPr/>
          <p:nvPr/>
        </p:nvSpPr>
        <p:spPr bwMode="auto">
          <a:xfrm>
            <a:off x="2667000" y="0"/>
            <a:ext cx="1066800" cy="762000"/>
          </a:xfrm>
          <a:prstGeom prst="downArrow">
            <a:avLst/>
          </a:prstGeom>
          <a:blipFill>
            <a:blip r:embed="rId5"/>
            <a:stretch>
              <a:fillRect/>
            </a:stretch>
          </a:blipFill>
          <a:ln w="9525" cap="flat" cmpd="sng" algn="ctr">
            <a:solidFill>
              <a:schemeClr val="tx1">
                <a:lumMod val="50000"/>
              </a:schemeClr>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6553200" y="1905000"/>
            <a:ext cx="2514600" cy="685800"/>
          </a:xfrm>
          <a:prstGeom prst="rect">
            <a:avLst/>
          </a:prstGeom>
          <a:solidFill>
            <a:schemeClr val="tx1"/>
          </a:solidFill>
          <a:ln w="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lumMod val="75000"/>
                  </a:schemeClr>
                </a:solidFill>
                <a:effectLst/>
                <a:latin typeface="Times New Roman" pitchFamily="18" charset="0"/>
                <a:cs typeface="Times New Roman" pitchFamily="18" charset="0"/>
              </a:rPr>
              <a:t>Click on the arrow to start and stop spinner.</a:t>
            </a:r>
          </a:p>
        </p:txBody>
      </p:sp>
    </p:spTree>
    <p:extLst>
      <p:ext uri="{BB962C8B-B14F-4D97-AF65-F5344CB8AC3E}">
        <p14:creationId xmlns:p14="http://schemas.microsoft.com/office/powerpoint/2010/main" val="2027285444"/>
      </p:ext>
    </p:extLst>
  </p:cSld>
  <p:clrMapOvr>
    <a:masterClrMapping/>
  </p:clrMapOvr>
  <p:transition spd="slow"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a:solidFill>
                  <a:schemeClr val="bg1"/>
                </a:solidFill>
              </a:rPr>
              <a:t>Kinds of Evidence – Continuum of Evidence</a:t>
            </a:r>
            <a:br>
              <a:rPr lang="en-US" dirty="0">
                <a:solidFill>
                  <a:schemeClr val="bg1"/>
                </a:solidFill>
              </a:rPr>
            </a:br>
            <a:r>
              <a:rPr lang="en-US" sz="3100" b="1" dirty="0">
                <a:solidFill>
                  <a:srgbClr val="FFFF00"/>
                </a:solidFill>
              </a:rPr>
              <a:t>Informal Check for Understanding</a:t>
            </a:r>
            <a:br>
              <a:rPr lang="en-US" dirty="0">
                <a:solidFill>
                  <a:schemeClr val="bg1"/>
                </a:solidFill>
              </a:rPr>
            </a:br>
            <a:endParaRPr lang="en-US" dirty="0">
              <a:solidFill>
                <a:schemeClr val="bg1"/>
              </a:solidFill>
            </a:endParaRPr>
          </a:p>
        </p:txBody>
      </p:sp>
      <p:pic>
        <p:nvPicPr>
          <p:cNvPr id="210946" name="Picture 2"/>
          <p:cNvPicPr>
            <a:picLocks noChangeAspect="1" noChangeArrowheads="1"/>
          </p:cNvPicPr>
          <p:nvPr/>
        </p:nvPicPr>
        <p:blipFill>
          <a:blip r:embed="rId3" cstate="print"/>
          <a:srcRect/>
          <a:stretch>
            <a:fillRect/>
          </a:stretch>
        </p:blipFill>
        <p:spPr bwMode="auto">
          <a:xfrm>
            <a:off x="228600" y="1219200"/>
            <a:ext cx="2648042" cy="1981199"/>
          </a:xfrm>
          <a:prstGeom prst="rect">
            <a:avLst/>
          </a:prstGeom>
          <a:noFill/>
          <a:ln w="9525">
            <a:noFill/>
            <a:miter lim="800000"/>
            <a:headEnd/>
            <a:tailEnd/>
          </a:ln>
          <a:effectLst/>
        </p:spPr>
      </p:pic>
      <p:pic>
        <p:nvPicPr>
          <p:cNvPr id="4" name="Picture 4" descr="5BF92CCB"/>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97101210"/>
      </p:ext>
    </p:extLst>
  </p:cSld>
  <p:clrMapOvr>
    <a:masterClrMapping/>
  </p:clrMapOvr>
  <p:transition spd="slow">
    <p:dissolv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6" name="Picture 38"/>
          <p:cNvPicPr>
            <a:picLocks noGrp="1" noChangeAspect="1" noChangeArrowheads="1"/>
          </p:cNvPicPr>
          <p:nvPr>
            <p:ph sz="half" idx="2"/>
          </p:nvPr>
        </p:nvPicPr>
        <p:blipFill>
          <a:blip r:embed="rId3" cstate="print">
            <a:lum bright="70000" contrast="-70000"/>
          </a:blip>
          <a:srcRect/>
          <a:stretch>
            <a:fillRect/>
          </a:stretch>
        </p:blipFill>
        <p:spPr>
          <a:xfrm>
            <a:off x="914400" y="1600200"/>
            <a:ext cx="7315200" cy="3048000"/>
          </a:xfrm>
          <a:solidFill>
            <a:schemeClr val="accent1">
              <a:alpha val="47000"/>
            </a:schemeClr>
          </a:solidFill>
        </p:spPr>
      </p:pic>
      <p:sp>
        <p:nvSpPr>
          <p:cNvPr id="2053" name="Text Box 5"/>
          <p:cNvSpPr txBox="1">
            <a:spLocks noChangeArrowheads="1"/>
          </p:cNvSpPr>
          <p:nvPr/>
        </p:nvSpPr>
        <p:spPr bwMode="auto">
          <a:xfrm>
            <a:off x="152400" y="5715000"/>
            <a:ext cx="876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62" name="WordArt 14"/>
          <p:cNvSpPr>
            <a:spLocks noChangeArrowheads="1" noChangeShapeType="1" noTextEdit="1"/>
          </p:cNvSpPr>
          <p:nvPr/>
        </p:nvSpPr>
        <p:spPr bwMode="auto">
          <a:xfrm rot="16200000">
            <a:off x="-2438400" y="2971800"/>
            <a:ext cx="5791200" cy="914400"/>
          </a:xfrm>
          <a:prstGeom prst="rect">
            <a:avLst/>
          </a:prstGeom>
          <a:solidFill>
            <a:schemeClr val="tx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Team</a:t>
            </a:r>
          </a:p>
        </p:txBody>
      </p:sp>
      <p:sp>
        <p:nvSpPr>
          <p:cNvPr id="2063" name="WordArt 15"/>
          <p:cNvSpPr>
            <a:spLocks noChangeArrowheads="1" noChangeShapeType="1" noTextEdit="1"/>
          </p:cNvSpPr>
          <p:nvPr/>
        </p:nvSpPr>
        <p:spPr bwMode="auto">
          <a:xfrm rot="5400000">
            <a:off x="5753100" y="3009900"/>
            <a:ext cx="5867400" cy="914400"/>
          </a:xfrm>
          <a:prstGeom prst="rect">
            <a:avLst/>
          </a:prstGeom>
          <a:solidFill>
            <a:schemeClr val="tx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Turn</a:t>
            </a:r>
          </a:p>
        </p:txBody>
      </p:sp>
      <p:graphicFrame>
        <p:nvGraphicFramePr>
          <p:cNvPr id="2095" name="Group 47"/>
          <p:cNvGraphicFramePr>
            <a:graphicFrameLocks noGrp="1"/>
          </p:cNvGraphicFramePr>
          <p:nvPr/>
        </p:nvGraphicFramePr>
        <p:xfrm>
          <a:off x="914400" y="533400"/>
          <a:ext cx="7315200" cy="5867400"/>
        </p:xfrm>
        <a:graphic>
          <a:graphicData uri="http://schemas.openxmlformats.org/drawingml/2006/table">
            <a:tbl>
              <a:tblPr>
                <a:tableStyleId>{08FB837D-C827-4EFA-A057-4D05807E0F7C}</a:tableStyleId>
              </a:tblPr>
              <a:tblGrid>
                <a:gridCol w="3770313">
                  <a:extLst>
                    <a:ext uri="{9D8B030D-6E8A-4147-A177-3AD203B41FA5}">
                      <a16:colId xmlns:a16="http://schemas.microsoft.com/office/drawing/2014/main" val="20000"/>
                    </a:ext>
                  </a:extLst>
                </a:gridCol>
                <a:gridCol w="3544887">
                  <a:extLst>
                    <a:ext uri="{9D8B030D-6E8A-4147-A177-3AD203B41FA5}">
                      <a16:colId xmlns:a16="http://schemas.microsoft.com/office/drawing/2014/main" val="20001"/>
                    </a:ext>
                  </a:extLst>
                </a:gridCol>
              </a:tblGrid>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dk1"/>
                          </a:solidFill>
                          <a:effectLst/>
                          <a:latin typeface="+mn-lt"/>
                          <a:cs typeface="+mn-cs"/>
                        </a:rPr>
                        <a:t>Name a noun.</a:t>
                      </a:r>
                      <a:endParaRPr kumimoji="0" lang="en-US" sz="2400" b="1" i="0" u="none" strike="noStrike" cap="none" normalizeH="0" baseline="0" dirty="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Form a sentence.</a:t>
                      </a:r>
                      <a:endParaRPr kumimoji="0" lang="en-US" sz="2400" b="1" i="0" u="none" strike="noStrike" cap="none" normalizeH="0" baseline="0" dirty="0">
                        <a:ln>
                          <a:noFill/>
                        </a:ln>
                        <a:solidFill>
                          <a:srgbClr val="990000"/>
                        </a:solidFill>
                        <a:effectLst/>
                        <a:latin typeface="Arial" charset="0"/>
                        <a:cs typeface="Arial" charset="0"/>
                      </a:endParaRPr>
                    </a:p>
                  </a:txBody>
                  <a:tcPr horzOverflow="overflow"/>
                </a:tc>
                <a:extLst>
                  <a:ext uri="{0D108BD9-81ED-4DB2-BD59-A6C34878D82A}">
                    <a16:rowId xmlns:a16="http://schemas.microsoft.com/office/drawing/2014/main" val="10000"/>
                  </a:ext>
                </a:extLst>
              </a:tr>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 verb.</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an adjective</a:t>
                      </a:r>
                      <a:endParaRPr kumimoji="0" lang="en-US" sz="2400" b="1" i="0" u="none" strike="noStrike" cap="none" normalizeH="0" baseline="0" dirty="0">
                        <a:ln>
                          <a:noFill/>
                        </a:ln>
                        <a:solidFill>
                          <a:srgbClr val="800080"/>
                        </a:solidFill>
                        <a:effectLst/>
                        <a:latin typeface="Arial" charset="0"/>
                        <a:cs typeface="Arial" charset="0"/>
                      </a:endParaRPr>
                    </a:p>
                  </a:txBody>
                  <a:tcPr horzOverflow="overflow"/>
                </a:tc>
                <a:extLst>
                  <a:ext uri="{0D108BD9-81ED-4DB2-BD59-A6C34878D82A}">
                    <a16:rowId xmlns:a16="http://schemas.microsoft.com/office/drawing/2014/main" val="10001"/>
                  </a:ext>
                </a:extLst>
              </a:tr>
            </a:tbl>
          </a:graphicData>
        </a:graphic>
      </p:graphicFrame>
      <p:sp>
        <p:nvSpPr>
          <p:cNvPr id="2078" name="WordArt 30"/>
          <p:cNvSpPr>
            <a:spLocks noChangeArrowheads="1" noChangeShapeType="1" noTextEdit="1"/>
          </p:cNvSpPr>
          <p:nvPr/>
        </p:nvSpPr>
        <p:spPr bwMode="auto">
          <a:xfrm rot="5400000">
            <a:off x="37480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Impact"/>
              </a:rPr>
              <a:t>1</a:t>
            </a:r>
          </a:p>
        </p:txBody>
      </p:sp>
      <p:sp>
        <p:nvSpPr>
          <p:cNvPr id="2079" name="WordArt 31"/>
          <p:cNvSpPr>
            <a:spLocks noChangeArrowheads="1" noChangeShapeType="1" noTextEdit="1"/>
          </p:cNvSpPr>
          <p:nvPr/>
        </p:nvSpPr>
        <p:spPr bwMode="auto">
          <a:xfrm rot="5400000">
            <a:off x="38242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Impact"/>
              </a:rPr>
              <a:t>2</a:t>
            </a:r>
          </a:p>
        </p:txBody>
      </p:sp>
      <p:sp>
        <p:nvSpPr>
          <p:cNvPr id="2080" name="WordArt 32"/>
          <p:cNvSpPr>
            <a:spLocks noChangeArrowheads="1" noChangeShapeType="1" noTextEdit="1"/>
          </p:cNvSpPr>
          <p:nvPr/>
        </p:nvSpPr>
        <p:spPr bwMode="auto">
          <a:xfrm rot="16200000">
            <a:off x="50434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dist="35921" dir="2700000" algn="ctr" rotWithShape="0">
                    <a:srgbClr val="C0C0C0">
                      <a:alpha val="80000"/>
                    </a:srgbClr>
                  </a:outerShdw>
                </a:effectLst>
                <a:latin typeface="Impact"/>
              </a:rPr>
              <a:t>4</a:t>
            </a:r>
          </a:p>
        </p:txBody>
      </p:sp>
      <p:sp>
        <p:nvSpPr>
          <p:cNvPr id="2081" name="WordArt 33"/>
          <p:cNvSpPr>
            <a:spLocks noChangeArrowheads="1" noChangeShapeType="1" noTextEdit="1"/>
          </p:cNvSpPr>
          <p:nvPr/>
        </p:nvSpPr>
        <p:spPr bwMode="auto">
          <a:xfrm rot="16200000">
            <a:off x="50434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80"/>
                </a:solidFill>
                <a:effectLst>
                  <a:outerShdw dist="35921" dir="2700000" algn="ctr" rotWithShape="0">
                    <a:srgbClr val="C0C0C0">
                      <a:alpha val="80000"/>
                    </a:srgbClr>
                  </a:outerShdw>
                </a:effectLst>
                <a:latin typeface="Impact"/>
              </a:rPr>
              <a:t>3</a:t>
            </a:r>
          </a:p>
        </p:txBody>
      </p:sp>
    </p:spTree>
    <p:extLst>
      <p:ext uri="{BB962C8B-B14F-4D97-AF65-F5344CB8AC3E}">
        <p14:creationId xmlns:p14="http://schemas.microsoft.com/office/powerpoint/2010/main" val="25550274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6" name="Picture 38"/>
          <p:cNvPicPr>
            <a:picLocks noGrp="1" noChangeAspect="1" noChangeArrowheads="1"/>
          </p:cNvPicPr>
          <p:nvPr>
            <p:ph sz="half" idx="2"/>
          </p:nvPr>
        </p:nvPicPr>
        <p:blipFill>
          <a:blip r:embed="rId3" cstate="print">
            <a:lum bright="70000" contrast="-70000"/>
          </a:blip>
          <a:srcRect/>
          <a:stretch>
            <a:fillRect/>
          </a:stretch>
        </p:blipFill>
        <p:spPr>
          <a:xfrm>
            <a:off x="914400" y="1600200"/>
            <a:ext cx="7315200" cy="3048000"/>
          </a:xfrm>
          <a:solidFill>
            <a:schemeClr val="accent1">
              <a:alpha val="47000"/>
            </a:schemeClr>
          </a:solidFill>
        </p:spPr>
      </p:pic>
      <p:sp>
        <p:nvSpPr>
          <p:cNvPr id="2053" name="Text Box 5"/>
          <p:cNvSpPr txBox="1">
            <a:spLocks noChangeArrowheads="1"/>
          </p:cNvSpPr>
          <p:nvPr/>
        </p:nvSpPr>
        <p:spPr bwMode="auto">
          <a:xfrm>
            <a:off x="152400" y="5715000"/>
            <a:ext cx="876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62" name="WordArt 14"/>
          <p:cNvSpPr>
            <a:spLocks noChangeArrowheads="1" noChangeShapeType="1" noTextEdit="1"/>
          </p:cNvSpPr>
          <p:nvPr/>
        </p:nvSpPr>
        <p:spPr bwMode="auto">
          <a:xfrm rot="16200000">
            <a:off x="-2438400" y="2971800"/>
            <a:ext cx="5791200" cy="914400"/>
          </a:xfrm>
          <a:prstGeom prst="rect">
            <a:avLst/>
          </a:prstGeom>
          <a:solidFill>
            <a:schemeClr val="tx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Team</a:t>
            </a:r>
          </a:p>
        </p:txBody>
      </p:sp>
      <p:sp>
        <p:nvSpPr>
          <p:cNvPr id="2063" name="WordArt 15"/>
          <p:cNvSpPr>
            <a:spLocks noChangeArrowheads="1" noChangeShapeType="1" noTextEdit="1"/>
          </p:cNvSpPr>
          <p:nvPr/>
        </p:nvSpPr>
        <p:spPr bwMode="auto">
          <a:xfrm rot="5400000">
            <a:off x="5753100" y="3009900"/>
            <a:ext cx="5867400" cy="914400"/>
          </a:xfrm>
          <a:prstGeom prst="rect">
            <a:avLst/>
          </a:prstGeom>
          <a:solidFill>
            <a:schemeClr val="tx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Turn</a:t>
            </a:r>
          </a:p>
        </p:txBody>
      </p:sp>
      <p:graphicFrame>
        <p:nvGraphicFramePr>
          <p:cNvPr id="2095" name="Group 47"/>
          <p:cNvGraphicFramePr>
            <a:graphicFrameLocks noGrp="1"/>
          </p:cNvGraphicFramePr>
          <p:nvPr>
            <p:extLst>
              <p:ext uri="{D42A27DB-BD31-4B8C-83A1-F6EECF244321}">
                <p14:modId xmlns:p14="http://schemas.microsoft.com/office/powerpoint/2010/main" val="2086642522"/>
              </p:ext>
            </p:extLst>
          </p:nvPr>
        </p:nvGraphicFramePr>
        <p:xfrm>
          <a:off x="914400" y="533400"/>
          <a:ext cx="7315200" cy="5867400"/>
        </p:xfrm>
        <a:graphic>
          <a:graphicData uri="http://schemas.openxmlformats.org/drawingml/2006/table">
            <a:tbl>
              <a:tblPr>
                <a:tableStyleId>{08FB837D-C827-4EFA-A057-4D05807E0F7C}</a:tableStyleId>
              </a:tblPr>
              <a:tblGrid>
                <a:gridCol w="3770313">
                  <a:extLst>
                    <a:ext uri="{9D8B030D-6E8A-4147-A177-3AD203B41FA5}">
                      <a16:colId xmlns:a16="http://schemas.microsoft.com/office/drawing/2014/main" val="20000"/>
                    </a:ext>
                  </a:extLst>
                </a:gridCol>
                <a:gridCol w="3544887">
                  <a:extLst>
                    <a:ext uri="{9D8B030D-6E8A-4147-A177-3AD203B41FA5}">
                      <a16:colId xmlns:a16="http://schemas.microsoft.com/office/drawing/2014/main" val="20001"/>
                    </a:ext>
                  </a:extLst>
                </a:gridCol>
              </a:tblGrid>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50000"/>
                        </a:lnSpc>
                        <a:spcBef>
                          <a:spcPct val="20000"/>
                        </a:spcBef>
                        <a:spcAft>
                          <a:spcPct val="0"/>
                        </a:spcAft>
                        <a:buClrTx/>
                        <a:buSzTx/>
                        <a:buFontTx/>
                        <a:buNone/>
                        <a:tabLst/>
                      </a:pPr>
                      <a:r>
                        <a:rPr kumimoji="0" lang="en-US" sz="2400" b="0" i="0" u="none" strike="noStrike" cap="none" normalizeH="0" baseline="0" dirty="0">
                          <a:ln>
                            <a:noFill/>
                          </a:ln>
                          <a:solidFill>
                            <a:schemeClr val="dk1"/>
                          </a:solidFill>
                          <a:effectLst/>
                          <a:latin typeface="+mn-lt"/>
                          <a:cs typeface="+mn-cs"/>
                        </a:rPr>
                        <a:t>Name a number for the slope of a line.</a:t>
                      </a:r>
                      <a:endParaRPr kumimoji="0" lang="en-US" sz="2400" b="1" i="0" u="none" strike="noStrike" cap="none" normalizeH="0" baseline="0" dirty="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Form a sentence.</a:t>
                      </a:r>
                      <a:endParaRPr kumimoji="0" lang="en-US" sz="2400" b="1" i="0" u="none" strike="noStrike" cap="none" normalizeH="0" baseline="0" dirty="0">
                        <a:ln>
                          <a:noFill/>
                        </a:ln>
                        <a:solidFill>
                          <a:srgbClr val="990000"/>
                        </a:solidFill>
                        <a:effectLst/>
                        <a:latin typeface="Arial" charset="0"/>
                        <a:cs typeface="Arial" charset="0"/>
                      </a:endParaRPr>
                    </a:p>
                  </a:txBody>
                  <a:tcPr horzOverflow="overflow"/>
                </a:tc>
                <a:extLst>
                  <a:ext uri="{0D108BD9-81ED-4DB2-BD59-A6C34878D82A}">
                    <a16:rowId xmlns:a16="http://schemas.microsoft.com/office/drawing/2014/main" val="10000"/>
                  </a:ext>
                </a:extLst>
              </a:tr>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50000"/>
                        </a:lnSpc>
                        <a:spcBef>
                          <a:spcPct val="20000"/>
                        </a:spcBef>
                        <a:spcAft>
                          <a:spcPct val="0"/>
                        </a:spcAft>
                        <a:buClrTx/>
                        <a:buSzTx/>
                        <a:buFontTx/>
                        <a:buNone/>
                        <a:tabLst/>
                      </a:pPr>
                      <a:r>
                        <a:rPr kumimoji="0" lang="en-US" sz="2400" b="0" i="0" u="none" strike="noStrike" cap="none" normalizeH="0" baseline="0" dirty="0">
                          <a:ln>
                            <a:noFill/>
                          </a:ln>
                          <a:solidFill>
                            <a:schemeClr val="dk1"/>
                          </a:solidFill>
                          <a:effectLst/>
                          <a:latin typeface="+mn-lt"/>
                          <a:cs typeface="+mn-cs"/>
                        </a:rPr>
                        <a:t>Name a number for the   y-intercept of a line.</a:t>
                      </a:r>
                      <a:endParaRPr kumimoji="0" lang="en-US" sz="2400" b="1" i="0" u="none" strike="noStrike" cap="none" normalizeH="0" baseline="0" dirty="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50000"/>
                        </a:lnSpc>
                        <a:spcBef>
                          <a:spcPct val="20000"/>
                        </a:spcBef>
                        <a:spcAft>
                          <a:spcPct val="0"/>
                        </a:spcAft>
                        <a:buClrTx/>
                        <a:buSzTx/>
                        <a:buFontTx/>
                        <a:buNone/>
                        <a:tabLst/>
                      </a:pPr>
                      <a:r>
                        <a:rPr kumimoji="0" lang="en-US" sz="2400" u="none" strike="noStrike" cap="none" normalizeH="0" baseline="0" dirty="0">
                          <a:ln>
                            <a:noFill/>
                          </a:ln>
                          <a:effectLst/>
                        </a:rPr>
                        <a:t>Write the equation of the line in standard form.</a:t>
                      </a:r>
                      <a:endParaRPr kumimoji="0" lang="en-US" sz="2400" b="1" i="0" u="none" strike="noStrike" cap="none" normalizeH="0" baseline="0" dirty="0">
                        <a:ln>
                          <a:noFill/>
                        </a:ln>
                        <a:solidFill>
                          <a:srgbClr val="800080"/>
                        </a:solidFill>
                        <a:effectLst/>
                        <a:latin typeface="Arial" charset="0"/>
                        <a:cs typeface="Arial" charset="0"/>
                      </a:endParaRPr>
                    </a:p>
                  </a:txBody>
                  <a:tcPr horzOverflow="overflow"/>
                </a:tc>
                <a:extLst>
                  <a:ext uri="{0D108BD9-81ED-4DB2-BD59-A6C34878D82A}">
                    <a16:rowId xmlns:a16="http://schemas.microsoft.com/office/drawing/2014/main" val="10001"/>
                  </a:ext>
                </a:extLst>
              </a:tr>
            </a:tbl>
          </a:graphicData>
        </a:graphic>
      </p:graphicFrame>
      <p:sp>
        <p:nvSpPr>
          <p:cNvPr id="2078" name="WordArt 30"/>
          <p:cNvSpPr>
            <a:spLocks noChangeArrowheads="1" noChangeShapeType="1" noTextEdit="1"/>
          </p:cNvSpPr>
          <p:nvPr/>
        </p:nvSpPr>
        <p:spPr bwMode="auto">
          <a:xfrm rot="5400000">
            <a:off x="37480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Impact"/>
              </a:rPr>
              <a:t>1</a:t>
            </a:r>
          </a:p>
        </p:txBody>
      </p:sp>
      <p:sp>
        <p:nvSpPr>
          <p:cNvPr id="2079" name="WordArt 31"/>
          <p:cNvSpPr>
            <a:spLocks noChangeArrowheads="1" noChangeShapeType="1" noTextEdit="1"/>
          </p:cNvSpPr>
          <p:nvPr/>
        </p:nvSpPr>
        <p:spPr bwMode="auto">
          <a:xfrm rot="5400000">
            <a:off x="38242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Impact"/>
              </a:rPr>
              <a:t>2</a:t>
            </a:r>
          </a:p>
        </p:txBody>
      </p:sp>
      <p:sp>
        <p:nvSpPr>
          <p:cNvPr id="2080" name="WordArt 32"/>
          <p:cNvSpPr>
            <a:spLocks noChangeArrowheads="1" noChangeShapeType="1" noTextEdit="1"/>
          </p:cNvSpPr>
          <p:nvPr/>
        </p:nvSpPr>
        <p:spPr bwMode="auto">
          <a:xfrm rot="16200000">
            <a:off x="50434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dist="35921" dir="2700000" algn="ctr" rotWithShape="0">
                    <a:srgbClr val="C0C0C0">
                      <a:alpha val="80000"/>
                    </a:srgbClr>
                  </a:outerShdw>
                </a:effectLst>
                <a:latin typeface="Impact"/>
              </a:rPr>
              <a:t>4</a:t>
            </a:r>
          </a:p>
        </p:txBody>
      </p:sp>
      <p:sp>
        <p:nvSpPr>
          <p:cNvPr id="2081" name="WordArt 33"/>
          <p:cNvSpPr>
            <a:spLocks noChangeArrowheads="1" noChangeShapeType="1" noTextEdit="1"/>
          </p:cNvSpPr>
          <p:nvPr/>
        </p:nvSpPr>
        <p:spPr bwMode="auto">
          <a:xfrm rot="16200000">
            <a:off x="50434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80"/>
                </a:solidFill>
                <a:effectLst>
                  <a:outerShdw dist="35921" dir="2700000" algn="ctr" rotWithShape="0">
                    <a:srgbClr val="C0C0C0">
                      <a:alpha val="80000"/>
                    </a:srgbClr>
                  </a:outerShdw>
                </a:effectLst>
                <a:latin typeface="Impact"/>
              </a:rPr>
              <a:t>3</a:t>
            </a:r>
          </a:p>
        </p:txBody>
      </p:sp>
    </p:spTree>
    <p:extLst>
      <p:ext uri="{BB962C8B-B14F-4D97-AF65-F5344CB8AC3E}">
        <p14:creationId xmlns:p14="http://schemas.microsoft.com/office/powerpoint/2010/main" val="24760855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491867"/>
      </p:ext>
    </p:extLst>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a:p>
        </p:txBody>
      </p:sp>
      <p:sp>
        <p:nvSpPr>
          <p:cNvPr id="2051" name="Rectangle 3"/>
          <p:cNvSpPr>
            <a:spLocks noGrp="1" noChangeArrowheads="1"/>
          </p:cNvSpPr>
          <p:nvPr>
            <p:ph type="subTitle" idx="1"/>
          </p:nvPr>
        </p:nvSpPr>
        <p:spPr/>
        <p:txBody>
          <a:bodyPr/>
          <a:lstStyle/>
          <a:p>
            <a:pPr eaLnBrk="1" hangingPunct="1">
              <a:defRPr/>
            </a:pPr>
            <a:endParaRPr lang="en-US"/>
          </a:p>
        </p:txBody>
      </p:sp>
      <p:pic>
        <p:nvPicPr>
          <p:cNvPr id="55300" name="Picture 4" descr="16DB5CF9"/>
          <p:cNvPicPr>
            <a:picLocks noChangeAspect="1" noChangeArrowheads="1"/>
          </p:cNvPicPr>
          <p:nvPr/>
        </p:nvPicPr>
        <p:blipFill>
          <a:blip r:embed="rId3" cstate="print"/>
          <a:srcRect/>
          <a:stretch>
            <a:fillRect/>
          </a:stretch>
        </p:blipFill>
        <p:spPr bwMode="auto">
          <a:xfrm>
            <a:off x="0" y="-4763"/>
            <a:ext cx="9144000" cy="6862763"/>
          </a:xfrm>
          <a:prstGeom prst="rect">
            <a:avLst/>
          </a:prstGeom>
          <a:noFill/>
          <a:ln w="9525">
            <a:noFill/>
            <a:miter lim="800000"/>
            <a:headEnd/>
            <a:tailEnd/>
          </a:ln>
        </p:spPr>
      </p:pic>
    </p:spTree>
    <p:extLst>
      <p:ext uri="{BB962C8B-B14F-4D97-AF65-F5344CB8AC3E}">
        <p14:creationId xmlns:p14="http://schemas.microsoft.com/office/powerpoint/2010/main" val="3741140002"/>
      </p:ext>
    </p:extLst>
  </p:cSld>
  <p:clrMapOvr>
    <a:masterClrMapping/>
  </p:clrMapOvr>
  <p:transition spd="slow">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3342D6F5-447E-6843-BEE8-EC5F54686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81600"/>
          </a:xfrm>
          <a:prstGeom prst="rect">
            <a:avLst/>
          </a:prstGeom>
        </p:spPr>
      </p:pic>
    </p:spTree>
    <p:extLst>
      <p:ext uri="{BB962C8B-B14F-4D97-AF65-F5344CB8AC3E}">
        <p14:creationId xmlns:p14="http://schemas.microsoft.com/office/powerpoint/2010/main" val="1215185642"/>
      </p:ext>
    </p:extLst>
  </p:cSld>
  <p:clrMapOvr>
    <a:masterClrMapping/>
  </p:clrMapOvr>
  <p:transition spd="slow">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4437"/>
            <a:ext cx="5562600" cy="1015663"/>
          </a:xfrm>
          <a:prstGeom prst="rect">
            <a:avLst/>
          </a:prstGeom>
          <a:solidFill>
            <a:srgbClr val="0432FF"/>
          </a:solidFill>
        </p:spPr>
        <p:txBody>
          <a:bodyPr wrap="square" rtlCol="0">
            <a:spAutoFit/>
          </a:bodyPr>
          <a:lstStyle/>
          <a:p>
            <a:pPr algn="ctr"/>
            <a:r>
              <a:rPr lang="en-US" b="1" dirty="0"/>
              <a:t>Clear Objective (</a:t>
            </a:r>
            <a:r>
              <a:rPr lang="en-US" b="1" i="1" dirty="0"/>
              <a:t>Today I will…</a:t>
            </a:r>
            <a:r>
              <a:rPr lang="en-US" b="1" dirty="0"/>
              <a:t>)/Vocabulary </a:t>
            </a:r>
          </a:p>
          <a:p>
            <a:pPr algn="ctr"/>
            <a:r>
              <a:rPr lang="en-US" dirty="0"/>
              <a:t>referenced by teacher/students throughout learning</a:t>
            </a:r>
          </a:p>
        </p:txBody>
      </p:sp>
      <p:sp>
        <p:nvSpPr>
          <p:cNvPr id="3" name="TextBox 2"/>
          <p:cNvSpPr txBox="1"/>
          <p:nvPr/>
        </p:nvSpPr>
        <p:spPr>
          <a:xfrm>
            <a:off x="152400" y="1766669"/>
            <a:ext cx="5638800" cy="1323439"/>
          </a:xfrm>
          <a:prstGeom prst="rect">
            <a:avLst/>
          </a:prstGeom>
          <a:solidFill>
            <a:srgbClr val="1662F3"/>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sp>
        <p:nvSpPr>
          <p:cNvPr id="4" name="TextBox 3"/>
          <p:cNvSpPr txBox="1"/>
          <p:nvPr/>
        </p:nvSpPr>
        <p:spPr>
          <a:xfrm>
            <a:off x="152400" y="3581400"/>
            <a:ext cx="5638800" cy="1631216"/>
          </a:xfrm>
          <a:prstGeom prst="rect">
            <a:avLst/>
          </a:prstGeom>
          <a:solidFill>
            <a:srgbClr val="0432FF"/>
          </a:solidFill>
        </p:spPr>
        <p:txBody>
          <a:bodyPr wrap="square" rtlCol="0">
            <a:spAutoFit/>
          </a:bodyPr>
          <a:lstStyle/>
          <a:p>
            <a:pPr algn="ctr"/>
            <a:r>
              <a:rPr lang="en-US" b="1" dirty="0"/>
              <a:t>Helping Students Develop  Understanding </a:t>
            </a:r>
          </a:p>
          <a:p>
            <a:pPr algn="ctr"/>
            <a:r>
              <a:rPr lang="en-US" dirty="0"/>
              <a:t>This is the teaching/learning/discovering phase. Multiple checks for understanding along the way. Modeling, Guided Practice, Independent Practice</a:t>
            </a:r>
          </a:p>
        </p:txBody>
      </p:sp>
      <p:sp>
        <p:nvSpPr>
          <p:cNvPr id="5" name="TextBox 4"/>
          <p:cNvSpPr txBox="1"/>
          <p:nvPr/>
        </p:nvSpPr>
        <p:spPr>
          <a:xfrm>
            <a:off x="152400" y="5638800"/>
            <a:ext cx="5638800" cy="1015663"/>
          </a:xfrm>
          <a:prstGeom prst="rect">
            <a:avLst/>
          </a:prstGeom>
          <a:solidFill>
            <a:srgbClr val="C00000"/>
          </a:solidFill>
        </p:spPr>
        <p:txBody>
          <a:bodyPr wrap="square" rtlCol="0">
            <a:spAutoFit/>
          </a:bodyPr>
          <a:lstStyle/>
          <a:p>
            <a:pPr algn="ctr"/>
            <a:r>
              <a:rPr lang="en-US" b="1" dirty="0"/>
              <a:t>Helping Students Extend &amp; Apply Knowledge </a:t>
            </a:r>
          </a:p>
          <a:p>
            <a:pPr algn="ctr"/>
            <a:r>
              <a:rPr lang="en-US" dirty="0"/>
              <a:t>Student reflection &amp; doing something with what they learned.</a:t>
            </a:r>
          </a:p>
        </p:txBody>
      </p:sp>
      <p:sp>
        <p:nvSpPr>
          <p:cNvPr id="6" name="Arrow: Down 5"/>
          <p:cNvSpPr/>
          <p:nvPr/>
        </p:nvSpPr>
        <p:spPr bwMode="auto">
          <a:xfrm>
            <a:off x="2667000" y="1270100"/>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Arrow: Down 6"/>
          <p:cNvSpPr/>
          <p:nvPr/>
        </p:nvSpPr>
        <p:spPr bwMode="auto">
          <a:xfrm>
            <a:off x="2656840" y="3104784"/>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Arrow: Down 7"/>
          <p:cNvSpPr/>
          <p:nvPr/>
        </p:nvSpPr>
        <p:spPr bwMode="auto">
          <a:xfrm>
            <a:off x="2656840" y="5212616"/>
            <a:ext cx="533400" cy="496569"/>
          </a:xfrm>
          <a:prstGeom prst="down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a:off x="5988326" y="2078960"/>
            <a:ext cx="2971800" cy="3170099"/>
          </a:xfrm>
          <a:prstGeom prst="rect">
            <a:avLst/>
          </a:prstGeom>
          <a:solidFill>
            <a:srgbClr val="000000"/>
          </a:solidFill>
        </p:spPr>
        <p:txBody>
          <a:bodyPr wrap="square" rtlCol="0">
            <a:spAutoFit/>
          </a:bodyPr>
          <a:lstStyle/>
          <a:p>
            <a:pPr algn="ctr"/>
            <a:r>
              <a:rPr lang="en-US" b="1" dirty="0"/>
              <a:t>Integration of:</a:t>
            </a:r>
          </a:p>
          <a:p>
            <a:pPr algn="ctr"/>
            <a:endParaRPr lang="en-US" b="1" dirty="0"/>
          </a:p>
          <a:p>
            <a:pPr algn="ctr"/>
            <a:r>
              <a:rPr lang="en-US" b="1" dirty="0"/>
              <a:t>Constant checks for understanding of each student.</a:t>
            </a:r>
          </a:p>
          <a:p>
            <a:pPr algn="ctr"/>
            <a:endParaRPr lang="en-US" b="1" dirty="0"/>
          </a:p>
          <a:p>
            <a:pPr algn="ctr"/>
            <a:r>
              <a:rPr lang="en-US" b="1" dirty="0"/>
              <a:t>Seize opportunities for student collaboration on second questions!</a:t>
            </a:r>
          </a:p>
          <a:p>
            <a:pPr algn="ctr"/>
            <a:endParaRPr lang="en-US" b="1" dirty="0"/>
          </a:p>
        </p:txBody>
      </p:sp>
      <p:sp>
        <p:nvSpPr>
          <p:cNvPr id="12" name="Rectangle 11"/>
          <p:cNvSpPr/>
          <p:nvPr/>
        </p:nvSpPr>
        <p:spPr>
          <a:xfrm>
            <a:off x="5704840" y="474345"/>
            <a:ext cx="3454792" cy="590931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Lesson</a:t>
            </a: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endParaRPr lang="en-US" sz="5400" b="1" dirty="0">
              <a:ln w="12700">
                <a:solidFill>
                  <a:schemeClr val="accent1"/>
                </a:solidFill>
                <a:prstDash val="solid"/>
              </a:ln>
              <a:solidFill>
                <a:srgbClr val="FFFF0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 </a:t>
            </a:r>
          </a:p>
          <a:p>
            <a:pPr algn="ctr"/>
            <a:r>
              <a:rPr lang="en-US" sz="5400" b="1" dirty="0">
                <a:ln w="12700">
                  <a:solidFill>
                    <a:schemeClr val="accent1"/>
                  </a:solidFill>
                  <a:prstDash val="solid"/>
                </a:ln>
                <a:solidFill>
                  <a:srgbClr val="FFFF00"/>
                </a:solidFill>
                <a:effectLst>
                  <a:outerShdw dist="38100" dir="2640000" algn="bl" rotWithShape="0">
                    <a:schemeClr val="accent1"/>
                  </a:outerShdw>
                </a:effectLst>
              </a:rPr>
              <a:t>Flowchart</a:t>
            </a:r>
            <a:endParaRPr lang="en-US" sz="54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sp>
        <p:nvSpPr>
          <p:cNvPr id="13" name="TextBox 12">
            <a:extLst>
              <a:ext uri="{FF2B5EF4-FFF2-40B4-BE49-F238E27FC236}">
                <a16:creationId xmlns:a16="http://schemas.microsoft.com/office/drawing/2014/main" id="{0BE48DAD-456F-2C4A-80F3-B19A161A8D83}"/>
              </a:ext>
            </a:extLst>
          </p:cNvPr>
          <p:cNvSpPr txBox="1"/>
          <p:nvPr/>
        </p:nvSpPr>
        <p:spPr>
          <a:xfrm>
            <a:off x="139504" y="1766669"/>
            <a:ext cx="5638800" cy="1323439"/>
          </a:xfrm>
          <a:prstGeom prst="rect">
            <a:avLst/>
          </a:prstGeom>
          <a:solidFill>
            <a:srgbClr val="0432FF"/>
          </a:solidFill>
        </p:spPr>
        <p:txBody>
          <a:bodyPr wrap="square" rtlCol="0">
            <a:spAutoFit/>
          </a:bodyPr>
          <a:lstStyle/>
          <a:p>
            <a:pPr algn="ctr"/>
            <a:r>
              <a:rPr lang="en-US" b="1" dirty="0"/>
              <a:t>Creating an Environment for Learning </a:t>
            </a:r>
          </a:p>
          <a:p>
            <a:pPr algn="ctr"/>
            <a:r>
              <a:rPr lang="en-US" dirty="0"/>
              <a:t>Provides students with context</a:t>
            </a:r>
          </a:p>
          <a:p>
            <a:pPr algn="ctr"/>
            <a:r>
              <a:rPr lang="en-US" dirty="0"/>
              <a:t>Allows teacher to build/check for background knowledge</a:t>
            </a:r>
          </a:p>
        </p:txBody>
      </p:sp>
      <p:pic>
        <p:nvPicPr>
          <p:cNvPr id="14" name="Picture 13" descr="Graphical user interface&#10;&#10;Description automatically generated">
            <a:extLst>
              <a:ext uri="{FF2B5EF4-FFF2-40B4-BE49-F238E27FC236}">
                <a16:creationId xmlns:a16="http://schemas.microsoft.com/office/drawing/2014/main" id="{92FE69C3-3167-6C4F-B580-04908CF50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04096" cy="6858000"/>
          </a:xfrm>
          <a:prstGeom prst="rect">
            <a:avLst/>
          </a:prstGeom>
        </p:spPr>
      </p:pic>
    </p:spTree>
    <p:extLst>
      <p:ext uri="{BB962C8B-B14F-4D97-AF65-F5344CB8AC3E}">
        <p14:creationId xmlns:p14="http://schemas.microsoft.com/office/powerpoint/2010/main" val="151002303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1"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animBg="1"/>
      <p:bldP spid="13" grpId="0" animBg="1"/>
      <p:bldP spid="1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1" y="0"/>
            <a:ext cx="9145851" cy="6858000"/>
          </a:xfrm>
          <a:prstGeom prst="rect">
            <a:avLst/>
          </a:prstGeom>
          <a:noFill/>
          <a:ln w="9525">
            <a:noFill/>
            <a:miter lim="800000"/>
            <a:headEnd/>
            <a:tailEnd/>
          </a:ln>
          <a:effectLst/>
        </p:spPr>
      </p:pic>
    </p:spTree>
    <p:extLst>
      <p:ext uri="{BB962C8B-B14F-4D97-AF65-F5344CB8AC3E}">
        <p14:creationId xmlns:p14="http://schemas.microsoft.com/office/powerpoint/2010/main" val="1606870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0"/>
            <a:ext cx="46482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DA2287A5-F01D-1840-A0C7-8620BCF9C571}"/>
              </a:ext>
            </a:extLst>
          </p:cNvPr>
          <p:cNvSpPr txBox="1"/>
          <p:nvPr/>
        </p:nvSpPr>
        <p:spPr>
          <a:xfrm>
            <a:off x="4877471" y="1749058"/>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Rectangle</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086600" y="177893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Shape</a:t>
            </a:r>
          </a:p>
        </p:txBody>
      </p:sp>
      <p:sp>
        <p:nvSpPr>
          <p:cNvPr id="16" name="TextBox 15">
            <a:extLst>
              <a:ext uri="{FF2B5EF4-FFF2-40B4-BE49-F238E27FC236}">
                <a16:creationId xmlns:a16="http://schemas.microsoft.com/office/drawing/2014/main" id="{FC0AAC35-3413-0C49-858A-83EB6044FA1C}"/>
              </a:ext>
            </a:extLst>
          </p:cNvPr>
          <p:cNvSpPr txBox="1"/>
          <p:nvPr/>
        </p:nvSpPr>
        <p:spPr>
          <a:xfrm>
            <a:off x="4914900" y="2549769"/>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Circle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121769" y="2569342"/>
            <a:ext cx="1905000" cy="830997"/>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Square Corner</a:t>
            </a:r>
          </a:p>
        </p:txBody>
      </p:sp>
      <p:sp>
        <p:nvSpPr>
          <p:cNvPr id="18" name="TextBox 17">
            <a:extLst>
              <a:ext uri="{FF2B5EF4-FFF2-40B4-BE49-F238E27FC236}">
                <a16:creationId xmlns:a16="http://schemas.microsoft.com/office/drawing/2014/main" id="{1BD45A61-D416-EC4C-80D0-FC90F5DA8138}"/>
              </a:ext>
            </a:extLst>
          </p:cNvPr>
          <p:cNvSpPr txBox="1"/>
          <p:nvPr/>
        </p:nvSpPr>
        <p:spPr>
          <a:xfrm>
            <a:off x="4911297"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Side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115908"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Attribute</a:t>
            </a:r>
          </a:p>
        </p:txBody>
      </p:sp>
      <p:sp>
        <p:nvSpPr>
          <p:cNvPr id="20" name="TextBox 19">
            <a:extLst>
              <a:ext uri="{FF2B5EF4-FFF2-40B4-BE49-F238E27FC236}">
                <a16:creationId xmlns:a16="http://schemas.microsoft.com/office/drawing/2014/main" id="{A7C88E51-89B3-E841-BE96-934A8097319B}"/>
              </a:ext>
            </a:extLst>
          </p:cNvPr>
          <p:cNvSpPr txBox="1"/>
          <p:nvPr/>
        </p:nvSpPr>
        <p:spPr>
          <a:xfrm>
            <a:off x="4936088" y="441659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Round</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115908" y="436562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Triangle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4992687" y="524900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Corner</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139354" y="520868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Square</a:t>
            </a:r>
          </a:p>
        </p:txBody>
      </p:sp>
      <p:pic>
        <p:nvPicPr>
          <p:cNvPr id="10" name="Picture 9" descr="A picture containing dark, coffee, cup, table&#10;&#10;Description automatically generated">
            <a:extLst>
              <a:ext uri="{FF2B5EF4-FFF2-40B4-BE49-F238E27FC236}">
                <a16:creationId xmlns:a16="http://schemas.microsoft.com/office/drawing/2014/main" id="{6C7D4F1D-369C-544B-9B4C-8B677FB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8446" y="34749"/>
            <a:ext cx="1543050" cy="1815353"/>
          </a:xfrm>
          <a:prstGeom prst="rect">
            <a:avLst/>
          </a:prstGeom>
        </p:spPr>
      </p:pic>
      <p:sp>
        <p:nvSpPr>
          <p:cNvPr id="3" name="TextBox 2">
            <a:extLst>
              <a:ext uri="{FF2B5EF4-FFF2-40B4-BE49-F238E27FC236}">
                <a16:creationId xmlns:a16="http://schemas.microsoft.com/office/drawing/2014/main" id="{B6DB643F-C02B-234D-940A-DFC494FB7C33}"/>
              </a:ext>
            </a:extLst>
          </p:cNvPr>
          <p:cNvSpPr txBox="1"/>
          <p:nvPr/>
        </p:nvSpPr>
        <p:spPr>
          <a:xfrm>
            <a:off x="6494950" y="630787"/>
            <a:ext cx="2571079" cy="584775"/>
          </a:xfrm>
          <a:prstGeom prst="rect">
            <a:avLst/>
          </a:prstGeom>
          <a:noFill/>
        </p:spPr>
        <p:txBody>
          <a:bodyPr wrap="square" rtlCol="0">
            <a:spAutoFit/>
          </a:bodyPr>
          <a:lstStyle/>
          <a:p>
            <a:r>
              <a:rPr lang="en-US" sz="3200" dirty="0">
                <a:latin typeface="Century Gothic" panose="020B0502020202020204" pitchFamily="34" charset="0"/>
                <a:hlinkClick r:id="rId5"/>
              </a:rPr>
              <a:t>Classifying</a:t>
            </a:r>
            <a:endParaRPr lang="en-US" sz="3200" dirty="0">
              <a:latin typeface="Century Gothic" panose="020B0502020202020204" pitchFamily="34" charset="0"/>
            </a:endParaRPr>
          </a:p>
        </p:txBody>
      </p:sp>
    </p:spTree>
    <p:extLst>
      <p:ext uri="{BB962C8B-B14F-4D97-AF65-F5344CB8AC3E}">
        <p14:creationId xmlns:p14="http://schemas.microsoft.com/office/powerpoint/2010/main" val="850246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65 -0.0088 L -0.75417 -0.04028 " pathEditMode="relative" rAng="0" ptsTypes="AA">
                                      <p:cBhvr>
                                        <p:cTn id="6" dur="2000" fill="hold"/>
                                        <p:tgtEl>
                                          <p:spTgt spid="15"/>
                                        </p:tgtEl>
                                        <p:attrNameLst>
                                          <p:attrName>ppt_x</p:attrName>
                                          <p:attrName>ppt_y</p:attrName>
                                        </p:attrNameLst>
                                      </p:cBhvr>
                                      <p:rCtr x="-36892" y="-1574"/>
                                    </p:animMotion>
                                  </p:childTnLst>
                                </p:cTn>
                              </p:par>
                              <p:par>
                                <p:cTn id="7" presetID="0" presetClass="path" presetSubtype="0" accel="50000" decel="50000" fill="hold" grpId="0" nodeType="withEffect">
                                  <p:stCondLst>
                                    <p:cond delay="0"/>
                                  </p:stCondLst>
                                  <p:childTnLst>
                                    <p:animMotion origin="layout" path="M -1.66667E-6 -4.81481E-6 L -0.49062 -0.30185 " pathEditMode="relative" rAng="0" ptsTypes="AA">
                                      <p:cBhvr>
                                        <p:cTn id="8" dur="2000" fill="hold"/>
                                        <p:tgtEl>
                                          <p:spTgt spid="19"/>
                                        </p:tgtEl>
                                        <p:attrNameLst>
                                          <p:attrName>ppt_x</p:attrName>
                                          <p:attrName>ppt_y</p:attrName>
                                        </p:attrNameLst>
                                      </p:cBhvr>
                                      <p:rCtr x="-24531" y="-1509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9722 -0.05972 L -0.51389 0.12361 " pathEditMode="relative" rAng="0" ptsTypes="AA">
                                      <p:cBhvr>
                                        <p:cTn id="12" dur="2000" fill="hold"/>
                                        <p:tgtEl>
                                          <p:spTgt spid="2"/>
                                        </p:tgtEl>
                                        <p:attrNameLst>
                                          <p:attrName>ppt_x</p:attrName>
                                          <p:attrName>ppt_y</p:attrName>
                                        </p:attrNameLst>
                                      </p:cBhvr>
                                      <p:rCtr x="-20833" y="9167"/>
                                    </p:animMotion>
                                  </p:childTnLst>
                                </p:cTn>
                              </p:par>
                              <p:par>
                                <p:cTn id="13" presetID="0" presetClass="path" presetSubtype="0" accel="50000" decel="50000" fill="hold" grpId="0" nodeType="withEffect">
                                  <p:stCondLst>
                                    <p:cond delay="0"/>
                                  </p:stCondLst>
                                  <p:childTnLst>
                                    <p:animMotion origin="layout" path="M -1.66667E-6 -3.7037E-6 L -0.75729 0.07801 " pathEditMode="relative" rAng="0" ptsTypes="AA">
                                      <p:cBhvr>
                                        <p:cTn id="14" dur="2000" fill="hold"/>
                                        <p:tgtEl>
                                          <p:spTgt spid="21"/>
                                        </p:tgtEl>
                                        <p:attrNameLst>
                                          <p:attrName>ppt_x</p:attrName>
                                          <p:attrName>ppt_y</p:attrName>
                                        </p:attrNameLst>
                                      </p:cBhvr>
                                      <p:rCtr x="-37865" y="3889"/>
                                    </p:animMotion>
                                  </p:childTnLst>
                                </p:cTn>
                              </p:par>
                              <p:par>
                                <p:cTn id="15" presetID="0" presetClass="path" presetSubtype="0" accel="50000" decel="50000" fill="hold" grpId="0" nodeType="withEffect">
                                  <p:stCondLst>
                                    <p:cond delay="0"/>
                                  </p:stCondLst>
                                  <p:childTnLst>
                                    <p:animMotion origin="layout" path="M 4.16667E-6 -3.7037E-7 L -0.7599 0.11343 " pathEditMode="relative" rAng="0" ptsTypes="AA">
                                      <p:cBhvr>
                                        <p:cTn id="16" dur="2000" fill="hold"/>
                                        <p:tgtEl>
                                          <p:spTgt spid="23"/>
                                        </p:tgtEl>
                                        <p:attrNameLst>
                                          <p:attrName>ppt_x</p:attrName>
                                          <p:attrName>ppt_y</p:attrName>
                                        </p:attrNameLst>
                                      </p:cBhvr>
                                      <p:rCtr x="-38003" y="5671"/>
                                    </p:animMotion>
                                  </p:childTnLst>
                                </p:cTn>
                              </p:par>
                              <p:par>
                                <p:cTn id="17" presetID="0" presetClass="path" presetSubtype="0" accel="50000" decel="50000" fill="hold" grpId="0" nodeType="withEffect">
                                  <p:stCondLst>
                                    <p:cond delay="0"/>
                                  </p:stCondLst>
                                  <p:childTnLst>
                                    <p:animMotion origin="layout" path="M 3.33333E-6 1.11111E-6 L -0.51667 0.17014 " pathEditMode="relative" rAng="0" ptsTypes="AA">
                                      <p:cBhvr>
                                        <p:cTn id="18" dur="2000" fill="hold"/>
                                        <p:tgtEl>
                                          <p:spTgt spid="16"/>
                                        </p:tgtEl>
                                        <p:attrNameLst>
                                          <p:attrName>ppt_x</p:attrName>
                                          <p:attrName>ppt_y</p:attrName>
                                        </p:attrNameLst>
                                      </p:cBhvr>
                                      <p:rCtr x="-25833" y="8495"/>
                                    </p:animMotion>
                                  </p:childTnLst>
                                </p:cTn>
                              </p:par>
                              <p:par>
                                <p:cTn id="19" presetID="0" presetClass="path" presetSubtype="0" accel="50000" decel="50000" fill="hold" grpId="0" nodeType="withEffect">
                                  <p:stCondLst>
                                    <p:cond delay="0"/>
                                  </p:stCondLst>
                                  <p:childTnLst>
                                    <p:animMotion origin="layout" path="M 5.55556E-7 -4.81481E-6 L -0.24965 0.18588 " pathEditMode="relative" rAng="0" ptsTypes="AA">
                                      <p:cBhvr>
                                        <p:cTn id="20" dur="2000" fill="hold"/>
                                        <p:tgtEl>
                                          <p:spTgt spid="18"/>
                                        </p:tgtEl>
                                        <p:attrNameLst>
                                          <p:attrName>ppt_x</p:attrName>
                                          <p:attrName>ppt_y</p:attrName>
                                        </p:attrNameLst>
                                      </p:cBhvr>
                                      <p:rCtr x="-12483" y="9282"/>
                                    </p:animMotion>
                                  </p:childTnLst>
                                </p:cTn>
                              </p:par>
                              <p:par>
                                <p:cTn id="21" presetID="0" presetClass="path" presetSubtype="0" accel="50000" decel="50000" fill="hold" grpId="0" nodeType="withEffect">
                                  <p:stCondLst>
                                    <p:cond delay="0"/>
                                  </p:stCondLst>
                                  <p:childTnLst>
                                    <p:animMotion origin="layout" path="M -3.61111E-6 -1.11111E-6 L -0.25225 -0.10208 " pathEditMode="relative" rAng="0" ptsTypes="AA">
                                      <p:cBhvr>
                                        <p:cTn id="22" dur="2000" fill="hold"/>
                                        <p:tgtEl>
                                          <p:spTgt spid="20"/>
                                        </p:tgtEl>
                                        <p:attrNameLst>
                                          <p:attrName>ppt_x</p:attrName>
                                          <p:attrName>ppt_y</p:attrName>
                                        </p:attrNameLst>
                                      </p:cBhvr>
                                      <p:rCtr x="-12622" y="-5116"/>
                                    </p:animMotion>
                                  </p:childTnLst>
                                </p:cTn>
                              </p:par>
                              <p:par>
                                <p:cTn id="23" presetID="0" presetClass="path" presetSubtype="0" accel="50000" decel="50000" fill="hold" grpId="0" nodeType="withEffect">
                                  <p:stCondLst>
                                    <p:cond delay="0"/>
                                  </p:stCondLst>
                                  <p:childTnLst>
                                    <p:animMotion origin="layout" path="M -0.32292 0.36481 L -0.48559 -0.01297 " pathEditMode="relative" rAng="0" ptsTypes="AA">
                                      <p:cBhvr>
                                        <p:cTn id="24" dur="2000" fill="hold"/>
                                        <p:tgtEl>
                                          <p:spTgt spid="17"/>
                                        </p:tgtEl>
                                        <p:attrNameLst>
                                          <p:attrName>ppt_x</p:attrName>
                                          <p:attrName>ppt_y</p:attrName>
                                        </p:attrNameLst>
                                      </p:cBhvr>
                                      <p:rCtr x="-8142" y="-18889"/>
                                    </p:animMotion>
                                  </p:childTnLst>
                                </p:cTn>
                              </p:par>
                              <p:par>
                                <p:cTn id="25" presetID="0" presetClass="path" presetSubtype="0" accel="50000" decel="50000" fill="hold" grpId="0" nodeType="withEffect">
                                  <p:stCondLst>
                                    <p:cond delay="0"/>
                                  </p:stCondLst>
                                  <p:childTnLst>
                                    <p:animMotion origin="layout" path="M -3.61111E-6 2.59259E-6 L -0.2585 0.09884 " pathEditMode="relative" rAng="0" ptsTypes="AA">
                                      <p:cBhvr>
                                        <p:cTn id="26" dur="2000" fill="hold"/>
                                        <p:tgtEl>
                                          <p:spTgt spid="22"/>
                                        </p:tgtEl>
                                        <p:attrNameLst>
                                          <p:attrName>ppt_x</p:attrName>
                                          <p:attrName>ppt_y</p:attrName>
                                        </p:attrNameLst>
                                      </p:cBhvr>
                                      <p:rCtr x="-12934"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8839200" cy="990600"/>
          </a:xfrm>
        </p:spPr>
        <p:txBody>
          <a:bodyPr/>
          <a:lstStyle/>
          <a:p>
            <a:r>
              <a:rPr lang="en-US" b="0" dirty="0">
                <a:solidFill>
                  <a:schemeClr val="tx1"/>
                </a:solidFill>
                <a:latin typeface="Comic Sans MS" pitchFamily="66" charset="0"/>
              </a:rPr>
              <a:t>Thank you for your commitment to children!</a:t>
            </a:r>
          </a:p>
        </p:txBody>
      </p:sp>
      <p:sp>
        <p:nvSpPr>
          <p:cNvPr id="68611" name="Text Box 3"/>
          <p:cNvSpPr txBox="1">
            <a:spLocks noChangeArrowheads="1"/>
          </p:cNvSpPr>
          <p:nvPr/>
        </p:nvSpPr>
        <p:spPr bwMode="auto">
          <a:xfrm>
            <a:off x="381000" y="1905000"/>
            <a:ext cx="5181600" cy="3632200"/>
          </a:xfrm>
          <a:prstGeom prst="rect">
            <a:avLst/>
          </a:prstGeom>
          <a:noFill/>
          <a:ln w="38100">
            <a:solidFill>
              <a:srgbClr val="FFFF00"/>
            </a:solidFill>
            <a:miter lim="800000"/>
            <a:headEnd/>
            <a:tailEnd/>
          </a:ln>
          <a:effectLst/>
        </p:spPr>
        <p:txBody>
          <a:bodyPr>
            <a:spAutoFit/>
          </a:bodyPr>
          <a:lstStyle/>
          <a:p>
            <a:pPr eaLnBrk="1" hangingPunct="1">
              <a:spcBef>
                <a:spcPct val="55000"/>
              </a:spcBef>
            </a:pPr>
            <a:r>
              <a:rPr lang="en-US" sz="3600" dirty="0">
                <a:solidFill>
                  <a:srgbClr val="66FFFF"/>
                </a:solidFill>
                <a:latin typeface="Chalkboard" panose="03050602040202020205" pitchFamily="66" charset="77"/>
              </a:rPr>
              <a:t>"It's your attitude, not just your aptitude that determines your ultimate altitude." </a:t>
            </a:r>
            <a:br>
              <a:rPr lang="en-US" sz="3600" dirty="0">
                <a:solidFill>
                  <a:schemeClr val="folHlink"/>
                </a:solidFill>
                <a:latin typeface="Arial" charset="0"/>
              </a:rPr>
            </a:br>
            <a:r>
              <a:rPr lang="en-US" sz="3600" dirty="0">
                <a:solidFill>
                  <a:schemeClr val="folHlink"/>
                </a:solidFill>
                <a:latin typeface="Arial" charset="0"/>
              </a:rPr>
              <a:t>			</a:t>
            </a:r>
            <a:r>
              <a:rPr lang="en-US" sz="3200" dirty="0">
                <a:solidFill>
                  <a:schemeClr val="folHlink"/>
                </a:solidFill>
                <a:latin typeface="Comic Sans MS" pitchFamily="66" charset="0"/>
              </a:rPr>
              <a:t>--</a:t>
            </a:r>
            <a:r>
              <a:rPr lang="en-US" sz="1600" dirty="0" err="1">
                <a:solidFill>
                  <a:schemeClr val="folHlink"/>
                </a:solidFill>
                <a:latin typeface="Comic Sans MS" pitchFamily="66" charset="0"/>
              </a:rPr>
              <a:t>Zig</a:t>
            </a:r>
            <a:r>
              <a:rPr lang="en-US" sz="1600" dirty="0">
                <a:solidFill>
                  <a:schemeClr val="folHlink"/>
                </a:solidFill>
                <a:latin typeface="Comic Sans MS" pitchFamily="66" charset="0"/>
              </a:rPr>
              <a:t> </a:t>
            </a:r>
            <a:r>
              <a:rPr lang="en-US" sz="1600" dirty="0" err="1">
                <a:solidFill>
                  <a:schemeClr val="folHlink"/>
                </a:solidFill>
                <a:latin typeface="Comic Sans MS" pitchFamily="66" charset="0"/>
              </a:rPr>
              <a:t>Ziglar</a:t>
            </a:r>
            <a:r>
              <a:rPr lang="en-US" sz="3200" dirty="0">
                <a:solidFill>
                  <a:schemeClr val="folHlink"/>
                </a:solidFill>
                <a:latin typeface="Arial" charset="0"/>
              </a:rPr>
              <a:t> </a:t>
            </a:r>
            <a:r>
              <a:rPr lang="en-US" sz="3200" dirty="0">
                <a:solidFill>
                  <a:schemeClr val="folHlink"/>
                </a:solidFill>
                <a:latin typeface="Helvetica Black" charset="0"/>
                <a:sym typeface="Wingdings" pitchFamily="2" charset="2"/>
              </a:rPr>
              <a:t></a:t>
            </a:r>
            <a:endParaRPr lang="en-US" sz="3200" dirty="0">
              <a:solidFill>
                <a:schemeClr val="folHlink"/>
              </a:solidFill>
              <a:latin typeface="Helvetica Black" charset="0"/>
            </a:endParaRPr>
          </a:p>
          <a:p>
            <a:pPr algn="r" eaLnBrk="1" hangingPunct="1">
              <a:spcBef>
                <a:spcPct val="55000"/>
              </a:spcBef>
            </a:pPr>
            <a:endParaRPr lang="en-US" sz="3200" dirty="0">
              <a:solidFill>
                <a:schemeClr val="folHlink"/>
              </a:solidFill>
              <a:latin typeface="Vivaldi" pitchFamily="66" charset="0"/>
            </a:endParaRPr>
          </a:p>
        </p:txBody>
      </p:sp>
      <p:sp>
        <p:nvSpPr>
          <p:cNvPr id="68612" name="Text Box 4"/>
          <p:cNvSpPr txBox="1">
            <a:spLocks noChangeArrowheads="1"/>
          </p:cNvSpPr>
          <p:nvPr/>
        </p:nvSpPr>
        <p:spPr bwMode="auto">
          <a:xfrm>
            <a:off x="6019800" y="4876802"/>
            <a:ext cx="2895600" cy="646331"/>
          </a:xfrm>
          <a:prstGeom prst="rect">
            <a:avLst/>
          </a:prstGeom>
          <a:noFill/>
          <a:ln w="9525">
            <a:noFill/>
            <a:miter lim="800000"/>
            <a:headEnd/>
            <a:tailEnd/>
          </a:ln>
          <a:effectLst/>
        </p:spPr>
        <p:txBody>
          <a:bodyPr>
            <a:spAutoFit/>
          </a:bodyPr>
          <a:lstStyle/>
          <a:p>
            <a:pPr algn="ctr">
              <a:spcBef>
                <a:spcPct val="50000"/>
              </a:spcBef>
            </a:pPr>
            <a:r>
              <a:rPr lang="en-US" sz="3600">
                <a:solidFill>
                  <a:srgbClr val="CCFFFF"/>
                </a:solidFill>
                <a:latin typeface="English111 Vivace BT" pitchFamily="66" charset="0"/>
              </a:rPr>
              <a:t>Dan</a:t>
            </a:r>
          </a:p>
        </p:txBody>
      </p:sp>
      <p:pic>
        <p:nvPicPr>
          <p:cNvPr id="686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2514601"/>
            <a:ext cx="3429000" cy="2292350"/>
          </a:xfrm>
          <a:prstGeom prst="rect">
            <a:avLst/>
          </a:prstGeom>
          <a:noFill/>
        </p:spPr>
      </p:pic>
      <p:sp>
        <p:nvSpPr>
          <p:cNvPr id="68614" name="Text Box 6"/>
          <p:cNvSpPr txBox="1">
            <a:spLocks noChangeArrowheads="1"/>
          </p:cNvSpPr>
          <p:nvPr/>
        </p:nvSpPr>
        <p:spPr bwMode="auto">
          <a:xfrm>
            <a:off x="7290305" y="5486400"/>
            <a:ext cx="184731" cy="400110"/>
          </a:xfrm>
          <a:prstGeom prst="rect">
            <a:avLst/>
          </a:prstGeom>
          <a:noFill/>
          <a:ln w="9525">
            <a:noFill/>
            <a:miter lim="800000"/>
            <a:headEnd/>
            <a:tailEnd/>
          </a:ln>
          <a:effectLst/>
        </p:spPr>
        <p:txBody>
          <a:bodyPr wrap="none">
            <a:spAutoFit/>
          </a:bodyPr>
          <a:lstStyle/>
          <a:p>
            <a:pPr algn="ctr"/>
            <a:endParaRPr lang="en-US" dirty="0">
              <a:solidFill>
                <a:srgbClr val="FFFFFF"/>
              </a:solidFill>
              <a:latin typeface="Verdana" pitchFamily="34" charset="0"/>
            </a:endParaRPr>
          </a:p>
        </p:txBody>
      </p:sp>
    </p:spTree>
    <p:extLst>
      <p:ext uri="{BB962C8B-B14F-4D97-AF65-F5344CB8AC3E}">
        <p14:creationId xmlns:p14="http://schemas.microsoft.com/office/powerpoint/2010/main" val="3286886286"/>
      </p:ext>
    </p:extLst>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85699CBC-BC78-FA47-A402-397B61C97A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46" y="718172"/>
            <a:ext cx="5457092" cy="604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A2287A5-F01D-1840-A0C7-8620BCF9C571}"/>
              </a:ext>
            </a:extLst>
          </p:cNvPr>
          <p:cNvSpPr txBox="1"/>
          <p:nvPr/>
        </p:nvSpPr>
        <p:spPr>
          <a:xfrm>
            <a:off x="5617822" y="2675289"/>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Lion</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467599" y="269963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Noun</a:t>
            </a:r>
          </a:p>
        </p:txBody>
      </p:sp>
      <p:sp>
        <p:nvSpPr>
          <p:cNvPr id="16" name="TextBox 15">
            <a:extLst>
              <a:ext uri="{FF2B5EF4-FFF2-40B4-BE49-F238E27FC236}">
                <a16:creationId xmlns:a16="http://schemas.microsoft.com/office/drawing/2014/main" id="{FC0AAC35-3413-0C49-858A-83EB6044FA1C}"/>
              </a:ext>
            </a:extLst>
          </p:cNvPr>
          <p:cNvSpPr txBox="1"/>
          <p:nvPr/>
        </p:nvSpPr>
        <p:spPr>
          <a:xfrm>
            <a:off x="6159738" y="1423063"/>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Tree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466399" y="3279845"/>
            <a:ext cx="1494415" cy="461665"/>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Talk</a:t>
            </a:r>
          </a:p>
        </p:txBody>
      </p:sp>
      <p:sp>
        <p:nvSpPr>
          <p:cNvPr id="18" name="TextBox 17">
            <a:extLst>
              <a:ext uri="{FF2B5EF4-FFF2-40B4-BE49-F238E27FC236}">
                <a16:creationId xmlns:a16="http://schemas.microsoft.com/office/drawing/2014/main" id="{1BD45A61-D416-EC4C-80D0-FC90F5DA8138}"/>
              </a:ext>
            </a:extLst>
          </p:cNvPr>
          <p:cNvSpPr txBox="1"/>
          <p:nvPr/>
        </p:nvSpPr>
        <p:spPr>
          <a:xfrm>
            <a:off x="5617822" y="3849811"/>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Run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466399" y="384622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Verb</a:t>
            </a:r>
          </a:p>
        </p:txBody>
      </p:sp>
      <p:sp>
        <p:nvSpPr>
          <p:cNvPr id="20" name="TextBox 19">
            <a:extLst>
              <a:ext uri="{FF2B5EF4-FFF2-40B4-BE49-F238E27FC236}">
                <a16:creationId xmlns:a16="http://schemas.microsoft.com/office/drawing/2014/main" id="{A7C88E51-89B3-E841-BE96-934A8097319B}"/>
              </a:ext>
            </a:extLst>
          </p:cNvPr>
          <p:cNvSpPr txBox="1"/>
          <p:nvPr/>
        </p:nvSpPr>
        <p:spPr>
          <a:xfrm>
            <a:off x="5617821"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Sing</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466399"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House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5617820" y="5310992"/>
            <a:ext cx="1494417"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Climb</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466399" y="531099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Ashanti</a:t>
            </a:r>
          </a:p>
        </p:txBody>
      </p:sp>
      <p:sp>
        <p:nvSpPr>
          <p:cNvPr id="24" name="TextBox 23">
            <a:extLst>
              <a:ext uri="{FF2B5EF4-FFF2-40B4-BE49-F238E27FC236}">
                <a16:creationId xmlns:a16="http://schemas.microsoft.com/office/drawing/2014/main" id="{77206F05-AFAC-FB4D-8922-FE232B002449}"/>
              </a:ext>
            </a:extLst>
          </p:cNvPr>
          <p:cNvSpPr txBox="1"/>
          <p:nvPr/>
        </p:nvSpPr>
        <p:spPr>
          <a:xfrm>
            <a:off x="5617820" y="6012861"/>
            <a:ext cx="14956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Long</a:t>
            </a:r>
          </a:p>
        </p:txBody>
      </p:sp>
      <p:sp>
        <p:nvSpPr>
          <p:cNvPr id="25" name="TextBox 24">
            <a:extLst>
              <a:ext uri="{FF2B5EF4-FFF2-40B4-BE49-F238E27FC236}">
                <a16:creationId xmlns:a16="http://schemas.microsoft.com/office/drawing/2014/main" id="{8380DC20-9F71-624F-9716-CB1EAA3B1EEA}"/>
              </a:ext>
            </a:extLst>
          </p:cNvPr>
          <p:cNvSpPr txBox="1"/>
          <p:nvPr/>
        </p:nvSpPr>
        <p:spPr>
          <a:xfrm>
            <a:off x="5617822" y="2101597"/>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Fluffy</a:t>
            </a:r>
          </a:p>
        </p:txBody>
      </p:sp>
      <p:sp>
        <p:nvSpPr>
          <p:cNvPr id="26" name="TextBox 25">
            <a:extLst>
              <a:ext uri="{FF2B5EF4-FFF2-40B4-BE49-F238E27FC236}">
                <a16:creationId xmlns:a16="http://schemas.microsoft.com/office/drawing/2014/main" id="{3AC3A53A-2B08-8B41-B64A-12C28449B4AF}"/>
              </a:ext>
            </a:extLst>
          </p:cNvPr>
          <p:cNvSpPr txBox="1"/>
          <p:nvPr/>
        </p:nvSpPr>
        <p:spPr>
          <a:xfrm>
            <a:off x="7466399" y="601286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Sweet</a:t>
            </a:r>
          </a:p>
        </p:txBody>
      </p:sp>
      <p:sp>
        <p:nvSpPr>
          <p:cNvPr id="28" name="TextBox 27">
            <a:extLst>
              <a:ext uri="{FF2B5EF4-FFF2-40B4-BE49-F238E27FC236}">
                <a16:creationId xmlns:a16="http://schemas.microsoft.com/office/drawing/2014/main" id="{505F850A-6BE9-BD48-9FF5-17281C85BF6C}"/>
              </a:ext>
            </a:extLst>
          </p:cNvPr>
          <p:cNvSpPr txBox="1"/>
          <p:nvPr/>
        </p:nvSpPr>
        <p:spPr>
          <a:xfrm>
            <a:off x="7467599" y="211942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Sharp</a:t>
            </a:r>
          </a:p>
        </p:txBody>
      </p:sp>
      <p:sp>
        <p:nvSpPr>
          <p:cNvPr id="29" name="TextBox 28">
            <a:extLst>
              <a:ext uri="{FF2B5EF4-FFF2-40B4-BE49-F238E27FC236}">
                <a16:creationId xmlns:a16="http://schemas.microsoft.com/office/drawing/2014/main" id="{730EA1BC-6E76-EC4B-AAE8-5DB1C549D837}"/>
              </a:ext>
            </a:extLst>
          </p:cNvPr>
          <p:cNvSpPr txBox="1"/>
          <p:nvPr/>
        </p:nvSpPr>
        <p:spPr>
          <a:xfrm>
            <a:off x="5616621" y="3297065"/>
            <a:ext cx="1495616" cy="430887"/>
          </a:xfrm>
          <a:prstGeom prst="rect">
            <a:avLst/>
          </a:prstGeom>
          <a:solidFill>
            <a:schemeClr val="accent1"/>
          </a:solidFill>
        </p:spPr>
        <p:txBody>
          <a:bodyPr wrap="square" rtlCol="0">
            <a:spAutoFit/>
          </a:bodyPr>
          <a:lstStyle/>
          <a:p>
            <a:pPr algn="ctr"/>
            <a:r>
              <a:rPr lang="en-US" sz="2200" dirty="0">
                <a:latin typeface="Century Gothic" panose="020B0502020202020204" pitchFamily="34" charset="0"/>
              </a:rPr>
              <a:t>Adjective</a:t>
            </a:r>
          </a:p>
        </p:txBody>
      </p:sp>
      <p:sp>
        <p:nvSpPr>
          <p:cNvPr id="3" name="Rectangle 2">
            <a:extLst>
              <a:ext uri="{FF2B5EF4-FFF2-40B4-BE49-F238E27FC236}">
                <a16:creationId xmlns:a16="http://schemas.microsoft.com/office/drawing/2014/main" id="{A433632A-7CDC-F24B-93FB-8CE5E0B748A3}"/>
              </a:ext>
            </a:extLst>
          </p:cNvPr>
          <p:cNvSpPr/>
          <p:nvPr/>
        </p:nvSpPr>
        <p:spPr>
          <a:xfrm>
            <a:off x="405496" y="-110354"/>
            <a:ext cx="4842992" cy="830997"/>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hlinkClick r:id="rId4"/>
              </a:rPr>
              <a:t>Parts of Speech</a:t>
            </a:r>
            <a:endPar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endParaRPr>
          </a:p>
        </p:txBody>
      </p:sp>
      <p:pic>
        <p:nvPicPr>
          <p:cNvPr id="5" name="Picture 4" descr="Logo&#10;&#10;Description automatically generated">
            <a:extLst>
              <a:ext uri="{FF2B5EF4-FFF2-40B4-BE49-F238E27FC236}">
                <a16:creationId xmlns:a16="http://schemas.microsoft.com/office/drawing/2014/main" id="{4848E534-DF88-E94A-B946-0028980568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6540" y="92145"/>
            <a:ext cx="2179014" cy="1157601"/>
          </a:xfrm>
          <a:prstGeom prst="rect">
            <a:avLst/>
          </a:prstGeom>
        </p:spPr>
      </p:pic>
    </p:spTree>
    <p:extLst>
      <p:ext uri="{BB962C8B-B14F-4D97-AF65-F5344CB8AC3E}">
        <p14:creationId xmlns:p14="http://schemas.microsoft.com/office/powerpoint/2010/main" val="3610877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3073 -0.01065 L -0.58941 -0.1956 " pathEditMode="relative" rAng="0" ptsTypes="AA">
                                      <p:cBhvr>
                                        <p:cTn id="6" dur="2000" fill="hold"/>
                                        <p:tgtEl>
                                          <p:spTgt spid="29"/>
                                        </p:tgtEl>
                                        <p:attrNameLst>
                                          <p:attrName>ppt_x</p:attrName>
                                          <p:attrName>ppt_y</p:attrName>
                                        </p:attrNameLst>
                                      </p:cBhvr>
                                      <p:rCtr x="-22934" y="-9259"/>
                                    </p:animMotion>
                                  </p:childTnLst>
                                </p:cTn>
                              </p:par>
                              <p:par>
                                <p:cTn id="7" presetID="0" presetClass="path" presetSubtype="0" accel="50000" decel="50000" fill="hold" grpId="0" nodeType="withEffect">
                                  <p:stCondLst>
                                    <p:cond delay="0"/>
                                  </p:stCondLst>
                                  <p:childTnLst>
                                    <p:animMotion origin="layout" path="M -0.08177 0.00741 L -0.59305 -0.11898 " pathEditMode="relative" rAng="0" ptsTypes="AA">
                                      <p:cBhvr>
                                        <p:cTn id="8" dur="2000" fill="hold"/>
                                        <p:tgtEl>
                                          <p:spTgt spid="15"/>
                                        </p:tgtEl>
                                        <p:attrNameLst>
                                          <p:attrName>ppt_x</p:attrName>
                                          <p:attrName>ppt_y</p:attrName>
                                        </p:attrNameLst>
                                      </p:cBhvr>
                                      <p:rCtr x="-25573" y="-6319"/>
                                    </p:animMotion>
                                  </p:childTnLst>
                                </p:cTn>
                              </p:par>
                              <p:par>
                                <p:cTn id="9" presetID="0" presetClass="path" presetSubtype="0" accel="50000" decel="50000" fill="hold" grpId="0" nodeType="withEffect">
                                  <p:stCondLst>
                                    <p:cond delay="0"/>
                                  </p:stCondLst>
                                  <p:childTnLst>
                                    <p:animMotion origin="layout" path="M -3.88889E-6 7.40741E-7 L -0.38993 -0.28773 " pathEditMode="relative" rAng="0" ptsTypes="AA">
                                      <p:cBhvr>
                                        <p:cTn id="10" dur="2000" fill="hold"/>
                                        <p:tgtEl>
                                          <p:spTgt spid="19"/>
                                        </p:tgtEl>
                                        <p:attrNameLst>
                                          <p:attrName>ppt_x</p:attrName>
                                          <p:attrName>ppt_y</p:attrName>
                                        </p:attrNameLst>
                                      </p:cBhvr>
                                      <p:rCtr x="-19497" y="-1439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94444E-6 2.96296E-6 L -0.44444 0.23495 " pathEditMode="relative" rAng="0" ptsTypes="AA">
                                      <p:cBhvr>
                                        <p:cTn id="14" dur="2000" fill="hold"/>
                                        <p:tgtEl>
                                          <p:spTgt spid="16"/>
                                        </p:tgtEl>
                                        <p:attrNameLst>
                                          <p:attrName>ppt_x</p:attrName>
                                          <p:attrName>ppt_y</p:attrName>
                                        </p:attrNameLst>
                                      </p:cBhvr>
                                      <p:rCtr x="-22222" y="11736"/>
                                    </p:animMotion>
                                  </p:childTnLst>
                                </p:cTn>
                              </p:par>
                              <p:par>
                                <p:cTn id="15" presetID="0" presetClass="path" presetSubtype="0" accel="50000" decel="50000" fill="hold" grpId="0" nodeType="withEffect">
                                  <p:stCondLst>
                                    <p:cond delay="0"/>
                                  </p:stCondLst>
                                  <p:childTnLst>
                                    <p:animMotion origin="layout" path="M 3.05556E-6 -1.11111E-6 L -0.58768 0.13542 " pathEditMode="relative" rAng="0" ptsTypes="AA">
                                      <p:cBhvr>
                                        <p:cTn id="16" dur="2000" fill="hold"/>
                                        <p:tgtEl>
                                          <p:spTgt spid="25"/>
                                        </p:tgtEl>
                                        <p:attrNameLst>
                                          <p:attrName>ppt_x</p:attrName>
                                          <p:attrName>ppt_y</p:attrName>
                                        </p:attrNameLst>
                                      </p:cBhvr>
                                      <p:rCtr x="-29392" y="6759"/>
                                    </p:animMotion>
                                  </p:childTnLst>
                                </p:cTn>
                              </p:par>
                              <p:par>
                                <p:cTn id="17" presetID="0" presetClass="path" presetSubtype="0" accel="50000" decel="50000" fill="hold" grpId="0" nodeType="withEffect">
                                  <p:stCondLst>
                                    <p:cond delay="0"/>
                                  </p:stCondLst>
                                  <p:childTnLst>
                                    <p:animMotion origin="layout" path="M 3.05556E-6 -2.22222E-6 L -0.17934 -0.11643 " pathEditMode="relative" rAng="0" ptsTypes="AA">
                                      <p:cBhvr>
                                        <p:cTn id="18" dur="2000" fill="hold"/>
                                        <p:tgtEl>
                                          <p:spTgt spid="18"/>
                                        </p:tgtEl>
                                        <p:attrNameLst>
                                          <p:attrName>ppt_x</p:attrName>
                                          <p:attrName>ppt_y</p:attrName>
                                        </p:attrNameLst>
                                      </p:cBhvr>
                                      <p:rCtr x="-8976" y="-5833"/>
                                    </p:animMotion>
                                  </p:childTnLst>
                                </p:cTn>
                              </p:par>
                              <p:par>
                                <p:cTn id="19" presetID="0" presetClass="path" presetSubtype="0" accel="50000" decel="50000" fill="hold" grpId="0" nodeType="withEffect">
                                  <p:stCondLst>
                                    <p:cond delay="0"/>
                                  </p:stCondLst>
                                  <p:childTnLst>
                                    <p:animMotion origin="layout" path="M 3.05556E-6 -4.07407E-6 L -0.17934 -0.07176 " pathEditMode="relative" rAng="0" ptsTypes="AA">
                                      <p:cBhvr>
                                        <p:cTn id="20" dur="2000" fill="hold"/>
                                        <p:tgtEl>
                                          <p:spTgt spid="20"/>
                                        </p:tgtEl>
                                        <p:attrNameLst>
                                          <p:attrName>ppt_x</p:attrName>
                                          <p:attrName>ppt_y</p:attrName>
                                        </p:attrNameLst>
                                      </p:cBhvr>
                                      <p:rCtr x="-8976" y="-3588"/>
                                    </p:animMotion>
                                  </p:childTnLst>
                                </p:cTn>
                              </p:par>
                              <p:par>
                                <p:cTn id="21" presetID="0" presetClass="path" presetSubtype="0" accel="50000" decel="50000" fill="hold" grpId="0" nodeType="withEffect">
                                  <p:stCondLst>
                                    <p:cond delay="0"/>
                                  </p:stCondLst>
                                  <p:childTnLst>
                                    <p:animMotion origin="layout" path="M 3.05556E-6 3.33333E-6 L -0.17934 -0.04537 " pathEditMode="relative" rAng="0" ptsTypes="AA">
                                      <p:cBhvr>
                                        <p:cTn id="22" dur="2000" fill="hold"/>
                                        <p:tgtEl>
                                          <p:spTgt spid="22"/>
                                        </p:tgtEl>
                                        <p:attrNameLst>
                                          <p:attrName>ppt_x</p:attrName>
                                          <p:attrName>ppt_y</p:attrName>
                                        </p:attrNameLst>
                                      </p:cBhvr>
                                      <p:rCtr x="-8976" y="-2269"/>
                                    </p:animMotion>
                                  </p:childTnLst>
                                </p:cTn>
                              </p:par>
                              <p:par>
                                <p:cTn id="23" presetID="0" presetClass="path" presetSubtype="0" accel="50000" decel="50000" fill="hold" grpId="0" nodeType="withEffect">
                                  <p:stCondLst>
                                    <p:cond delay="0"/>
                                  </p:stCondLst>
                                  <p:childTnLst>
                                    <p:animMotion origin="layout" path="M -5.55556E-7 -1.48148E-6 L -0.58785 -0.29097 " pathEditMode="relative" rAng="0" ptsTypes="AA">
                                      <p:cBhvr>
                                        <p:cTn id="24" dur="2000" fill="hold"/>
                                        <p:tgtEl>
                                          <p:spTgt spid="24"/>
                                        </p:tgtEl>
                                        <p:attrNameLst>
                                          <p:attrName>ppt_x</p:attrName>
                                          <p:attrName>ppt_y</p:attrName>
                                        </p:attrNameLst>
                                      </p:cBhvr>
                                      <p:rCtr x="-29392" y="-14560"/>
                                    </p:animMotion>
                                  </p:childTnLst>
                                </p:cTn>
                              </p:par>
                              <p:par>
                                <p:cTn id="25" presetID="0" presetClass="path" presetSubtype="0" accel="50000" decel="50000" fill="hold" grpId="0" nodeType="withEffect">
                                  <p:stCondLst>
                                    <p:cond delay="0"/>
                                  </p:stCondLst>
                                  <p:childTnLst>
                                    <p:animMotion origin="layout" path="M -3.88889E-6 -1.48148E-6 L -0.78993 -0.14768 " pathEditMode="relative" rAng="0" ptsTypes="AA">
                                      <p:cBhvr>
                                        <p:cTn id="26" dur="2000" fill="hold"/>
                                        <p:tgtEl>
                                          <p:spTgt spid="26"/>
                                        </p:tgtEl>
                                        <p:attrNameLst>
                                          <p:attrName>ppt_x</p:attrName>
                                          <p:attrName>ppt_y</p:attrName>
                                        </p:attrNameLst>
                                      </p:cBhvr>
                                      <p:rCtr x="-39497" y="-7384"/>
                                    </p:animMotion>
                                  </p:childTnLst>
                                </p:cTn>
                              </p:par>
                              <p:par>
                                <p:cTn id="27" presetID="0" presetClass="path" presetSubtype="0" accel="50000" decel="50000" fill="hold" grpId="0" nodeType="withEffect">
                                  <p:stCondLst>
                                    <p:cond delay="0"/>
                                  </p:stCondLst>
                                  <p:childTnLst>
                                    <p:animMotion origin="layout" path="M -3.88889E-6 3.33333E-6 L -0.58159 -0.18588 " pathEditMode="relative" rAng="0" ptsTypes="AA">
                                      <p:cBhvr>
                                        <p:cTn id="28" dur="2000" fill="hold"/>
                                        <p:tgtEl>
                                          <p:spTgt spid="23"/>
                                        </p:tgtEl>
                                        <p:attrNameLst>
                                          <p:attrName>ppt_x</p:attrName>
                                          <p:attrName>ppt_y</p:attrName>
                                        </p:attrNameLst>
                                      </p:cBhvr>
                                      <p:rCtr x="-29080" y="-9306"/>
                                    </p:animMotion>
                                  </p:childTnLst>
                                </p:cTn>
                              </p:par>
                              <p:par>
                                <p:cTn id="29" presetID="0" presetClass="path" presetSubtype="0" accel="50000" decel="50000" fill="hold" grpId="0" nodeType="withEffect">
                                  <p:stCondLst>
                                    <p:cond delay="0"/>
                                  </p:stCondLst>
                                  <p:childTnLst>
                                    <p:animMotion origin="layout" path="M -3.88889E-6 -4.07407E-6 L -0.58159 0.07477 " pathEditMode="relative" rAng="0" ptsTypes="AA">
                                      <p:cBhvr>
                                        <p:cTn id="30" dur="2000" fill="hold"/>
                                        <p:tgtEl>
                                          <p:spTgt spid="21"/>
                                        </p:tgtEl>
                                        <p:attrNameLst>
                                          <p:attrName>ppt_x</p:attrName>
                                          <p:attrName>ppt_y</p:attrName>
                                        </p:attrNameLst>
                                      </p:cBhvr>
                                      <p:rCtr x="-29080" y="3727"/>
                                    </p:animMotion>
                                  </p:childTnLst>
                                </p:cTn>
                              </p:par>
                              <p:par>
                                <p:cTn id="31" presetID="0" presetClass="path" presetSubtype="0" accel="50000" decel="50000" fill="hold" grpId="0" nodeType="withEffect">
                                  <p:stCondLst>
                                    <p:cond delay="0"/>
                                  </p:stCondLst>
                                  <p:childTnLst>
                                    <p:animMotion origin="layout" path="M -3.88889E-6 4.44444E-6 L -0.38159 0.3993 " pathEditMode="relative" rAng="0" ptsTypes="AA">
                                      <p:cBhvr>
                                        <p:cTn id="32" dur="2000" fill="hold"/>
                                        <p:tgtEl>
                                          <p:spTgt spid="17"/>
                                        </p:tgtEl>
                                        <p:attrNameLst>
                                          <p:attrName>ppt_x</p:attrName>
                                          <p:attrName>ppt_y</p:attrName>
                                        </p:attrNameLst>
                                      </p:cBhvr>
                                      <p:rCtr x="-19080" y="19954"/>
                                    </p:animMotion>
                                  </p:childTnLst>
                                </p:cTn>
                              </p:par>
                              <p:par>
                                <p:cTn id="33" presetID="0" presetClass="path" presetSubtype="0" accel="50000" decel="50000" fill="hold" grpId="0" nodeType="withEffect">
                                  <p:stCondLst>
                                    <p:cond delay="0"/>
                                  </p:stCondLst>
                                  <p:childTnLst>
                                    <p:animMotion origin="layout" path="M -3.88889E-6 2.59259E-6 L -0.78993 0.5662 " pathEditMode="relative" rAng="0" ptsTypes="AA">
                                      <p:cBhvr>
                                        <p:cTn id="34" dur="2000" fill="hold"/>
                                        <p:tgtEl>
                                          <p:spTgt spid="28"/>
                                        </p:tgtEl>
                                        <p:attrNameLst>
                                          <p:attrName>ppt_x</p:attrName>
                                          <p:attrName>ppt_y</p:attrName>
                                        </p:attrNameLst>
                                      </p:cBhvr>
                                      <p:rCtr x="-39497" y="28310"/>
                                    </p:animMotion>
                                  </p:childTnLst>
                                </p:cTn>
                              </p:par>
                              <p:par>
                                <p:cTn id="35" presetID="0" presetClass="path" presetSubtype="0" accel="50000" decel="50000" fill="hold" grpId="0" nodeType="withEffect">
                                  <p:stCondLst>
                                    <p:cond delay="0"/>
                                  </p:stCondLst>
                                  <p:childTnLst>
                                    <p:animMotion origin="layout" path="M 3.05556E-6 4.07407E-6 L -0.37934 0.48518 " pathEditMode="relative" rAng="0" ptsTypes="AA">
                                      <p:cBhvr>
                                        <p:cTn id="36" dur="2000" fill="hold"/>
                                        <p:tgtEl>
                                          <p:spTgt spid="2"/>
                                        </p:tgtEl>
                                        <p:attrNameLst>
                                          <p:attrName>ppt_x</p:attrName>
                                          <p:attrName>ppt_y</p:attrName>
                                        </p:attrNameLst>
                                      </p:cBhvr>
                                      <p:rCtr x="-18976"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600" cap="small" dirty="0">
                <a:solidFill>
                  <a:srgbClr val="66FFFF"/>
                </a:solidFill>
              </a:rPr>
              <a:t>Open Task and Constructed Response</a:t>
            </a:r>
          </a:p>
        </p:txBody>
      </p:sp>
      <p:sp>
        <p:nvSpPr>
          <p:cNvPr id="7" name="TextBox 6"/>
          <p:cNvSpPr txBox="1"/>
          <p:nvPr/>
        </p:nvSpPr>
        <p:spPr>
          <a:xfrm>
            <a:off x="4114800" y="6138019"/>
            <a:ext cx="1295400" cy="707886"/>
          </a:xfrm>
          <a:prstGeom prst="rect">
            <a:avLst/>
          </a:prstGeom>
          <a:noFill/>
        </p:spPr>
        <p:txBody>
          <a:bodyPr wrap="square" rtlCol="0">
            <a:spAutoFit/>
          </a:bodyPr>
          <a:lstStyle/>
          <a:p>
            <a:pPr algn="ctr"/>
            <a:r>
              <a:rPr lang="en-US" b="1" dirty="0">
                <a:solidFill>
                  <a:srgbClr val="66FFFF"/>
                </a:solidFill>
              </a:rPr>
              <a:t>page</a:t>
            </a:r>
          </a:p>
          <a:p>
            <a:pPr algn="ctr"/>
            <a:r>
              <a:rPr lang="en-US" b="1" dirty="0">
                <a:solidFill>
                  <a:srgbClr val="66FFFF"/>
                </a:solidFill>
              </a:rPr>
              <a:t>48</a:t>
            </a: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44" y="990600"/>
            <a:ext cx="414100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599" y="1295400"/>
            <a:ext cx="3883367" cy="5002144"/>
          </a:xfrm>
          <a:prstGeom prst="rect">
            <a:avLst/>
          </a:prstGeom>
          <a:noFill/>
          <a:ln w="9525">
            <a:noFill/>
            <a:miter lim="800000"/>
            <a:headEnd/>
            <a:tailEnd/>
          </a:ln>
          <a:effectLst/>
        </p:spPr>
      </p:pic>
    </p:spTree>
    <p:extLst>
      <p:ext uri="{BB962C8B-B14F-4D97-AF65-F5344CB8AC3E}">
        <p14:creationId xmlns:p14="http://schemas.microsoft.com/office/powerpoint/2010/main" val="10284200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50346</TotalTime>
  <Words>2466</Words>
  <Application>Microsoft Macintosh PowerPoint</Application>
  <PresentationFormat>On-screen Show (4:3)</PresentationFormat>
  <Paragraphs>558</Paragraphs>
  <Slides>70</Slides>
  <Notes>25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6" baseType="lpstr">
      <vt:lpstr>Arial</vt:lpstr>
      <vt:lpstr>Arial Black</vt:lpstr>
      <vt:lpstr>Calibri</vt:lpstr>
      <vt:lpstr>Century Gothic</vt:lpstr>
      <vt:lpstr>Chalkboard</vt:lpstr>
      <vt:lpstr>Comic Sans MS</vt:lpstr>
      <vt:lpstr>English111 Vivace BT</vt:lpstr>
      <vt:lpstr>Garamond</vt:lpstr>
      <vt:lpstr>Helvetica Black</vt:lpstr>
      <vt:lpstr>Impact</vt:lpstr>
      <vt:lpstr>Times New Roman</vt:lpstr>
      <vt:lpstr>Verdana</vt:lpstr>
      <vt:lpstr>Vivaldi</vt:lpstr>
      <vt:lpstr>Wingdings</vt:lpstr>
      <vt:lpstr>Beam</vt:lpstr>
      <vt:lpstr>Image</vt:lpstr>
      <vt:lpstr>PowerPoint Presentation</vt:lpstr>
      <vt:lpstr>Think, Pair, Share Thinking Routine</vt:lpstr>
      <vt:lpstr>PowerPoint Presentation</vt:lpstr>
      <vt:lpstr>Resources</vt:lpstr>
      <vt:lpstr>ENITS and ENOTS</vt:lpstr>
      <vt:lpstr>PowerPoint Presentation</vt:lpstr>
      <vt:lpstr>PowerPoint Presentation</vt:lpstr>
      <vt:lpstr>PowerPoint Presentation</vt:lpstr>
      <vt:lpstr>Open Task and Constructed Response</vt:lpstr>
      <vt:lpstr>PowerPoint Presentation</vt:lpstr>
      <vt:lpstr>PowerPoint Presentation</vt:lpstr>
      <vt:lpstr>Vocabulary</vt:lpstr>
      <vt:lpstr>PowerPoint Presentation</vt:lpstr>
      <vt:lpstr>Searching for Opportunities</vt:lpstr>
      <vt:lpstr>PowerPoint Presentation</vt:lpstr>
      <vt:lpstr>Unpacking to Create Diagnostic Formative Assessment and Targeted Small Group Learning</vt:lpstr>
      <vt:lpstr>Each Student Charting Their Own Progress Compared to the Standard</vt:lpstr>
      <vt:lpstr>PowerPoint Presentation</vt:lpstr>
      <vt:lpstr>4 - second</vt:lpstr>
      <vt:lpstr>PowerPoint Presentation</vt:lpstr>
      <vt:lpstr>PowerPoint Presentation</vt:lpstr>
      <vt:lpstr>PowerPoint Presentation</vt:lpstr>
      <vt:lpstr>Setting Objectives &amp; Providing Feedback</vt:lpstr>
      <vt:lpstr>PowerPoint Presentation</vt:lpstr>
      <vt:lpstr>PowerPoint Presentation</vt:lpstr>
      <vt:lpstr>PowerPoint Presentation</vt:lpstr>
      <vt:lpstr>PowerPoint Presentation</vt:lpstr>
      <vt:lpstr>Checking for Understanding </vt:lpstr>
      <vt:lpstr>PowerPoint Presentation</vt:lpstr>
      <vt:lpstr>Poor Students, Rich Teaching: Mindsets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Determining</vt:lpstr>
      <vt:lpstr>Instructional Strategy:  Motor Mouth</vt:lpstr>
      <vt:lpstr>PowerPoint Presentation</vt:lpstr>
      <vt:lpstr>Content Neutral Structure:  BLIND SEQUENCING</vt:lpstr>
      <vt:lpstr>Content Neutral Structure:  BLIND SEQUENCING</vt:lpstr>
      <vt:lpstr>PowerPoint Presentation</vt:lpstr>
      <vt:lpstr>PowerPoint Presentation</vt:lpstr>
      <vt:lpstr>4 – second partner</vt:lpstr>
      <vt:lpstr>PowerPoint Presentation</vt:lpstr>
      <vt:lpstr>PowerPoint Presentation</vt:lpstr>
      <vt:lpstr>PowerPoint Presentation</vt:lpstr>
      <vt:lpstr>Rigor   Thinking Routines   Research-Based Strategies</vt:lpstr>
      <vt:lpstr>PowerPoint Presentation</vt:lpstr>
      <vt:lpstr>PowerPoint Presentation</vt:lpstr>
      <vt:lpstr>PowerPoint Presentation</vt:lpstr>
      <vt:lpstr>PowerPoint Presentation</vt:lpstr>
      <vt:lpstr>PowerPoint Presentation</vt:lpstr>
      <vt:lpstr>PowerPoint Presentation</vt:lpstr>
      <vt:lpstr>Kinds of Evidence – Continuum of Evidence Informal Check for Understanding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commitment to children!</vt:lpstr>
    </vt:vector>
  </TitlesOfParts>
  <Company>Child 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that Produce  Positive Results for EACH Student</dc:title>
  <dc:creator>Daniel Mulligan</dc:creator>
  <cp:lastModifiedBy>Daniel Mulligan</cp:lastModifiedBy>
  <cp:revision>1155</cp:revision>
  <cp:lastPrinted>2010-10-02T11:54:57Z</cp:lastPrinted>
  <dcterms:created xsi:type="dcterms:W3CDTF">2007-05-21T17:38:15Z</dcterms:created>
  <dcterms:modified xsi:type="dcterms:W3CDTF">2021-10-25T21:35:59Z</dcterms:modified>
</cp:coreProperties>
</file>