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55"/>
  </p:notesMasterIdLst>
  <p:handoutMasterIdLst>
    <p:handoutMasterId r:id="rId56"/>
  </p:handoutMasterIdLst>
  <p:sldIdLst>
    <p:sldId id="1439" r:id="rId2"/>
    <p:sldId id="1501" r:id="rId3"/>
    <p:sldId id="1440" r:id="rId4"/>
    <p:sldId id="1481" r:id="rId5"/>
    <p:sldId id="1374" r:id="rId6"/>
    <p:sldId id="1441" r:id="rId7"/>
    <p:sldId id="1399" r:id="rId8"/>
    <p:sldId id="1443" r:id="rId9"/>
    <p:sldId id="1456" r:id="rId10"/>
    <p:sldId id="1457" r:id="rId11"/>
    <p:sldId id="1458" r:id="rId12"/>
    <p:sldId id="1459" r:id="rId13"/>
    <p:sldId id="1427" r:id="rId14"/>
    <p:sldId id="1257" r:id="rId15"/>
    <p:sldId id="1444" r:id="rId16"/>
    <p:sldId id="1484" r:id="rId17"/>
    <p:sldId id="1221" r:id="rId18"/>
    <p:sldId id="989" r:id="rId19"/>
    <p:sldId id="1014" r:id="rId20"/>
    <p:sldId id="1445" r:id="rId21"/>
    <p:sldId id="1478" r:id="rId22"/>
    <p:sldId id="1483" r:id="rId23"/>
    <p:sldId id="1493" r:id="rId24"/>
    <p:sldId id="1477" r:id="rId25"/>
    <p:sldId id="1472" r:id="rId26"/>
    <p:sldId id="1492" r:id="rId27"/>
    <p:sldId id="1474" r:id="rId28"/>
    <p:sldId id="1506" r:id="rId29"/>
    <p:sldId id="1475" r:id="rId30"/>
    <p:sldId id="1460" r:id="rId31"/>
    <p:sldId id="1455" r:id="rId32"/>
    <p:sldId id="1502" r:id="rId33"/>
    <p:sldId id="1503" r:id="rId34"/>
    <p:sldId id="1504" r:id="rId35"/>
    <p:sldId id="1447" r:id="rId36"/>
    <p:sldId id="1448" r:id="rId37"/>
    <p:sldId id="1449" r:id="rId38"/>
    <p:sldId id="1446" r:id="rId39"/>
    <p:sldId id="1389" r:id="rId40"/>
    <p:sldId id="1355" r:id="rId41"/>
    <p:sldId id="1356" r:id="rId42"/>
    <p:sldId id="1261" r:id="rId43"/>
    <p:sldId id="1310" r:id="rId44"/>
    <p:sldId id="1311" r:id="rId45"/>
    <p:sldId id="1415" r:id="rId46"/>
    <p:sldId id="1406" r:id="rId47"/>
    <p:sldId id="1461" r:id="rId48"/>
    <p:sldId id="1463" r:id="rId49"/>
    <p:sldId id="1464" r:id="rId50"/>
    <p:sldId id="1465" r:id="rId51"/>
    <p:sldId id="1466" r:id="rId52"/>
    <p:sldId id="1467" r:id="rId53"/>
    <p:sldId id="1042" r:id="rId5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CCFF"/>
    <a:srgbClr val="000000"/>
    <a:srgbClr val="FFCC66"/>
    <a:srgbClr val="FFFF00"/>
    <a:srgbClr val="CCFF66"/>
    <a:srgbClr val="FF9933"/>
    <a:srgbClr val="0033CC"/>
    <a:srgbClr val="FFFF66"/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1394" autoAdjust="0"/>
    <p:restoredTop sz="93157" autoAdjust="0"/>
  </p:normalViewPr>
  <p:slideViewPr>
    <p:cSldViewPr>
      <p:cViewPr varScale="1">
        <p:scale>
          <a:sx n="67" d="100"/>
          <a:sy n="67" d="100"/>
        </p:scale>
        <p:origin x="123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6410"/>
    </p:cViewPr>
  </p:sorterViewPr>
  <p:notesViewPr>
    <p:cSldViewPr>
      <p:cViewPr varScale="1">
        <p:scale>
          <a:sx n="58" d="100"/>
          <a:sy n="58" d="100"/>
        </p:scale>
        <p:origin x="-181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0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0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0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EC57F6F-31B0-482B-A457-CCFBA396A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01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8378116-201F-48C6-8B89-953098899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494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A9099-7ACD-45B5-8769-995C0DBE839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07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4DC088-2A38-496B-9D6D-110CA201B40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81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5574EC-D153-4D95-AD75-6AACF26713F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6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80A87B-759E-42EC-90F0-3590E2CD2305}" type="slidenum">
              <a:rPr lang="en-US" smtClean="0">
                <a:latin typeface="Arial" pitchFamily="34" charset="0"/>
              </a:rPr>
              <a:pPr>
                <a:defRPr/>
              </a:pPr>
              <a:t>23</a:t>
            </a:fld>
            <a:endParaRPr lang="en-US">
              <a:latin typeface="Arial" pitchFamily="34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068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52D3F36-26B4-4345-AE61-6CF0EE868C01}" type="slidenum">
              <a:rPr lang="en-US"/>
              <a:pPr/>
              <a:t>30</a:t>
            </a:fld>
            <a:endParaRPr lang="en-US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40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D7AC7-9669-40F0-A74F-EC09F0CF6D04}" type="slidenum">
              <a:rPr lang="en-US" smtClean="0">
                <a:latin typeface="Arial" pitchFamily="34" charset="0"/>
              </a:rPr>
              <a:pPr/>
              <a:t>32</a:t>
            </a:fld>
            <a:endParaRPr lang="en-US">
              <a:latin typeface="Arial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459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FC752-A446-43FA-8519-29AA63E2F38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70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D822AB-D11E-4265-B1A1-4D0F115A8369}" type="slidenum">
              <a:rPr lang="en-US"/>
              <a:pPr/>
              <a:t>36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359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965DE9-0FA6-4A12-8B11-6E085B8194EB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670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FEE676-3E3F-409C-9777-1029D8DB80F5}" type="slidenum">
              <a:rPr lang="en-US" smtClean="0">
                <a:latin typeface="Arial" pitchFamily="34" charset="0"/>
              </a:rPr>
              <a:pPr/>
              <a:t>42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5573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69CEE-953A-4AE8-B73A-EFAABB852072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46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378116-201F-48C6-8B89-953098899D8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694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A9099-7ACD-45B5-8769-995C0DBE839D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806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80C5D0-FB5E-472B-BA0F-DFC5DFDA873D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sz="1400" b="1">
                <a:latin typeface="Arial" pitchFamily="34" charset="0"/>
              </a:rPr>
              <a:t>Grading: each side is worth 4 points:</a:t>
            </a:r>
          </a:p>
          <a:p>
            <a:pPr eaLnBrk="1" hangingPunct="1"/>
            <a:r>
              <a:rPr lang="en-US" sz="1400" b="1">
                <a:latin typeface="Arial" pitchFamily="34" charset="0"/>
              </a:rPr>
              <a:t>Front elements:</a:t>
            </a:r>
          </a:p>
          <a:p>
            <a:pPr eaLnBrk="1" hangingPunct="1">
              <a:buFontTx/>
              <a:buChar char="-"/>
            </a:pPr>
            <a:r>
              <a:rPr lang="en-US" sz="1400" b="1">
                <a:latin typeface="Arial" pitchFamily="34" charset="0"/>
              </a:rPr>
              <a:t>“In God We Trust”</a:t>
            </a:r>
          </a:p>
          <a:p>
            <a:pPr eaLnBrk="1" hangingPunct="1">
              <a:buFontTx/>
              <a:buChar char="-"/>
            </a:pPr>
            <a:r>
              <a:rPr lang="en-US" sz="1400" b="1">
                <a:latin typeface="Arial" pitchFamily="34" charset="0"/>
              </a:rPr>
              <a:t>“Liberty”</a:t>
            </a:r>
          </a:p>
          <a:p>
            <a:pPr eaLnBrk="1" hangingPunct="1">
              <a:buFontTx/>
              <a:buChar char="-"/>
            </a:pPr>
            <a:r>
              <a:rPr lang="en-US" sz="1400" b="1">
                <a:latin typeface="Arial" pitchFamily="34" charset="0"/>
              </a:rPr>
              <a:t>Year</a:t>
            </a:r>
          </a:p>
          <a:p>
            <a:pPr eaLnBrk="1" hangingPunct="1">
              <a:buFontTx/>
              <a:buChar char="-"/>
            </a:pPr>
            <a:r>
              <a:rPr lang="en-US" sz="1400" b="1">
                <a:latin typeface="Arial" pitchFamily="34" charset="0"/>
              </a:rPr>
              <a:t>Lincoln head</a:t>
            </a:r>
          </a:p>
          <a:p>
            <a:pPr eaLnBrk="1" hangingPunct="1">
              <a:buFontTx/>
              <a:buChar char="-"/>
            </a:pPr>
            <a:r>
              <a:rPr lang="en-US" sz="1400" b="1">
                <a:latin typeface="Arial" pitchFamily="34" charset="0"/>
              </a:rPr>
              <a:t>Extra credit point - Mint letter </a:t>
            </a:r>
          </a:p>
          <a:p>
            <a:pPr eaLnBrk="1" hangingPunct="1">
              <a:buFontTx/>
              <a:buChar char="-"/>
            </a:pPr>
            <a:endParaRPr lang="en-US" sz="1400" b="1">
              <a:latin typeface="Arial" pitchFamily="34" charset="0"/>
            </a:endParaRPr>
          </a:p>
          <a:p>
            <a:pPr eaLnBrk="1" hangingPunct="1"/>
            <a:r>
              <a:rPr lang="en-US" sz="1400" b="1">
                <a:latin typeface="Arial" pitchFamily="34" charset="0"/>
              </a:rPr>
              <a:t>Back elements:</a:t>
            </a:r>
          </a:p>
          <a:p>
            <a:pPr eaLnBrk="1" hangingPunct="1">
              <a:buFontTx/>
              <a:buChar char="-"/>
            </a:pPr>
            <a:r>
              <a:rPr lang="en-US" sz="1400" b="1">
                <a:latin typeface="Arial" pitchFamily="34" charset="0"/>
              </a:rPr>
              <a:t>“United States of America”</a:t>
            </a:r>
          </a:p>
          <a:p>
            <a:pPr eaLnBrk="1" hangingPunct="1">
              <a:buFontTx/>
              <a:buChar char="-"/>
            </a:pPr>
            <a:r>
              <a:rPr lang="en-US" sz="1400" b="1">
                <a:latin typeface="Arial" pitchFamily="34" charset="0"/>
              </a:rPr>
              <a:t>“One Cent”</a:t>
            </a:r>
          </a:p>
          <a:p>
            <a:pPr eaLnBrk="1" hangingPunct="1">
              <a:buFontTx/>
              <a:buChar char="-"/>
            </a:pPr>
            <a:r>
              <a:rPr lang="en-US" sz="1400" b="1">
                <a:latin typeface="Arial" pitchFamily="34" charset="0"/>
              </a:rPr>
              <a:t>“E Pluribus Unum”</a:t>
            </a:r>
          </a:p>
          <a:p>
            <a:pPr eaLnBrk="1" hangingPunct="1">
              <a:buFontTx/>
              <a:buChar char="-"/>
            </a:pPr>
            <a:r>
              <a:rPr lang="en-US" sz="1400" b="1">
                <a:latin typeface="Arial" pitchFamily="34" charset="0"/>
              </a:rPr>
              <a:t>Lincoln Memorial</a:t>
            </a:r>
          </a:p>
          <a:p>
            <a:pPr eaLnBrk="1" hangingPunct="1">
              <a:buFontTx/>
              <a:buChar char="-"/>
            </a:pPr>
            <a:r>
              <a:rPr lang="en-US" sz="1400" b="1">
                <a:latin typeface="Arial" pitchFamily="34" charset="0"/>
              </a:rPr>
              <a:t>Extra credit point - Lincoln drawn in memorial</a:t>
            </a:r>
          </a:p>
          <a:p>
            <a:pPr eaLnBrk="1" hangingPunct="1">
              <a:buFontTx/>
              <a:buChar char="-"/>
            </a:pPr>
            <a:endParaRPr lang="en-US" sz="1400" b="1">
              <a:latin typeface="Arial" pitchFamily="34" charset="0"/>
            </a:endParaRPr>
          </a:p>
          <a:p>
            <a:pPr eaLnBrk="1" hangingPunct="1"/>
            <a:r>
              <a:rPr lang="en-US" sz="1400" b="1">
                <a:latin typeface="Arial" pitchFamily="34" charset="0"/>
              </a:rPr>
              <a:t>Identify scores by raising of hands. Use 6 or better for mastery. Questions:</a:t>
            </a:r>
          </a:p>
          <a:p>
            <a:pPr eaLnBrk="1" hangingPunct="1">
              <a:buFontTx/>
              <a:buChar char="-"/>
            </a:pPr>
            <a:r>
              <a:rPr lang="en-US" sz="1400" b="1">
                <a:latin typeface="Arial" pitchFamily="34" charset="0"/>
              </a:rPr>
              <a:t>Did they do better as an individual or a team?</a:t>
            </a:r>
          </a:p>
          <a:p>
            <a:pPr eaLnBrk="1" hangingPunct="1">
              <a:buFontTx/>
              <a:buChar char="-"/>
            </a:pPr>
            <a:r>
              <a:rPr lang="en-US" sz="1400" b="1">
                <a:latin typeface="Arial" pitchFamily="34" charset="0"/>
              </a:rPr>
              <a:t>How would the results be used if this was a “For” assessment?</a:t>
            </a:r>
          </a:p>
          <a:p>
            <a:pPr eaLnBrk="1" hangingPunct="1">
              <a:buFontTx/>
              <a:buChar char="-"/>
            </a:pPr>
            <a:r>
              <a:rPr lang="en-US" sz="1400" b="1">
                <a:latin typeface="Arial" pitchFamily="34" charset="0"/>
              </a:rPr>
              <a:t>How would the results be used if this was an “Of” assessment?</a:t>
            </a:r>
          </a:p>
        </p:txBody>
      </p:sp>
    </p:spTree>
    <p:extLst>
      <p:ext uri="{BB962C8B-B14F-4D97-AF65-F5344CB8AC3E}">
        <p14:creationId xmlns:p14="http://schemas.microsoft.com/office/powerpoint/2010/main" val="29046029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F2133A-5473-425F-AB09-7CEF233CC299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7402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0A5783-0732-42CF-8D72-B0402E7C1DCA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5199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1A72C8-3F68-4CAA-87B2-55F0058B5399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1794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79D21B-512C-44B7-BF0D-675DAAF83EAA}" type="slidenum">
              <a:rPr lang="en-US" smtClean="0">
                <a:latin typeface="Arial" pitchFamily="34" charset="0"/>
                <a:ea typeface="MS PGothic" pitchFamily="34" charset="-128"/>
              </a:rPr>
              <a:pPr>
                <a:defRPr/>
              </a:pPr>
              <a:t>51</a:t>
            </a:fld>
            <a:endParaRPr lang="en-US"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23750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104A01-F2E4-46F6-9095-6D67FB8AFCAC}" type="slidenum">
              <a:rPr lang="en-US" smtClean="0">
                <a:latin typeface="Arial" pitchFamily="34" charset="0"/>
                <a:ea typeface="MS PGothic" pitchFamily="34" charset="-128"/>
              </a:rPr>
              <a:pPr>
                <a:defRPr/>
              </a:pPr>
              <a:t>52</a:t>
            </a:fld>
            <a:endParaRPr lang="en-US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9459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123D7A-39A2-48CD-A58C-075EA2C43AE0}" type="slidenum">
              <a:rPr lang="en-US"/>
              <a:pPr/>
              <a:t>53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91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9E0015-6B71-4330-9B4D-2CD53B415C3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934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2B9640-CE74-47AC-A59C-9A9BC2C5C4C2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10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651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20C1D5-E2DD-473A-B8CB-9BF9101C0A54}" type="slidenum">
              <a:rPr lang="en-US" smtClean="0">
                <a:latin typeface="Arial" pitchFamily="34" charset="0"/>
              </a:rPr>
              <a:pPr>
                <a:defRPr/>
              </a:pPr>
              <a:t>11</a:t>
            </a:fld>
            <a:endParaRPr lang="en-US">
              <a:latin typeface="Arial" pitchFamily="34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298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5A81B8-BBFD-41B4-9836-BA7110C8EAE4}" type="slidenum">
              <a:rPr lang="en-US" smtClean="0">
                <a:latin typeface="Arial" pitchFamily="34" charset="0"/>
              </a:rPr>
              <a:pPr>
                <a:defRPr/>
              </a:pPr>
              <a:t>12</a:t>
            </a:fld>
            <a:endParaRPr lang="en-US">
              <a:latin typeface="Arial" pitchFamily="34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602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BBCAD2-AFFC-4388-92CF-F3503AF82F69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065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52D3F36-26B4-4345-AE61-6CF0EE868C01}" type="slidenum">
              <a:rPr lang="en-US"/>
              <a:pPr/>
              <a:t>16</a:t>
            </a:fld>
            <a:endParaRPr lang="en-US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076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A9099-7ACD-45B5-8769-995C0DBE839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46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38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739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E37FB-F68F-4502-95E5-E3A3DB404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133F2-9CE6-438F-A6DC-73EE4FB2B7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5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5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98AD6-B343-4767-A10C-B63B5DD71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18317-2603-42D4-8B52-678751672B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5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42216-4028-4773-908E-469ED0B163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28600"/>
            <a:ext cx="70866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676400" y="1371600"/>
            <a:ext cx="3467100" cy="46482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95900" y="1371600"/>
            <a:ext cx="34671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6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733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07D3B-70E9-41B0-B54E-159B53579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18360"/>
      </p:ext>
    </p:extLst>
  </p:cSld>
  <p:clrMapOvr>
    <a:masterClrMapping/>
  </p:clrMapOvr>
  <p:transition spd="slow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48558-79DD-432D-9D79-D1C268657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20070"/>
      </p:ext>
    </p:extLst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B598F-5426-41FF-A474-2BDE0E1B9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6CC5A-84F3-437F-8D84-7A0F404469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36A47-AE41-4031-983A-D0E073A39E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5C478-11F8-4096-B227-0FC26FC84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F1D4C-E80D-493B-8E75-FAFF1588BD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1F124-F449-40B9-B42A-8F73376708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2F273-7663-4467-978F-F6AF26514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E5EB3-839F-4E99-8CDC-7497FB710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00"/>
            </a:gs>
            <a:gs pos="82000">
              <a:srgbClr val="0A128C"/>
            </a:gs>
            <a:gs pos="88000">
              <a:srgbClr val="181CC7"/>
            </a:gs>
            <a:gs pos="94000">
              <a:srgbClr val="7005D4"/>
            </a:gs>
            <a:gs pos="100000">
              <a:srgbClr val="8C3D91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2"/>
            <a:ext cx="9144000" cy="6856413"/>
            <a:chOff x="0" y="0"/>
            <a:chExt cx="5760" cy="4319"/>
          </a:xfrm>
        </p:grpSpPr>
        <p:sp>
          <p:nvSpPr>
            <p:cNvPr id="2867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7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7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7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8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8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8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8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8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8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8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8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8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8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9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9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9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9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9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9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9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9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9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69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70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70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70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70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70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70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70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70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70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70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71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grpSp>
          <p:nvGrpSpPr>
            <p:cNvPr id="2092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871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  <p:sp>
            <p:nvSpPr>
              <p:cNvPr id="2871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</p:grpSp>
      </p:grpSp>
      <p:sp>
        <p:nvSpPr>
          <p:cNvPr id="28714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71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716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717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718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1BFA86A-F097-44ED-B66D-8674030F60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1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2" r:id="rId14"/>
    <p:sldLayoutId id="2147483733" r:id="rId15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7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8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png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hyperlink" Target="http://images.google.com/imgres?imgurl=http://www.ctf-fce.ca/images/Teaching%20in%20Canada/teacher_in_classroom.jpg&amp;imgrefurl=http://www.ctf-fce.ca/e/teaching_in_canada/teacher_exchange_programs.asp&amp;usg=__IIZFINZy1cHIndSMLA0cXbsaDVY=&amp;h=339&amp;w=421&amp;sz=47&amp;hl=en&amp;start=2&amp;um=1&amp;tbnid=bZnRWA_Owfpz9M:&amp;tbnh=101&amp;tbnw=125&amp;prev=/images?q=teacher&amp;hl=en&amp;rls=com.microsoft:en-us:IE-SearchBox&amp;rlz=1I7DKUS_en&amp;sa=N&amp;um=1" TargetMode="External"/><Relationship Id="rId7" Type="http://schemas.openxmlformats.org/officeDocument/2006/relationships/hyperlink" Target="http://images.google.com/imgres?imgurl=http://english.arizona.edu/public/Image/student_photo.jpg&amp;imgrefurl=http://english.arizona.edu/index_site.php?id=82&amp;usg=__8FWbXFeVkgDZoG-CROnFRFTqrBg=&amp;h=701&amp;w=1050&amp;sz=74&amp;hl=en&amp;start=28&amp;um=1&amp;tbnid=6MBBxfpl8negFM:&amp;tbnh=100&amp;tbnw=150&amp;prev=/images?q=student&amp;ndsp=20&amp;hl=en&amp;rls=com.microsoft:en-us:IE-SearchBox&amp;rlz=1I7DKUS_en&amp;sa=N&amp;start=20&amp;um=1" TargetMode="External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5.png"/><Relationship Id="rId5" Type="http://schemas.openxmlformats.org/officeDocument/2006/relationships/hyperlink" Target="http://images.google.com/imgres?imgurl=http://www.kidport.com/Graphics/ParentTeach/Parents.jpg&amp;imgrefurl=http://kidport.com/Parent/ParentIndex.htm&amp;usg=__dO4_YnRGJsLOrQ_dMiuinZdJevc=&amp;h=403&amp;w=400&amp;sz=30&amp;hl=en&amp;start=10&amp;um=1&amp;tbnid=GyEcP1E_lLjDmM:&amp;tbnh=124&amp;tbnw=123&amp;prev=/images?q=parent&amp;hl=en&amp;rls=com.microsoft:en-us:IE-SearchBox&amp;rlz=1I7DKUS_en&amp;sa=N&amp;um=1" TargetMode="External"/><Relationship Id="rId10" Type="http://schemas.openxmlformats.org/officeDocument/2006/relationships/image" Target="../media/image24.jpeg"/><Relationship Id="rId4" Type="http://schemas.openxmlformats.org/officeDocument/2006/relationships/image" Target="../media/image21.jpeg"/><Relationship Id="rId9" Type="http://schemas.openxmlformats.org/officeDocument/2006/relationships/hyperlink" Target="http://images.google.com/imgres?imgurl=http://consumerist.com/assets/resources/2008/03/Dont%20Do%20it%20kiddies%20Save%20the%20pennie.jpg&amp;imgrefurl=http://consumerist.com/362778/paying-with-pennies-lands-middle-schoolers-in-detention&amp;usg=__DOBzfrCBcWIUY-_JSlYg5YRXVXo=&amp;h=369&amp;w=463&amp;sz=68&amp;hl=en&amp;start=2&amp;um=1&amp;tbnid=fD4UJDlTxf-VtM:&amp;tbnh=102&amp;tbnw=128&amp;prev=/images?q=school+cafeteria+worker&amp;hl=en&amp;rls=com.microsoft:en-us:IE-SearchBox&amp;rlz=1I7DKUS_en&amp;sa=N&amp;um=1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/imgres?imgurl=http://webs.wichita.edu/depttools/depttoolsmemberfiles/intramuralsports/equipment/mixedsports.jpg&amp;imgrefurl=http://www.wichita.edu/intramurals/&amp;h=202&amp;w=288&amp;sz=22&amp;hl=en&amp;start=2&amp;tbnid=JYD-4uVJmu-nxM:&amp;tbnh=81&amp;tbnw=115&amp;prev=/images?q=sports+equipment&amp;svnum=10&amp;hl=en&amp;lr=" TargetMode="External"/><Relationship Id="rId13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29.jpeg"/><Relationship Id="rId12" Type="http://schemas.openxmlformats.org/officeDocument/2006/relationships/hyperlink" Target="http://images.google.com/imgres?imgurl=http://www.liquafit.com/images/home_weightscale.jpg&amp;imgrefurl=http://www.liquafit.com/bodymassindex.htm&amp;h=180&amp;w=180&amp;sz=15&amp;hl=en&amp;start=32&amp;tbnid=tDab9TNCRaRaJM:&amp;tbnh=101&amp;tbnw=101&amp;prev=/images?q=body+mass&amp;start=20&amp;ndsp=20&amp;svnum=10&amp;hl=en&amp;lr=&amp;sa=N" TargetMode="External"/><Relationship Id="rId2" Type="http://schemas.openxmlformats.org/officeDocument/2006/relationships/hyperlink" Target="http://images.google.com/imgres?imgurl=http://www.suzanneduncanson.co.uk/images/movement.jpg&amp;imgrefurl=http://www.suzanneduncanson.co.uk/&amp;h=192&amp;w=193&amp;sz=10&amp;hl=en&amp;start=6&amp;tbnid=pggrFUS3PuX0TM:&amp;tbnh=102&amp;tbnw=103&amp;prev=/images?q=movement&amp;svnum=10&amp;hl=en&amp;lr=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google.com/imgres?imgurl=http://www.maxsportscenter.com/images/endurance.jpg&amp;imgrefurl=http://www.maxsportscenter.com/academies/endurance.asp&amp;h=225&amp;w=200&amp;sz=34&amp;hl=en&amp;start=12&amp;tbnid=nsnvrQGSB0V0sM:&amp;tbnh=108&amp;tbnw=96&amp;prev=/images?q=endurance&amp;svnum=10&amp;hl=en&amp;lr=" TargetMode="External"/><Relationship Id="rId11" Type="http://schemas.openxmlformats.org/officeDocument/2006/relationships/image" Target="../media/image31.jpeg"/><Relationship Id="rId5" Type="http://schemas.openxmlformats.org/officeDocument/2006/relationships/image" Target="../media/image28.jpeg"/><Relationship Id="rId10" Type="http://schemas.openxmlformats.org/officeDocument/2006/relationships/hyperlink" Target="http://images.google.com/imgres?imgurl=http://www.feinberg.northwestern.edu/nutrition/images/pyramid-sm.jpg&amp;imgrefurl=http://www.feinberg.northwestern.edu/nutrition/&amp;h=245&amp;w=245&amp;sz=15&amp;hl=en&amp;start=1&amp;tbnid=Mo-mamnW_WYDVM:&amp;tbnh=110&amp;tbnw=110&amp;prev=/images?q=nutrition&amp;svnum=10&amp;hl=en&amp;lr=&amp;sa=X" TargetMode="External"/><Relationship Id="rId4" Type="http://schemas.openxmlformats.org/officeDocument/2006/relationships/hyperlink" Target="http://images.google.com/imgres?imgurl=http://www.magnoliaspa.com/beauty-secrets/wellness.gif&amp;imgrefurl=http://www.magnoliaspa.com/beauty-secrets/wellness/&amp;h=194&amp;w=200&amp;sz=7&amp;hl=en&amp;start=14&amp;tbnid=szemKh9Lvv63qM:&amp;tbnh=101&amp;tbnw=104&amp;prev=/images?q=wellness&amp;svnum=10&amp;hl=en&amp;lr=" TargetMode="External"/><Relationship Id="rId9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7" Type="http://schemas.openxmlformats.org/officeDocument/2006/relationships/image" Target="../media/image38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5" Type="http://schemas.openxmlformats.org/officeDocument/2006/relationships/image" Target="../media/image47.jpeg"/><Relationship Id="rId4" Type="http://schemas.openxmlformats.org/officeDocument/2006/relationships/image" Target="../media/image46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9.bin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8.bin"/><Relationship Id="rId17" Type="http://schemas.openxmlformats.org/officeDocument/2006/relationships/oleObject" Target="../embeddings/oleObject13.bin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12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62.png"/><Relationship Id="rId5" Type="http://schemas.openxmlformats.org/officeDocument/2006/relationships/image" Target="../media/image61.png"/><Relationship Id="rId15" Type="http://schemas.openxmlformats.org/officeDocument/2006/relationships/oleObject" Target="../embeddings/oleObject11.bin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6.bin"/><Relationship Id="rId14" Type="http://schemas.openxmlformats.org/officeDocument/2006/relationships/oleObject" Target="../embeddings/oleObject10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61" name="Text Box 5"/>
          <p:cNvSpPr txBox="1">
            <a:spLocks noChangeArrowheads="1"/>
          </p:cNvSpPr>
          <p:nvPr/>
        </p:nvSpPr>
        <p:spPr bwMode="auto">
          <a:xfrm>
            <a:off x="0" y="5473005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800" b="0" dirty="0"/>
              <a:t>Prepared for the </a:t>
            </a:r>
            <a:r>
              <a:rPr lang="en-US" sz="1800" dirty="0"/>
              <a:t>Collaborative Learning</a:t>
            </a:r>
            <a:r>
              <a:rPr lang="en-US" sz="1800" b="0" dirty="0"/>
              <a:t> Team Members of</a:t>
            </a:r>
          </a:p>
          <a:p>
            <a:pPr algn="ctr" eaLnBrk="0" hangingPunct="0"/>
            <a:r>
              <a:rPr lang="en-US" sz="2800" b="1" cap="small" dirty="0">
                <a:solidFill>
                  <a:srgbClr val="FFFF00"/>
                </a:solidFill>
              </a:rPr>
              <a:t>Essex </a:t>
            </a:r>
            <a:r>
              <a:rPr lang="en-US" sz="2800" b="1" cap="small">
                <a:solidFill>
                  <a:srgbClr val="FFFF00"/>
                </a:solidFill>
              </a:rPr>
              <a:t>County High School</a:t>
            </a:r>
            <a:endParaRPr lang="en-US" sz="2800" b="1" cap="small" dirty="0">
              <a:solidFill>
                <a:srgbClr val="FFFF00"/>
              </a:solidFill>
            </a:endParaRPr>
          </a:p>
          <a:p>
            <a:pPr algn="ctr" eaLnBrk="0" hangingPunct="0"/>
            <a:r>
              <a:rPr lang="en-US" sz="2400" b="0" dirty="0"/>
              <a:t> </a:t>
            </a:r>
            <a:r>
              <a:rPr lang="en-US" b="0" dirty="0"/>
              <a:t>by </a:t>
            </a:r>
            <a:r>
              <a:rPr lang="en-US" b="0" i="1" dirty="0">
                <a:latin typeface="Monotype Corsiva" pitchFamily="66" charset="0"/>
              </a:rPr>
              <a:t>Dan Mulligan, Ed. D., </a:t>
            </a:r>
            <a:r>
              <a:rPr lang="en-US" b="0" i="1" dirty="0" err="1">
                <a:latin typeface="Monotype Corsiva" pitchFamily="66" charset="0"/>
              </a:rPr>
              <a:t>flexiblecreativity.com</a:t>
            </a:r>
            <a:r>
              <a:rPr lang="en-US" b="0" i="1" dirty="0">
                <a:latin typeface="Monotype Corsiva" pitchFamily="66" charset="0"/>
              </a:rPr>
              <a:t> </a:t>
            </a:r>
            <a:r>
              <a:rPr lang="en-US" sz="1800" b="1" dirty="0">
                <a:latin typeface="+mn-lt"/>
              </a:rPr>
              <a:t>(Twitter: @</a:t>
            </a:r>
            <a:r>
              <a:rPr lang="en-US" sz="1800" b="1" dirty="0" err="1">
                <a:latin typeface="+mn-lt"/>
              </a:rPr>
              <a:t>drdanmulligan</a:t>
            </a:r>
            <a:r>
              <a:rPr lang="en-US" sz="1800" b="1" dirty="0">
                <a:latin typeface="+mn-lt"/>
              </a:rPr>
              <a:t>)</a:t>
            </a:r>
          </a:p>
          <a:p>
            <a:pPr algn="ctr" eaLnBrk="0" hangingPunct="0"/>
            <a:r>
              <a:rPr lang="en-US" sz="1400" b="1" dirty="0">
                <a:latin typeface="+mn-lt"/>
              </a:rPr>
              <a:t>August 2017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2150"/>
            <a:ext cx="9144000" cy="1077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600" b="1" cap="small" dirty="0">
                <a:solidFill>
                  <a:srgbClr val="FFFF00"/>
                </a:solidFill>
              </a:rPr>
              <a:t>Pathways to Excellence</a:t>
            </a:r>
          </a:p>
          <a:p>
            <a:pPr algn="ctr"/>
            <a:r>
              <a:rPr lang="en-US" sz="2800" b="1" cap="small" dirty="0">
                <a:solidFill>
                  <a:srgbClr val="FFCCFF"/>
                </a:solidFill>
              </a:rPr>
              <a:t>Shelf-Ready Research-Based Learning Strategies</a:t>
            </a:r>
            <a:r>
              <a:rPr lang="en-US" sz="2400" b="1" cap="small" dirty="0">
                <a:ln w="11430"/>
                <a:solidFill>
                  <a:srgbClr val="FFCCFF"/>
                </a:solidFill>
                <a:latin typeface="Arial Black" pitchFamily="34" charset="0"/>
              </a:rPr>
              <a:t> 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1219200" y="1206447"/>
            <a:ext cx="4038600" cy="3213153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642746" y="2590800"/>
            <a:ext cx="3679768" cy="2895599"/>
          </a:xfrm>
          <a:prstGeom prst="ellipse">
            <a:avLst/>
          </a:prstGeom>
          <a:noFill/>
          <a:ln w="44450" cap="flat" cmpd="sng" algn="ctr">
            <a:solidFill>
              <a:srgbClr val="8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815784" y="1204720"/>
            <a:ext cx="4039812" cy="3188717"/>
          </a:xfrm>
          <a:prstGeom prst="ellipse">
            <a:avLst/>
          </a:prstGeom>
          <a:noFill/>
          <a:ln w="44450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32138" y="1531855"/>
            <a:ext cx="20937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 do we want all of our students to know and be able to do?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90373" y="1496253"/>
            <a:ext cx="21276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 will we do to make sure they know and are able to do it?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36159" y="4393393"/>
            <a:ext cx="2400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How will we know what they know it?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0000" y="2362200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rgbClr val="FFFF66"/>
                </a:solidFill>
              </a:rPr>
              <a:t>LEARNING TARGET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685800" y="54864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5940702"/>
            <a:ext cx="9144000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" pitchFamily="34" charset="0"/>
                <a:cs typeface="Arial" pitchFamily="34" charset="0"/>
              </a:rPr>
              <a:t>“The difference between who you are and what you want to be is what you do.”</a:t>
            </a:r>
            <a:r>
              <a:rPr lang="en-US" sz="1800" b="1" dirty="0"/>
              <a:t>						</a:t>
            </a:r>
            <a:r>
              <a:rPr lang="en-US" sz="1400" b="1" dirty="0"/>
              <a:t>~Bill Phillips,2006</a:t>
            </a:r>
            <a:endParaRPr lang="en-US" sz="1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118389"/>
            <a:ext cx="5588892" cy="31695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2700" y="444153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CCFFCC"/>
                </a:solidFill>
              </a:rPr>
              <a:t>wordle.net</a:t>
            </a:r>
            <a:endParaRPr lang="en-US" sz="2400" dirty="0">
              <a:solidFill>
                <a:srgbClr val="CCFFCC"/>
              </a:solidFill>
            </a:endParaRPr>
          </a:p>
          <a:p>
            <a:pPr algn="ctr"/>
            <a:r>
              <a:rPr lang="en-US" sz="2400" dirty="0">
                <a:solidFill>
                  <a:srgbClr val="CCFFCC"/>
                </a:solidFill>
              </a:rPr>
              <a:t>tagxedo.com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0" y="1133792"/>
            <a:ext cx="1152208" cy="11522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584" y="1195689"/>
            <a:ext cx="1177128" cy="11771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505" y="4385141"/>
            <a:ext cx="1834586" cy="1122324"/>
          </a:xfrm>
          <a:prstGeom prst="rect">
            <a:avLst/>
          </a:prstGeom>
        </p:spPr>
      </p:pic>
      <p:pic>
        <p:nvPicPr>
          <p:cNvPr id="20" name="Picture 2" descr="http://www.mopays.com/wp-content/uploads/2012/06/children-readi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291" y="4380993"/>
            <a:ext cx="1834586" cy="10961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99554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275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5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461" grpId="0"/>
      <p:bldP spid="4" grpId="0" animBg="1"/>
      <p:bldP spid="9" grpId="0" animBg="1"/>
      <p:bldP spid="10" grpId="0" animBg="1"/>
      <p:bldP spid="5" grpId="0"/>
      <p:bldP spid="13" grpId="0"/>
      <p:bldP spid="14" grpId="0"/>
      <p:bldP spid="15" grpId="0"/>
      <p:bldP spid="18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prstClr val="black"/>
              </a:solidFill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219200" y="0"/>
            <a:ext cx="6705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990033"/>
                </a:solidFill>
                <a:latin typeface="Times New Roman" pitchFamily="18" charset="0"/>
              </a:rPr>
              <a:t>Research on Imagery as Elaboration</a:t>
            </a:r>
          </a:p>
        </p:txBody>
      </p:sp>
      <p:graphicFrame>
        <p:nvGraphicFramePr>
          <p:cNvPr id="219140" name="Group 4"/>
          <p:cNvGraphicFramePr>
            <a:graphicFrameLocks noGrp="1"/>
          </p:cNvGraphicFramePr>
          <p:nvPr>
            <p:extLst/>
          </p:nvPr>
        </p:nvGraphicFramePr>
        <p:xfrm>
          <a:off x="0" y="3733800"/>
          <a:ext cx="9144000" cy="1355725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55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Comic Sans MS" pitchFamily="66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Comic Sans MS" pitchFamily="66" charset="0"/>
                        </a:rPr>
                        <a:t>37 percentile pts. higher than…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Comic Sans MS" pitchFamily="66" charset="0"/>
                        </a:rPr>
                        <a:t>…students who kept repeating definitions.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9150" name="Group 14"/>
          <p:cNvGraphicFramePr>
            <a:graphicFrameLocks noGrp="1"/>
          </p:cNvGraphicFramePr>
          <p:nvPr>
            <p:extLst/>
          </p:nvPr>
        </p:nvGraphicFramePr>
        <p:xfrm>
          <a:off x="0" y="5105400"/>
          <a:ext cx="9144000" cy="1354138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54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Comic Sans MS" pitchFamily="66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Comic Sans MS" pitchFamily="66" charset="0"/>
                        </a:rPr>
                        <a:t>21 percentile pts.  higher than…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Comic Sans MS" pitchFamily="66" charset="0"/>
                        </a:rPr>
                        <a:t>…students who were using the terms in a sentence.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9160" name="Text Box 24"/>
          <p:cNvSpPr txBox="1">
            <a:spLocks noChangeArrowheads="1"/>
          </p:cNvSpPr>
          <p:nvPr/>
        </p:nvSpPr>
        <p:spPr bwMode="auto">
          <a:xfrm>
            <a:off x="914400" y="990600"/>
            <a:ext cx="7620000" cy="1727200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endParaRPr lang="en-US" sz="2800" dirty="0">
              <a:solidFill>
                <a:srgbClr val="800000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3600" dirty="0">
                <a:solidFill>
                  <a:srgbClr val="800000"/>
                </a:solidFill>
              </a:rPr>
              <a:t>Students  who used </a:t>
            </a:r>
            <a:r>
              <a:rPr lang="en-US" sz="3600" u="sng" dirty="0">
                <a:solidFill>
                  <a:srgbClr val="800000"/>
                </a:solidFill>
              </a:rPr>
              <a:t>imagery</a:t>
            </a:r>
            <a:r>
              <a:rPr lang="en-US" sz="3600" dirty="0">
                <a:solidFill>
                  <a:srgbClr val="800000"/>
                </a:solidFill>
              </a:rPr>
              <a:t> to learn vocabulary, on average, performed</a:t>
            </a:r>
          </a:p>
        </p:txBody>
      </p:sp>
      <p:sp>
        <p:nvSpPr>
          <p:cNvPr id="219161" name="Text Box 25" descr="Parchment"/>
          <p:cNvSpPr txBox="1">
            <a:spLocks noChangeArrowheads="1"/>
          </p:cNvSpPr>
          <p:nvPr/>
        </p:nvSpPr>
        <p:spPr bwMode="auto">
          <a:xfrm>
            <a:off x="0" y="2895600"/>
            <a:ext cx="1371600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990033"/>
                </a:solidFill>
              </a:rPr>
              <a:t># of studies</a:t>
            </a:r>
          </a:p>
        </p:txBody>
      </p:sp>
    </p:spTree>
    <p:extLst>
      <p:ext uri="{BB962C8B-B14F-4D97-AF65-F5344CB8AC3E}">
        <p14:creationId xmlns:p14="http://schemas.microsoft.com/office/powerpoint/2010/main" val="422828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219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219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60" grpId="0" animBg="1"/>
      <p:bldP spid="2191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bargif"/>
          <p:cNvPicPr>
            <a:picLocks noChangeAspect="1" noChangeArrowheads="1"/>
          </p:cNvPicPr>
          <p:nvPr/>
        </p:nvPicPr>
        <p:blipFill>
          <a:blip r:embed="rId3" cstate="print"/>
          <a:srcRect t="20927" b="28407"/>
          <a:stretch>
            <a:fillRect/>
          </a:stretch>
        </p:blipFill>
        <p:spPr bwMode="auto">
          <a:xfrm>
            <a:off x="0" y="1143000"/>
            <a:ext cx="9144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7116101"/>
      </p:ext>
    </p:extLst>
  </p:cSld>
  <p:clrMapOvr>
    <a:masterClrMapping/>
  </p:clrMapOvr>
  <p:transition spd="slow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1295400"/>
          <a:ext cx="914400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3" name="Image" r:id="rId4" imgW="10000000" imgH="5047619" progId="">
                  <p:embed/>
                </p:oleObj>
              </mc:Choice>
              <mc:Fallback>
                <p:oleObj name="Image" r:id="rId4" imgW="10000000" imgH="5047619" progId="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0512" b="11539"/>
                      <a:stretch>
                        <a:fillRect/>
                      </a:stretch>
                    </p:blipFill>
                    <p:spPr bwMode="auto">
                      <a:xfrm>
                        <a:off x="0" y="1295400"/>
                        <a:ext cx="9144000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592036"/>
      </p:ext>
    </p:extLst>
  </p:cSld>
  <p:clrMapOvr>
    <a:masterClrMapping/>
  </p:clrMapOvr>
  <p:transition spd="slow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triangle">
            <a:avLst>
              <a:gd name="adj" fmla="val 50000"/>
            </a:avLst>
          </a:prstGeom>
          <a:solidFill>
            <a:srgbClr val="003300"/>
          </a:soli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800">
              <a:latin typeface="Times New Roman" pitchFamily="18" charset="0"/>
            </a:endParaRPr>
          </a:p>
        </p:txBody>
      </p:sp>
      <p:sp>
        <p:nvSpPr>
          <p:cNvPr id="34819" name="Line 3"/>
          <p:cNvSpPr>
            <a:spLocks noChangeShapeType="1"/>
          </p:cNvSpPr>
          <p:nvPr/>
        </p:nvSpPr>
        <p:spPr bwMode="auto">
          <a:xfrm>
            <a:off x="1447800" y="4724400"/>
            <a:ext cx="62484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0" name="Line 4"/>
          <p:cNvSpPr>
            <a:spLocks noChangeShapeType="1"/>
          </p:cNvSpPr>
          <p:nvPr/>
        </p:nvSpPr>
        <p:spPr bwMode="auto">
          <a:xfrm>
            <a:off x="2743200" y="2743200"/>
            <a:ext cx="36576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1" name="Line 5"/>
          <p:cNvSpPr>
            <a:spLocks noChangeShapeType="1"/>
          </p:cNvSpPr>
          <p:nvPr/>
        </p:nvSpPr>
        <p:spPr bwMode="auto">
          <a:xfrm>
            <a:off x="3505200" y="4724400"/>
            <a:ext cx="0" cy="2133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2" name="Line 6"/>
          <p:cNvSpPr>
            <a:spLocks noChangeShapeType="1"/>
          </p:cNvSpPr>
          <p:nvPr/>
        </p:nvSpPr>
        <p:spPr bwMode="auto">
          <a:xfrm>
            <a:off x="6096000" y="4724400"/>
            <a:ext cx="0" cy="2133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>
            <a:off x="4572000" y="2743200"/>
            <a:ext cx="0" cy="19812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914400" y="6400800"/>
            <a:ext cx="784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FFCC00"/>
                </a:solidFill>
                <a:latin typeface="Times New Roman" pitchFamily="18" charset="0"/>
              </a:rPr>
              <a:t>50 POINTS		50 POINTS		50 POINTS</a:t>
            </a: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2286000" y="4267200"/>
            <a:ext cx="510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FFCC00"/>
                </a:solidFill>
                <a:latin typeface="Times New Roman" pitchFamily="18" charset="0"/>
              </a:rPr>
              <a:t>100 POINTS		100 POINTS	</a:t>
            </a: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3657600" y="22860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CC00"/>
                </a:solidFill>
                <a:latin typeface="Times New Roman" pitchFamily="18" charset="0"/>
              </a:rPr>
              <a:t>200 POINTS</a:t>
            </a:r>
          </a:p>
        </p:txBody>
      </p:sp>
      <p:sp>
        <p:nvSpPr>
          <p:cNvPr id="391179" name="Text Box 11"/>
          <p:cNvSpPr txBox="1">
            <a:spLocks noChangeArrowheads="1"/>
          </p:cNvSpPr>
          <p:nvPr/>
        </p:nvSpPr>
        <p:spPr bwMode="auto">
          <a:xfrm>
            <a:off x="1143000" y="4800600"/>
            <a:ext cx="25146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400" b="1">
                <a:solidFill>
                  <a:srgbClr val="EAEAEA"/>
                </a:solidFill>
                <a:latin typeface="Times New Roman" pitchFamily="18" charset="0"/>
              </a:rPr>
              <a:t>Principal</a:t>
            </a:r>
          </a:p>
        </p:txBody>
      </p:sp>
      <p:grpSp>
        <p:nvGrpSpPr>
          <p:cNvPr id="34828" name="Group 12"/>
          <p:cNvGrpSpPr>
            <a:grpSpLocks/>
          </p:cNvGrpSpPr>
          <p:nvPr/>
        </p:nvGrpSpPr>
        <p:grpSpPr bwMode="auto">
          <a:xfrm>
            <a:off x="1714500" y="-252413"/>
            <a:ext cx="5659438" cy="5540376"/>
            <a:chOff x="1128" y="1041"/>
            <a:chExt cx="3565" cy="3490"/>
          </a:xfrm>
        </p:grpSpPr>
        <p:sp>
          <p:nvSpPr>
            <p:cNvPr id="34844" name="WordArt 13"/>
            <p:cNvSpPr>
              <a:spLocks noChangeArrowheads="1" noChangeShapeType="1" noTextEdit="1"/>
            </p:cNvSpPr>
            <p:nvPr/>
          </p:nvSpPr>
          <p:spPr bwMode="auto">
            <a:xfrm rot="-3350821">
              <a:off x="-365" y="2534"/>
              <a:ext cx="3490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Arial Black"/>
                </a:rPr>
                <a:t>Triangle</a:t>
              </a:r>
            </a:p>
          </p:txBody>
        </p:sp>
        <p:sp>
          <p:nvSpPr>
            <p:cNvPr id="34845" name="WordArt 14"/>
            <p:cNvSpPr>
              <a:spLocks noChangeArrowheads="1" noChangeShapeType="1" noTextEdit="1"/>
            </p:cNvSpPr>
            <p:nvPr/>
          </p:nvSpPr>
          <p:spPr bwMode="auto">
            <a:xfrm rot="3215433">
              <a:off x="2863" y="2522"/>
              <a:ext cx="3252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Arial Black"/>
                </a:rPr>
                <a:t>Trivia</a:t>
              </a:r>
            </a:p>
          </p:txBody>
        </p:sp>
      </p:grpSp>
      <p:sp>
        <p:nvSpPr>
          <p:cNvPr id="34829" name="Text Box 15"/>
          <p:cNvSpPr txBox="1">
            <a:spLocks noChangeArrowheads="1"/>
          </p:cNvSpPr>
          <p:nvPr/>
        </p:nvSpPr>
        <p:spPr bwMode="auto">
          <a:xfrm>
            <a:off x="0" y="0"/>
            <a:ext cx="297180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99FF99"/>
                </a:solidFill>
                <a:latin typeface="Comic Sans MS" pitchFamily="66" charset="0"/>
              </a:rPr>
              <a:t>Organizing Theme: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66"/>
                </a:solidFill>
                <a:latin typeface="Comic Sans MS" pitchFamily="66" charset="0"/>
              </a:rPr>
              <a:t>Things someone would say…</a:t>
            </a:r>
          </a:p>
        </p:txBody>
      </p:sp>
      <p:sp>
        <p:nvSpPr>
          <p:cNvPr id="391184" name="Text Box 16"/>
          <p:cNvSpPr txBox="1">
            <a:spLocks noChangeArrowheads="1"/>
          </p:cNvSpPr>
          <p:nvPr/>
        </p:nvSpPr>
        <p:spPr bwMode="auto">
          <a:xfrm>
            <a:off x="4419600" y="2819400"/>
            <a:ext cx="25908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400" b="1">
                <a:solidFill>
                  <a:srgbClr val="EAEAEA"/>
                </a:solidFill>
                <a:latin typeface="Times New Roman" pitchFamily="18" charset="0"/>
              </a:rPr>
              <a:t>Student</a:t>
            </a:r>
          </a:p>
        </p:txBody>
      </p:sp>
      <p:sp>
        <p:nvSpPr>
          <p:cNvPr id="391185" name="Text Box 17"/>
          <p:cNvSpPr txBox="1">
            <a:spLocks noChangeArrowheads="1"/>
          </p:cNvSpPr>
          <p:nvPr/>
        </p:nvSpPr>
        <p:spPr bwMode="auto">
          <a:xfrm>
            <a:off x="5791200" y="4800600"/>
            <a:ext cx="24384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400" b="1">
                <a:solidFill>
                  <a:srgbClr val="EAEAEA"/>
                </a:solidFill>
                <a:latin typeface="Times New Roman" pitchFamily="18" charset="0"/>
              </a:rPr>
              <a:t>Teacher</a:t>
            </a:r>
          </a:p>
        </p:txBody>
      </p:sp>
      <p:sp>
        <p:nvSpPr>
          <p:cNvPr id="391186" name="Text Box 18"/>
          <p:cNvSpPr txBox="1">
            <a:spLocks noChangeArrowheads="1"/>
          </p:cNvSpPr>
          <p:nvPr/>
        </p:nvSpPr>
        <p:spPr bwMode="auto">
          <a:xfrm>
            <a:off x="3124200" y="4800600"/>
            <a:ext cx="32766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400" b="1">
                <a:solidFill>
                  <a:srgbClr val="EAEAEA"/>
                </a:solidFill>
                <a:latin typeface="Times New Roman" pitchFamily="18" charset="0"/>
              </a:rPr>
              <a:t>Superintendent</a:t>
            </a:r>
          </a:p>
        </p:txBody>
      </p:sp>
      <p:sp>
        <p:nvSpPr>
          <p:cNvPr id="391187" name="Text Box 19"/>
          <p:cNvSpPr txBox="1">
            <a:spLocks noChangeArrowheads="1"/>
          </p:cNvSpPr>
          <p:nvPr/>
        </p:nvSpPr>
        <p:spPr bwMode="auto">
          <a:xfrm>
            <a:off x="2514600" y="2819400"/>
            <a:ext cx="22098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400" b="1">
                <a:solidFill>
                  <a:srgbClr val="EAEAEA"/>
                </a:solidFill>
                <a:latin typeface="Times New Roman" pitchFamily="18" charset="0"/>
              </a:rPr>
              <a:t>Parent</a:t>
            </a:r>
          </a:p>
        </p:txBody>
      </p:sp>
      <p:sp>
        <p:nvSpPr>
          <p:cNvPr id="391188" name="Text Box 20"/>
          <p:cNvSpPr txBox="1">
            <a:spLocks noChangeArrowheads="1"/>
          </p:cNvSpPr>
          <p:nvPr/>
        </p:nvSpPr>
        <p:spPr bwMode="auto">
          <a:xfrm>
            <a:off x="3429000" y="1981200"/>
            <a:ext cx="251460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400" b="1">
                <a:solidFill>
                  <a:srgbClr val="EAEAEA"/>
                </a:solidFill>
                <a:latin typeface="Times New Roman" pitchFamily="18" charset="0"/>
              </a:rPr>
              <a:t>Cafeteria Worker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81800" y="0"/>
            <a:ext cx="2362200" cy="9233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EDUCATIONAL</a:t>
            </a:r>
          </a:p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STAKEHOLDER EDITION</a:t>
            </a:r>
          </a:p>
        </p:txBody>
      </p:sp>
      <p:pic>
        <p:nvPicPr>
          <p:cNvPr id="75782" name="Picture 6" descr="http://tbn1.google.com/images?q=tbn:bZnRWA_Owfpz9M:http://www.ctf-fce.ca/images/Teaching%2520in%2520Canada/teacher_in_classroom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5257800"/>
            <a:ext cx="1320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4" name="Picture 8" descr="http://tbn0.google.com/images?q=tbn:GyEcP1E_lLjDmM:http://www.kidport.com/Graphics/ParentTeach/Parents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0" y="3124200"/>
            <a:ext cx="13716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6" name="Picture 10" descr="http://tbn1.google.com/images?q=tbn:6MBBxfpl8negFM:http://english.arizona.edu/public/Image/student_photo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3200400"/>
            <a:ext cx="1600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8" name="Picture 12" descr="http://tbn0.google.com/images?q=tbn:fD4UJDlTxf-VtM:http://consumerist.com/assets/resources/2008/03/Dont%2520Do%2520it%2520kiddies%2520Save%2520the%2520pennie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33800" y="685800"/>
            <a:ext cx="1600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/>
          <a:srcRect t="2106" b="22105"/>
          <a:stretch/>
        </p:blipFill>
        <p:spPr>
          <a:xfrm>
            <a:off x="4283869" y="5202178"/>
            <a:ext cx="973466" cy="11986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51746" y="5225364"/>
            <a:ext cx="1120054" cy="11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6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9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9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9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9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57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57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57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179" grpId="0"/>
      <p:bldP spid="391184" grpId="0"/>
      <p:bldP spid="391185" grpId="0"/>
      <p:bldP spid="391186" grpId="0"/>
      <p:bldP spid="391187" grpId="0"/>
      <p:bldP spid="39118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/>
          <p:cNvSpPr>
            <a:spLocks noChangeArrowheads="1"/>
          </p:cNvSpPr>
          <p:nvPr/>
        </p:nvSpPr>
        <p:spPr bwMode="auto">
          <a:xfrm>
            <a:off x="381000" y="76200"/>
            <a:ext cx="8763000" cy="64008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800">
              <a:latin typeface="Times New Roman" pitchFamily="18" charset="0"/>
            </a:endParaRPr>
          </a:p>
        </p:txBody>
      </p:sp>
      <p:sp>
        <p:nvSpPr>
          <p:cNvPr id="35843" name="Line 3"/>
          <p:cNvSpPr>
            <a:spLocks noChangeShapeType="1"/>
          </p:cNvSpPr>
          <p:nvPr/>
        </p:nvSpPr>
        <p:spPr bwMode="auto">
          <a:xfrm>
            <a:off x="1752600" y="4419600"/>
            <a:ext cx="60198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4" name="Line 4"/>
          <p:cNvSpPr>
            <a:spLocks noChangeShapeType="1"/>
          </p:cNvSpPr>
          <p:nvPr/>
        </p:nvSpPr>
        <p:spPr bwMode="auto">
          <a:xfrm>
            <a:off x="3124200" y="2514600"/>
            <a:ext cx="32766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5" name="Line 5"/>
          <p:cNvSpPr>
            <a:spLocks noChangeShapeType="1"/>
          </p:cNvSpPr>
          <p:nvPr/>
        </p:nvSpPr>
        <p:spPr bwMode="auto">
          <a:xfrm>
            <a:off x="3657600" y="4495800"/>
            <a:ext cx="0" cy="19812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6" name="Line 6"/>
          <p:cNvSpPr>
            <a:spLocks noChangeShapeType="1"/>
          </p:cNvSpPr>
          <p:nvPr/>
        </p:nvSpPr>
        <p:spPr bwMode="auto">
          <a:xfrm>
            <a:off x="6096000" y="4495800"/>
            <a:ext cx="0" cy="19812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7" name="Line 7"/>
          <p:cNvSpPr>
            <a:spLocks noChangeShapeType="1"/>
          </p:cNvSpPr>
          <p:nvPr/>
        </p:nvSpPr>
        <p:spPr bwMode="auto">
          <a:xfrm>
            <a:off x="4953000" y="2514600"/>
            <a:ext cx="0" cy="1905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1219200" y="6019800"/>
            <a:ext cx="784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FFCC00"/>
                </a:solidFill>
                <a:latin typeface="Times New Roman" pitchFamily="18" charset="0"/>
              </a:rPr>
              <a:t>50 POINTS		50 POINTS		50 POINTS</a:t>
            </a: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2667000" y="4038600"/>
            <a:ext cx="510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FFCC00"/>
                </a:solidFill>
                <a:latin typeface="Times New Roman" pitchFamily="18" charset="0"/>
              </a:rPr>
              <a:t>100 POINTS		100 POINTS	</a:t>
            </a: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3886200" y="21336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CC00"/>
                </a:solidFill>
                <a:latin typeface="Times New Roman" pitchFamily="18" charset="0"/>
              </a:rPr>
              <a:t>200 POINTS</a:t>
            </a: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381000" y="255588"/>
            <a:ext cx="1795463" cy="528637"/>
          </a:xfrm>
          <a:prstGeom prst="rect">
            <a:avLst/>
          </a:prstGeom>
          <a:solidFill>
            <a:srgbClr val="00FFFF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0066"/>
                </a:solidFill>
              </a:rPr>
              <a:t>Health/PE</a:t>
            </a:r>
          </a:p>
        </p:txBody>
      </p:sp>
      <p:sp>
        <p:nvSpPr>
          <p:cNvPr id="484364" name="Text Box 12"/>
          <p:cNvSpPr txBox="1">
            <a:spLocks noChangeArrowheads="1"/>
          </p:cNvSpPr>
          <p:nvPr/>
        </p:nvSpPr>
        <p:spPr bwMode="auto">
          <a:xfrm>
            <a:off x="3810000" y="45720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Wellness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84365" name="Text Box 13"/>
          <p:cNvSpPr txBox="1">
            <a:spLocks noChangeArrowheads="1"/>
          </p:cNvSpPr>
          <p:nvPr/>
        </p:nvSpPr>
        <p:spPr bwMode="auto">
          <a:xfrm>
            <a:off x="2895600" y="26670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Equipment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84366" name="Text Box 14"/>
          <p:cNvSpPr txBox="1">
            <a:spLocks noChangeArrowheads="1"/>
          </p:cNvSpPr>
          <p:nvPr/>
        </p:nvSpPr>
        <p:spPr bwMode="auto">
          <a:xfrm>
            <a:off x="3810000" y="533400"/>
            <a:ext cx="1981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Body      Mass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84367" name="Text Box 15"/>
          <p:cNvSpPr txBox="1">
            <a:spLocks noChangeArrowheads="1"/>
          </p:cNvSpPr>
          <p:nvPr/>
        </p:nvSpPr>
        <p:spPr bwMode="auto">
          <a:xfrm>
            <a:off x="4953000" y="26670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Nutrition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84368" name="Text Box 16"/>
          <p:cNvSpPr txBox="1">
            <a:spLocks noChangeArrowheads="1"/>
          </p:cNvSpPr>
          <p:nvPr/>
        </p:nvSpPr>
        <p:spPr bwMode="auto">
          <a:xfrm>
            <a:off x="6096000" y="45720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Endurance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84369" name="Text Box 17"/>
          <p:cNvSpPr txBox="1">
            <a:spLocks noChangeArrowheads="1"/>
          </p:cNvSpPr>
          <p:nvPr/>
        </p:nvSpPr>
        <p:spPr bwMode="auto">
          <a:xfrm>
            <a:off x="1600200" y="45720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Movement</a:t>
            </a:r>
            <a:endParaRPr lang="en-US" sz="2400">
              <a:latin typeface="Times New Roman" pitchFamily="18" charset="0"/>
            </a:endParaRPr>
          </a:p>
        </p:txBody>
      </p:sp>
      <p:pic>
        <p:nvPicPr>
          <p:cNvPr id="484370" name="Picture 18" descr="movemen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4953000"/>
            <a:ext cx="1143000" cy="113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4371" name="Picture 19" descr="wellnes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4953000"/>
            <a:ext cx="1143000" cy="110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4372" name="Picture 20" descr="endurance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4953000"/>
            <a:ext cx="101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4373" name="Picture 21" descr="mixedsports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0400" y="3124200"/>
            <a:ext cx="137160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4374" name="Picture 22" descr="pyramid-sm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34000" y="3048000"/>
            <a:ext cx="12954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4375" name="Picture 23" descr="home_weightscale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43400" y="1295400"/>
            <a:ext cx="962025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4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84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84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84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84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84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843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843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84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84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84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843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84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84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84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843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84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84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84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843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84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84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84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843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84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84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84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843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84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84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4364" grpId="0"/>
      <p:bldP spid="484365" grpId="0"/>
      <p:bldP spid="484366" grpId="0"/>
      <p:bldP spid="484367" grpId="0"/>
      <p:bldP spid="484368" grpId="0"/>
      <p:bldP spid="4843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/>
          <p:cNvSpPr>
            <a:spLocks noChangeArrowheads="1"/>
          </p:cNvSpPr>
          <p:nvPr/>
        </p:nvSpPr>
        <p:spPr bwMode="auto">
          <a:xfrm>
            <a:off x="381000" y="76200"/>
            <a:ext cx="8763000" cy="64008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800">
              <a:latin typeface="Times New Roman" pitchFamily="18" charset="0"/>
            </a:endParaRPr>
          </a:p>
        </p:txBody>
      </p:sp>
      <p:sp>
        <p:nvSpPr>
          <p:cNvPr id="35843" name="Line 3"/>
          <p:cNvSpPr>
            <a:spLocks noChangeShapeType="1"/>
          </p:cNvSpPr>
          <p:nvPr/>
        </p:nvSpPr>
        <p:spPr bwMode="auto">
          <a:xfrm>
            <a:off x="1752600" y="4419600"/>
            <a:ext cx="60198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4" name="Line 4"/>
          <p:cNvSpPr>
            <a:spLocks noChangeShapeType="1"/>
          </p:cNvSpPr>
          <p:nvPr/>
        </p:nvSpPr>
        <p:spPr bwMode="auto">
          <a:xfrm>
            <a:off x="3124200" y="2514600"/>
            <a:ext cx="32766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5" name="Line 5"/>
          <p:cNvSpPr>
            <a:spLocks noChangeShapeType="1"/>
          </p:cNvSpPr>
          <p:nvPr/>
        </p:nvSpPr>
        <p:spPr bwMode="auto">
          <a:xfrm>
            <a:off x="3657600" y="4495800"/>
            <a:ext cx="0" cy="19812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6" name="Line 6"/>
          <p:cNvSpPr>
            <a:spLocks noChangeShapeType="1"/>
          </p:cNvSpPr>
          <p:nvPr/>
        </p:nvSpPr>
        <p:spPr bwMode="auto">
          <a:xfrm>
            <a:off x="6096000" y="4495800"/>
            <a:ext cx="0" cy="19812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7" name="Line 7"/>
          <p:cNvSpPr>
            <a:spLocks noChangeShapeType="1"/>
          </p:cNvSpPr>
          <p:nvPr/>
        </p:nvSpPr>
        <p:spPr bwMode="auto">
          <a:xfrm>
            <a:off x="4953000" y="2514600"/>
            <a:ext cx="0" cy="1905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1219200" y="6019800"/>
            <a:ext cx="784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FFCC00"/>
                </a:solidFill>
                <a:latin typeface="Times New Roman" pitchFamily="18" charset="0"/>
              </a:rPr>
              <a:t>50 POINTS		50 POINTS		50 POINTS</a:t>
            </a: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2667000" y="4038600"/>
            <a:ext cx="510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FFCC00"/>
                </a:solidFill>
                <a:latin typeface="Times New Roman" pitchFamily="18" charset="0"/>
              </a:rPr>
              <a:t>100 POINTS		100 POINTS	</a:t>
            </a: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3886200" y="21336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CC00"/>
                </a:solidFill>
                <a:latin typeface="Times New Roman" pitchFamily="18" charset="0"/>
              </a:rPr>
              <a:t>200 POINTS</a:t>
            </a: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313674" y="255588"/>
            <a:ext cx="2420856" cy="1384995"/>
          </a:xfrm>
          <a:prstGeom prst="rect">
            <a:avLst/>
          </a:prstGeom>
          <a:solidFill>
            <a:srgbClr val="00FFFF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0066"/>
                </a:solidFill>
              </a:rPr>
              <a:t>Higher-Order</a:t>
            </a:r>
          </a:p>
          <a:p>
            <a:pPr algn="ctr"/>
            <a:r>
              <a:rPr lang="en-US" sz="2800" b="1" dirty="0">
                <a:solidFill>
                  <a:srgbClr val="000066"/>
                </a:solidFill>
              </a:rPr>
              <a:t>Student</a:t>
            </a:r>
          </a:p>
          <a:p>
            <a:pPr algn="ctr"/>
            <a:r>
              <a:rPr lang="en-US" sz="2800" b="1" dirty="0">
                <a:solidFill>
                  <a:srgbClr val="000066"/>
                </a:solidFill>
              </a:rPr>
              <a:t>Thinking</a:t>
            </a:r>
          </a:p>
        </p:txBody>
      </p:sp>
      <p:sp>
        <p:nvSpPr>
          <p:cNvPr id="484364" name="Text Box 12"/>
          <p:cNvSpPr txBox="1">
            <a:spLocks noChangeArrowheads="1"/>
          </p:cNvSpPr>
          <p:nvPr/>
        </p:nvSpPr>
        <p:spPr bwMode="auto">
          <a:xfrm>
            <a:off x="3828222" y="4384399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+mj-lt"/>
              </a:rPr>
              <a:t>Sequence</a:t>
            </a:r>
            <a:endParaRPr lang="en-US" sz="2400" dirty="0">
              <a:latin typeface="+mj-lt"/>
            </a:endParaRPr>
          </a:p>
        </p:txBody>
      </p:sp>
      <p:sp>
        <p:nvSpPr>
          <p:cNvPr id="484365" name="Text Box 13"/>
          <p:cNvSpPr txBox="1">
            <a:spLocks noChangeArrowheads="1"/>
          </p:cNvSpPr>
          <p:nvPr/>
        </p:nvSpPr>
        <p:spPr bwMode="auto">
          <a:xfrm>
            <a:off x="2895600" y="2547316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+mn-lt"/>
              </a:rPr>
              <a:t>Justify</a:t>
            </a:r>
            <a:endParaRPr lang="en-US" sz="2400" dirty="0">
              <a:latin typeface="+mn-lt"/>
            </a:endParaRPr>
          </a:p>
        </p:txBody>
      </p:sp>
      <p:sp>
        <p:nvSpPr>
          <p:cNvPr id="484366" name="Text Box 14"/>
          <p:cNvSpPr txBox="1">
            <a:spLocks noChangeArrowheads="1"/>
          </p:cNvSpPr>
          <p:nvPr/>
        </p:nvSpPr>
        <p:spPr bwMode="auto">
          <a:xfrm>
            <a:off x="3732972" y="482340"/>
            <a:ext cx="198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+mn-lt"/>
              </a:rPr>
              <a:t>Predict</a:t>
            </a:r>
            <a:endParaRPr lang="en-US" sz="2400" dirty="0">
              <a:latin typeface="+mn-lt"/>
            </a:endParaRPr>
          </a:p>
        </p:txBody>
      </p:sp>
      <p:sp>
        <p:nvSpPr>
          <p:cNvPr id="484367" name="Text Box 15"/>
          <p:cNvSpPr txBox="1">
            <a:spLocks noChangeArrowheads="1"/>
          </p:cNvSpPr>
          <p:nvPr/>
        </p:nvSpPr>
        <p:spPr bwMode="auto">
          <a:xfrm>
            <a:off x="4818822" y="2534792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+mj-lt"/>
              </a:rPr>
              <a:t>Innovate</a:t>
            </a:r>
            <a:endParaRPr lang="en-US" sz="2400" dirty="0">
              <a:latin typeface="+mj-lt"/>
            </a:endParaRPr>
          </a:p>
        </p:txBody>
      </p:sp>
      <p:sp>
        <p:nvSpPr>
          <p:cNvPr id="484368" name="Text Box 16"/>
          <p:cNvSpPr txBox="1">
            <a:spLocks noChangeArrowheads="1"/>
          </p:cNvSpPr>
          <p:nvPr/>
        </p:nvSpPr>
        <p:spPr bwMode="auto">
          <a:xfrm>
            <a:off x="6096000" y="4420428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+mj-lt"/>
              </a:rPr>
              <a:t>Explain</a:t>
            </a:r>
            <a:endParaRPr lang="en-US" sz="2400" dirty="0">
              <a:latin typeface="+mj-lt"/>
            </a:endParaRPr>
          </a:p>
        </p:txBody>
      </p:sp>
      <p:sp>
        <p:nvSpPr>
          <p:cNvPr id="484369" name="Text Box 17"/>
          <p:cNvSpPr txBox="1">
            <a:spLocks noChangeArrowheads="1"/>
          </p:cNvSpPr>
          <p:nvPr/>
        </p:nvSpPr>
        <p:spPr bwMode="auto">
          <a:xfrm>
            <a:off x="1676400" y="43434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+mj-lt"/>
              </a:rPr>
              <a:t>Compare</a:t>
            </a:r>
            <a:endParaRPr lang="en-US" sz="24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608" y="964196"/>
            <a:ext cx="1181928" cy="11819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809" y="3071276"/>
            <a:ext cx="944782" cy="9447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712" y="3090087"/>
            <a:ext cx="1754870" cy="902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4890" y="4859300"/>
            <a:ext cx="1849306" cy="1058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b="16759"/>
          <a:stretch/>
        </p:blipFill>
        <p:spPr>
          <a:xfrm>
            <a:off x="3977965" y="4856301"/>
            <a:ext cx="1731144" cy="1061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9583" y="4903702"/>
            <a:ext cx="1517617" cy="105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7440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4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84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84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84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84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84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4364" grpId="0"/>
      <p:bldP spid="484365" grpId="0"/>
      <p:bldP spid="484366" grpId="0"/>
      <p:bldP spid="484367" grpId="0"/>
      <p:bldP spid="484368" grpId="0"/>
      <p:bldP spid="48436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16849"/>
            <a:ext cx="8229600" cy="1779587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6000" b="1" dirty="0">
                <a:solidFill>
                  <a:srgbClr val="FFCCFF"/>
                </a:solidFill>
              </a:rPr>
              <a:t>G</a:t>
            </a:r>
            <a:r>
              <a:rPr lang="en-US" sz="6000" b="1" dirty="0"/>
              <a:t>o</a:t>
            </a:r>
            <a:r>
              <a:rPr lang="en-US" sz="6000" b="1" dirty="0">
                <a:solidFill>
                  <a:srgbClr val="99FF66"/>
                </a:solidFill>
              </a:rPr>
              <a:t>o</a:t>
            </a:r>
            <a:r>
              <a:rPr lang="en-US" sz="6000" b="1" dirty="0">
                <a:solidFill>
                  <a:srgbClr val="FFFF00"/>
                </a:solidFill>
              </a:rPr>
              <a:t>d</a:t>
            </a:r>
            <a:r>
              <a:rPr lang="en-US" sz="6000" b="1" dirty="0"/>
              <a:t> </a:t>
            </a:r>
            <a:r>
              <a:rPr lang="en-US" sz="6000" b="1" dirty="0">
                <a:solidFill>
                  <a:schemeClr val="hlink"/>
                </a:solidFill>
              </a:rPr>
              <a:t>I</a:t>
            </a:r>
            <a:r>
              <a:rPr lang="en-US" sz="6000" b="1" dirty="0">
                <a:solidFill>
                  <a:srgbClr val="66FFFF"/>
                </a:solidFill>
              </a:rPr>
              <a:t>n</a:t>
            </a:r>
            <a:r>
              <a:rPr lang="en-US" sz="6000" b="1" dirty="0">
                <a:solidFill>
                  <a:srgbClr val="FFCCFF"/>
                </a:solidFill>
              </a:rPr>
              <a:t>s</a:t>
            </a: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t</a:t>
            </a:r>
            <a:r>
              <a:rPr lang="en-US" sz="6000" b="1" dirty="0">
                <a:solidFill>
                  <a:srgbClr val="66CCFF"/>
                </a:solidFill>
              </a:rPr>
              <a:t>r</a:t>
            </a:r>
            <a:r>
              <a:rPr lang="en-US" sz="6000" b="1" dirty="0">
                <a:solidFill>
                  <a:srgbClr val="FF66CC"/>
                </a:solidFill>
              </a:rPr>
              <a:t>u</a:t>
            </a:r>
            <a:r>
              <a:rPr lang="en-US" sz="6000" b="1" dirty="0">
                <a:solidFill>
                  <a:srgbClr val="00CC00"/>
                </a:solidFill>
              </a:rPr>
              <a:t>c</a:t>
            </a: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t</a:t>
            </a:r>
            <a:r>
              <a:rPr lang="en-US" sz="6000" b="1" dirty="0">
                <a:solidFill>
                  <a:schemeClr val="hlink"/>
                </a:solidFill>
              </a:rPr>
              <a:t>i</a:t>
            </a:r>
            <a:r>
              <a:rPr lang="en-US" sz="6000" b="1" dirty="0">
                <a:solidFill>
                  <a:srgbClr val="66CCFF"/>
                </a:solidFill>
              </a:rPr>
              <a:t>o</a:t>
            </a:r>
            <a:r>
              <a:rPr lang="en-US" sz="6000" b="1" dirty="0">
                <a:solidFill>
                  <a:srgbClr val="FF99FF"/>
                </a:solidFill>
              </a:rPr>
              <a:t>n</a:t>
            </a:r>
            <a:br>
              <a:rPr lang="en-US" sz="4800" dirty="0"/>
            </a:br>
            <a:r>
              <a:rPr lang="en-US" sz="3200" dirty="0"/>
              <a:t>(Keep it Simple…Keep it Real)</a:t>
            </a:r>
            <a:endParaRPr lang="en-US" sz="4800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981200"/>
            <a:ext cx="8991600" cy="4572000"/>
          </a:xfrm>
        </p:spPr>
        <p:txBody>
          <a:bodyPr/>
          <a:lstStyle/>
          <a:p>
            <a:pPr algn="ctr" eaLnBrk="1" hangingPunct="1">
              <a:buNone/>
              <a:defRPr/>
            </a:pPr>
            <a:r>
              <a:rPr lang="en-US" sz="3600" b="1" dirty="0">
                <a:effectLst/>
                <a:latin typeface="Comic Sans MS" panose="030F0702030302020204" pitchFamily="66" charset="0"/>
              </a:rPr>
              <a:t>“We can, whenever and wherever we choose, </a:t>
            </a:r>
            <a:r>
              <a:rPr lang="en-US" sz="3600" b="1" u="sng" dirty="0">
                <a:effectLst/>
                <a:latin typeface="Comic Sans MS" panose="030F0702030302020204" pitchFamily="66" charset="0"/>
              </a:rPr>
              <a:t>successfully teach all children whose schooling is of interest to us</a:t>
            </a:r>
            <a:r>
              <a:rPr lang="en-US" sz="3600" b="1" dirty="0">
                <a:effectLst/>
                <a:latin typeface="Comic Sans MS" panose="030F0702030302020204" pitchFamily="66" charset="0"/>
              </a:rPr>
              <a:t>. We already know more than we need to do that. Whether or not we do it must finally depend on how we feel about the fact that we haven’t so far.”</a:t>
            </a:r>
            <a:r>
              <a:rPr lang="en-US" sz="3600" dirty="0">
                <a:latin typeface="Comic Sans MS" panose="030F0702030302020204" pitchFamily="66" charset="0"/>
              </a:rPr>
              <a:t> </a:t>
            </a:r>
          </a:p>
          <a:p>
            <a:pPr algn="r" eaLnBrk="1" hangingPunct="1">
              <a:buNone/>
              <a:defRPr/>
            </a:pPr>
            <a:r>
              <a:rPr lang="en-US" sz="2000" dirty="0"/>
              <a:t>~Ron Edmonds</a:t>
            </a:r>
          </a:p>
        </p:txBody>
      </p:sp>
      <p:pic>
        <p:nvPicPr>
          <p:cNvPr id="4100" name="Picture 4" descr="j028908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3200" y="0"/>
            <a:ext cx="1320800" cy="1981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22889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  <p:bldP spid="4710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3121" y="768310"/>
            <a:ext cx="3390879" cy="5329793"/>
          </a:xfrm>
        </p:spPr>
        <p:txBody>
          <a:bodyPr/>
          <a:lstStyle/>
          <a:p>
            <a:pPr algn="l"/>
            <a:r>
              <a:rPr lang="en-US" sz="3200" b="1" cap="small" dirty="0">
                <a:solidFill>
                  <a:schemeClr val="tx1"/>
                </a:solidFill>
              </a:rPr>
              <a:t>Helping </a:t>
            </a:r>
            <a:br>
              <a:rPr lang="en-US" sz="3200" b="1" cap="small" dirty="0">
                <a:solidFill>
                  <a:schemeClr val="tx1"/>
                </a:solidFill>
              </a:rPr>
            </a:br>
            <a:br>
              <a:rPr lang="en-US" sz="3200" b="1" cap="small" dirty="0">
                <a:solidFill>
                  <a:schemeClr val="tx1"/>
                </a:solidFill>
              </a:rPr>
            </a:br>
            <a:br>
              <a:rPr lang="en-US" sz="3200" b="1" cap="small" dirty="0">
                <a:solidFill>
                  <a:schemeClr val="tx1"/>
                </a:solidFill>
              </a:rPr>
            </a:br>
            <a:r>
              <a:rPr lang="en-US" sz="3200" b="1" cap="small" dirty="0">
                <a:solidFill>
                  <a:schemeClr val="tx1"/>
                </a:solidFill>
              </a:rPr>
              <a:t>Students </a:t>
            </a:r>
            <a:br>
              <a:rPr lang="en-US" sz="3200" b="1" cap="small" dirty="0">
                <a:solidFill>
                  <a:schemeClr val="tx1"/>
                </a:solidFill>
              </a:rPr>
            </a:br>
            <a:br>
              <a:rPr lang="en-US" sz="3200" b="1" cap="small" dirty="0">
                <a:solidFill>
                  <a:schemeClr val="tx1"/>
                </a:solidFill>
              </a:rPr>
            </a:br>
            <a:br>
              <a:rPr lang="en-US" sz="3200" b="1" cap="small" dirty="0">
                <a:solidFill>
                  <a:schemeClr val="tx1"/>
                </a:solidFill>
              </a:rPr>
            </a:br>
            <a:r>
              <a:rPr lang="en-US" sz="3200" b="1" cap="small" dirty="0">
                <a:solidFill>
                  <a:schemeClr val="tx1"/>
                </a:solidFill>
              </a:rPr>
              <a:t>Develop </a:t>
            </a:r>
            <a:br>
              <a:rPr lang="en-US" sz="3200" b="1" cap="small" dirty="0">
                <a:solidFill>
                  <a:schemeClr val="tx1"/>
                </a:solidFill>
              </a:rPr>
            </a:br>
            <a:br>
              <a:rPr lang="en-US" sz="3200" b="1" cap="small" dirty="0">
                <a:solidFill>
                  <a:schemeClr val="tx1"/>
                </a:solidFill>
              </a:rPr>
            </a:br>
            <a:br>
              <a:rPr lang="en-US" sz="3200" b="1" cap="small" dirty="0">
                <a:solidFill>
                  <a:schemeClr val="tx1"/>
                </a:solidFill>
              </a:rPr>
            </a:br>
            <a:r>
              <a:rPr lang="en-US" sz="3200" b="1" cap="small" dirty="0">
                <a:solidFill>
                  <a:schemeClr val="tx1"/>
                </a:solidFill>
              </a:rPr>
              <a:t>Understanding</a:t>
            </a:r>
            <a:endParaRPr lang="en-US" sz="3200" b="1" cap="small" dirty="0">
              <a:solidFill>
                <a:srgbClr val="66FFFF"/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07"/>
            <a:ext cx="5547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28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687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0"/>
            <a:ext cx="468539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3" y="0"/>
            <a:ext cx="5233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5486400" y="1981200"/>
            <a:ext cx="3200400" cy="3657600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Teaching Every Student</a:t>
            </a:r>
            <a:br>
              <a:rPr lang="en-US" dirty="0"/>
            </a:br>
            <a:r>
              <a:rPr lang="en-US" sz="3200" dirty="0"/>
              <a:t>Five Key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080" y="1295400"/>
            <a:ext cx="9144000" cy="4530725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2800" b="1" cap="small" dirty="0">
                <a:solidFill>
                  <a:srgbClr val="FFFF00"/>
                </a:solidFill>
              </a:rPr>
              <a:t>Learning Environment</a:t>
            </a:r>
            <a:r>
              <a:rPr lang="en-US" b="1" cap="small" dirty="0">
                <a:solidFill>
                  <a:srgbClr val="FFFF00"/>
                </a:solidFill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sz="2800" b="1" cap="small" dirty="0">
                <a:solidFill>
                  <a:srgbClr val="FFCCFF"/>
                </a:solidFill>
              </a:rPr>
              <a:t>The Curriculum</a:t>
            </a:r>
          </a:p>
          <a:p>
            <a:pPr>
              <a:lnSpc>
                <a:spcPct val="200000"/>
              </a:lnSpc>
            </a:pPr>
            <a:r>
              <a:rPr lang="en-US" sz="2800" b="1" cap="small" dirty="0">
                <a:solidFill>
                  <a:srgbClr val="66FFFF"/>
                </a:solidFill>
              </a:rPr>
              <a:t>Assessments</a:t>
            </a:r>
          </a:p>
          <a:p>
            <a:pPr>
              <a:lnSpc>
                <a:spcPct val="200000"/>
              </a:lnSpc>
            </a:pPr>
            <a:r>
              <a:rPr lang="en-US" sz="2800" b="1" cap="small" dirty="0">
                <a:solidFill>
                  <a:srgbClr val="FFC000"/>
                </a:solidFill>
              </a:rPr>
              <a:t>Instruction</a:t>
            </a:r>
          </a:p>
          <a:p>
            <a:pPr>
              <a:lnSpc>
                <a:spcPct val="200000"/>
              </a:lnSpc>
            </a:pPr>
            <a:r>
              <a:rPr lang="en-US" sz="2800" b="1" cap="small" dirty="0">
                <a:solidFill>
                  <a:srgbClr val="00FF00"/>
                </a:solidFill>
              </a:rPr>
              <a:t>Classroom Management </a:t>
            </a:r>
            <a:endParaRPr lang="en-US" sz="1800" dirty="0">
              <a:solidFill>
                <a:srgbClr val="00FF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b="1" cap="smal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2133600"/>
            <a:ext cx="2895600" cy="3382840"/>
          </a:xfrm>
          <a:prstGeom prst="rect">
            <a:avLst/>
          </a:prstGeom>
        </p:spPr>
      </p:pic>
      <p:sp>
        <p:nvSpPr>
          <p:cNvPr id="6" name="Arrow: Left 5"/>
          <p:cNvSpPr/>
          <p:nvPr/>
        </p:nvSpPr>
        <p:spPr bwMode="auto">
          <a:xfrm>
            <a:off x="3733800" y="2743200"/>
            <a:ext cx="609600" cy="4572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Arrow: Left 6"/>
          <p:cNvSpPr/>
          <p:nvPr/>
        </p:nvSpPr>
        <p:spPr bwMode="auto">
          <a:xfrm>
            <a:off x="3733800" y="3657600"/>
            <a:ext cx="609600" cy="4572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Arrow: Left 7"/>
          <p:cNvSpPr/>
          <p:nvPr/>
        </p:nvSpPr>
        <p:spPr bwMode="auto">
          <a:xfrm>
            <a:off x="3733800" y="4513262"/>
            <a:ext cx="609600" cy="4572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20100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14731" y="1295400"/>
            <a:ext cx="40292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radley Hand ITC" panose="03070402050302030203" pitchFamily="66" charset="0"/>
              </a:rPr>
              <a:t>If you want a learner to truly understand and own essential knowledge, expand your exploration from ‘what it is’ to also ‘what it is NOT’.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87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85510"/>
      </p:ext>
    </p:extLst>
  </p:cSld>
  <p:clrMapOvr>
    <a:masterClrMapping/>
  </p:clrMapOvr>
  <p:transition spd="slow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7740"/>
          </a:xfrm>
        </p:spPr>
        <p:txBody>
          <a:bodyPr/>
          <a:lstStyle/>
          <a:p>
            <a:r>
              <a:rPr lang="en-US" sz="4000" b="1" cap="small" dirty="0">
                <a:solidFill>
                  <a:srgbClr val="CCFF66"/>
                </a:solidFill>
              </a:rPr>
              <a:t>Essex County Mission Statement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967740"/>
            <a:ext cx="9144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/>
              <a:t>In partnership with our students, faculty, staff, parents, and the community, Essex County Public Schools is committed to creating </a:t>
            </a:r>
            <a:r>
              <a:rPr lang="en-US" sz="2800" dirty="0">
                <a:solidFill>
                  <a:srgbClr val="FFFF00"/>
                </a:solidFill>
              </a:rPr>
              <a:t>Pathways to Excellence</a:t>
            </a:r>
            <a:r>
              <a:rPr lang="en-US" sz="2800" dirty="0"/>
              <a:t> by promoting a </a:t>
            </a:r>
            <a:r>
              <a:rPr lang="en-US" sz="2800" dirty="0">
                <a:solidFill>
                  <a:srgbClr val="FFFF00"/>
                </a:solidFill>
              </a:rPr>
              <a:t>positive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FFFF00"/>
                </a:solidFill>
              </a:rPr>
              <a:t>student-focused culture </a:t>
            </a:r>
            <a:r>
              <a:rPr lang="en-US" sz="2800" dirty="0"/>
              <a:t>striving for </a:t>
            </a:r>
            <a:r>
              <a:rPr lang="en-US" sz="2800" dirty="0">
                <a:solidFill>
                  <a:srgbClr val="FFFF00"/>
                </a:solidFill>
              </a:rPr>
              <a:t>continuous improvement </a:t>
            </a:r>
            <a:r>
              <a:rPr lang="en-US" sz="2800" dirty="0"/>
              <a:t>that meets the academic, </a:t>
            </a:r>
            <a:r>
              <a:rPr lang="en-US" sz="2800" dirty="0">
                <a:solidFill>
                  <a:srgbClr val="FFCC66"/>
                </a:solidFill>
              </a:rPr>
              <a:t>athletic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FFCC66"/>
                </a:solidFill>
              </a:rPr>
              <a:t>artistic</a:t>
            </a:r>
            <a:r>
              <a:rPr lang="en-US" sz="2800" dirty="0"/>
              <a:t>, and </a:t>
            </a:r>
            <a:r>
              <a:rPr lang="en-US" sz="2800" dirty="0">
                <a:solidFill>
                  <a:srgbClr val="FFCC66"/>
                </a:solidFill>
              </a:rPr>
              <a:t>career-occupational needs </a:t>
            </a:r>
            <a:r>
              <a:rPr lang="en-US" sz="2800" dirty="0"/>
              <a:t>of </a:t>
            </a:r>
            <a:r>
              <a:rPr lang="en-US" sz="2800" b="1" u="sng" dirty="0">
                <a:solidFill>
                  <a:srgbClr val="66FFFF"/>
                </a:solidFill>
              </a:rPr>
              <a:t>all our students</a:t>
            </a:r>
            <a:r>
              <a:rPr lang="en-US" sz="2800" dirty="0"/>
              <a:t> by </a:t>
            </a:r>
            <a:r>
              <a:rPr lang="en-US" sz="2800" dirty="0">
                <a:solidFill>
                  <a:srgbClr val="FFCCFF"/>
                </a:solidFill>
              </a:rPr>
              <a:t>guiding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FFCCFF"/>
                </a:solidFill>
              </a:rPr>
              <a:t>inspiring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FFCCFF"/>
                </a:solidFill>
              </a:rPr>
              <a:t>celebrating</a:t>
            </a:r>
            <a:r>
              <a:rPr lang="en-US" sz="2800" dirty="0"/>
              <a:t>, and </a:t>
            </a:r>
            <a:r>
              <a:rPr lang="en-US" sz="2800" dirty="0">
                <a:solidFill>
                  <a:srgbClr val="FFCCFF"/>
                </a:solidFill>
              </a:rPr>
              <a:t>teaching</a:t>
            </a:r>
            <a:r>
              <a:rPr lang="en-US" sz="2800" dirty="0"/>
              <a:t> our students as we </a:t>
            </a:r>
            <a:r>
              <a:rPr lang="en-US" sz="2800" dirty="0">
                <a:solidFill>
                  <a:srgbClr val="FFCCFF"/>
                </a:solidFill>
              </a:rPr>
              <a:t>equip them to meet the challenges of a global society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7870241"/>
      </p:ext>
    </p:extLst>
  </p:cSld>
  <p:clrMapOvr>
    <a:masterClrMapping/>
  </p:clrMapOvr>
  <p:transition spd="slow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r>
              <a:rPr lang="en-US" sz="7200" b="1" dirty="0">
                <a:solidFill>
                  <a:srgbClr val="66FFFF"/>
                </a:solidFill>
              </a:rPr>
              <a:t>The WHAT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4" y="1295400"/>
            <a:ext cx="8334375" cy="453072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What do we want our students to know and be able to do?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endParaRPr lang="en-US" sz="1200" dirty="0"/>
          </a:p>
          <a:p>
            <a:pPr marL="0" indent="0" algn="ctr">
              <a:buNone/>
            </a:pPr>
            <a:r>
              <a:rPr lang="en-US" dirty="0"/>
              <a:t>How will we know when they know it?</a:t>
            </a:r>
          </a:p>
        </p:txBody>
      </p:sp>
      <p:pic>
        <p:nvPicPr>
          <p:cNvPr id="11266" name="Picture 2" descr="Image result for wh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362199"/>
            <a:ext cx="4191000" cy="307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756877"/>
      </p:ext>
    </p:extLst>
  </p:cSld>
  <p:clrMapOvr>
    <a:masterClrMapping/>
  </p:clrMapOvr>
  <p:transition spd="slow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28194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solidFill>
                  <a:srgbClr val="FFCCFF"/>
                </a:solidFill>
              </a:rPr>
              <a:t>Three types of curricula exist in any classroom: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b="1" dirty="0">
                <a:solidFill>
                  <a:srgbClr val="FF99FF"/>
                </a:solidFill>
              </a:rPr>
              <a:t>The Intended Curriculum</a:t>
            </a:r>
            <a:r>
              <a:rPr lang="en-US" dirty="0">
                <a:solidFill>
                  <a:srgbClr val="66FF66"/>
                </a:solidFill>
              </a:rPr>
              <a:t>: content/skill specified by the state, district, or school at a particular grade level.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b="1" dirty="0">
                <a:solidFill>
                  <a:srgbClr val="FFFF00"/>
                </a:solidFill>
              </a:rPr>
              <a:t>The Implemented Curriculum</a:t>
            </a:r>
            <a:r>
              <a:rPr lang="en-US" dirty="0">
                <a:solidFill>
                  <a:srgbClr val="66FF66"/>
                </a:solidFill>
              </a:rPr>
              <a:t>: content/skill actually delivered by the teacher.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b="1" dirty="0">
                <a:solidFill>
                  <a:srgbClr val="CCECFF"/>
                </a:solidFill>
              </a:rPr>
              <a:t>The Attained Curriculum</a:t>
            </a:r>
            <a:r>
              <a:rPr lang="en-US" dirty="0">
                <a:solidFill>
                  <a:srgbClr val="66FF66"/>
                </a:solidFill>
              </a:rPr>
              <a:t>: content/skill actually learned by the students.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>
              <a:solidFill>
                <a:srgbClr val="66FF66"/>
              </a:solidFill>
            </a:endParaRP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685800" y="4800600"/>
            <a:ext cx="2819400" cy="946150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99FF"/>
                </a:solidFill>
              </a:rPr>
              <a:t>Intended Curriculum</a:t>
            </a:r>
          </a:p>
        </p:txBody>
      </p:sp>
      <p:sp>
        <p:nvSpPr>
          <p:cNvPr id="248836" name="Text Box 4"/>
          <p:cNvSpPr txBox="1">
            <a:spLocks noChangeArrowheads="1"/>
          </p:cNvSpPr>
          <p:nvPr/>
        </p:nvSpPr>
        <p:spPr bwMode="auto">
          <a:xfrm>
            <a:off x="3581400" y="4114800"/>
            <a:ext cx="2286000" cy="94615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</a:rPr>
              <a:t>Implemented Curriculum</a:t>
            </a:r>
          </a:p>
        </p:txBody>
      </p:sp>
      <p:sp>
        <p:nvSpPr>
          <p:cNvPr id="248837" name="Text Box 5"/>
          <p:cNvSpPr txBox="1">
            <a:spLocks noChangeArrowheads="1"/>
          </p:cNvSpPr>
          <p:nvPr/>
        </p:nvSpPr>
        <p:spPr bwMode="auto">
          <a:xfrm>
            <a:off x="5943600" y="4724400"/>
            <a:ext cx="2362200" cy="9461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CCECFF"/>
                </a:solidFill>
              </a:rPr>
              <a:t>Attained Curriculum</a:t>
            </a:r>
          </a:p>
        </p:txBody>
      </p:sp>
      <p:pic>
        <p:nvPicPr>
          <p:cNvPr id="15366" name="Picture 7" descr="BD07139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5029200"/>
            <a:ext cx="10160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8" descr="BD07205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5600700"/>
            <a:ext cx="1516063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AutoShape 9"/>
          <p:cNvSpPr>
            <a:spLocks noChangeArrowheads="1"/>
          </p:cNvSpPr>
          <p:nvPr/>
        </p:nvSpPr>
        <p:spPr bwMode="auto">
          <a:xfrm rot="-2469805">
            <a:off x="2895600" y="4724400"/>
            <a:ext cx="838200" cy="228600"/>
          </a:xfrm>
          <a:prstGeom prst="leftRightArrow">
            <a:avLst>
              <a:gd name="adj1" fmla="val 50000"/>
              <a:gd name="adj2" fmla="val 7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5369" name="AutoShape 10"/>
          <p:cNvSpPr>
            <a:spLocks noChangeArrowheads="1"/>
          </p:cNvSpPr>
          <p:nvPr/>
        </p:nvSpPr>
        <p:spPr bwMode="auto">
          <a:xfrm rot="2565289">
            <a:off x="5562600" y="4724400"/>
            <a:ext cx="838200" cy="228600"/>
          </a:xfrm>
          <a:prstGeom prst="leftRightArrow">
            <a:avLst>
              <a:gd name="adj1" fmla="val 50000"/>
              <a:gd name="adj2" fmla="val 7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5370" name="AutoShape 11"/>
          <p:cNvSpPr>
            <a:spLocks noChangeArrowheads="1"/>
          </p:cNvSpPr>
          <p:nvPr/>
        </p:nvSpPr>
        <p:spPr bwMode="auto">
          <a:xfrm rot="1872489">
            <a:off x="2743200" y="6019800"/>
            <a:ext cx="1524000" cy="228600"/>
          </a:xfrm>
          <a:prstGeom prst="leftRightArrow">
            <a:avLst>
              <a:gd name="adj1" fmla="val 50000"/>
              <a:gd name="adj2" fmla="val 1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5371" name="AutoShape 12"/>
          <p:cNvSpPr>
            <a:spLocks noChangeArrowheads="1"/>
          </p:cNvSpPr>
          <p:nvPr/>
        </p:nvSpPr>
        <p:spPr bwMode="auto">
          <a:xfrm rot="-2469805">
            <a:off x="4876800" y="5943600"/>
            <a:ext cx="1447800" cy="228600"/>
          </a:xfrm>
          <a:prstGeom prst="leftRightArrow">
            <a:avLst>
              <a:gd name="adj1" fmla="val 50000"/>
              <a:gd name="adj2" fmla="val 12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48846" name="Text Box 14" descr="Brown marble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800" cap="small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Effective Assessment and Instruction focuses on Unpacked Standards that identify the </a:t>
            </a:r>
            <a:r>
              <a:rPr lang="en-US" sz="1800" cap="small" dirty="0">
                <a:solidFill>
                  <a:srgbClr val="FFFFCC"/>
                </a:solidFill>
                <a:latin typeface="Arial" charset="0"/>
                <a:cs typeface="+mn-cs"/>
              </a:rPr>
              <a:t>nonnegotiable knowledge, skills, processes, &amp; vocabulary</a:t>
            </a:r>
          </a:p>
        </p:txBody>
      </p:sp>
      <p:sp>
        <p:nvSpPr>
          <p:cNvPr id="4" name="Rectangle 3"/>
          <p:cNvSpPr/>
          <p:nvPr/>
        </p:nvSpPr>
        <p:spPr>
          <a:xfrm>
            <a:off x="2158519" y="2239668"/>
            <a:ext cx="482696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The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BIG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Idea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871" y="5749472"/>
            <a:ext cx="1467411" cy="110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7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48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88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488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88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48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8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48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4" grpId="0" uiExpand="1" build="p"/>
      <p:bldP spid="248835" grpId="0" animBg="1" autoUpdateAnimBg="0"/>
      <p:bldP spid="248836" grpId="0" animBg="1" autoUpdateAnimBg="0"/>
      <p:bldP spid="248837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966" y="0"/>
            <a:ext cx="5486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69207"/>
      </p:ext>
    </p:extLst>
  </p:cSld>
  <p:clrMapOvr>
    <a:masterClrMapping/>
  </p:clrMapOvr>
  <p:transition spd="slow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165071"/>
      </p:ext>
    </p:extLst>
  </p:cSld>
  <p:clrMapOvr>
    <a:masterClrMapping/>
  </p:clrMapOvr>
  <p:transition spd="slow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469"/>
            <a:ext cx="9144000" cy="618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90917"/>
      </p:ext>
    </p:extLst>
  </p:cSld>
  <p:clrMapOvr>
    <a:masterClrMapping/>
  </p:clrMapOvr>
  <p:transition spd="slow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342" y="0"/>
            <a:ext cx="5291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4384"/>
      </p:ext>
    </p:extLst>
  </p:cSld>
  <p:clrMapOvr>
    <a:masterClrMapping/>
  </p:clrMapOvr>
  <p:transition spd="slow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533400"/>
            <a:ext cx="4494432" cy="5791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712" y="533400"/>
            <a:ext cx="4457288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38446"/>
      </p:ext>
    </p:extLst>
  </p:cSld>
  <p:clrMapOvr>
    <a:masterClrMapping/>
  </p:clrMapOvr>
  <p:transition spd="slow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567" y="0"/>
            <a:ext cx="5476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63999"/>
      </p:ext>
    </p:extLst>
  </p:cSld>
  <p:clrMapOvr>
    <a:masterClrMapping/>
  </p:clrMapOvr>
  <p:transition spd="slow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7813"/>
            <a:ext cx="9144000" cy="1143000"/>
          </a:xfrm>
        </p:spPr>
        <p:txBody>
          <a:bodyPr/>
          <a:lstStyle/>
          <a:p>
            <a:r>
              <a:rPr lang="en-US" sz="72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4 – second partner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62" t="4645" r="1831" b="7097"/>
          <a:stretch/>
        </p:blipFill>
        <p:spPr>
          <a:xfrm>
            <a:off x="5821680" y="2166749"/>
            <a:ext cx="3246120" cy="2254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15240" y="2016601"/>
            <a:ext cx="5786120" cy="3046988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cap="small" dirty="0">
                <a:latin typeface="Comic Sans MS" panose="030F0702030302020204" pitchFamily="66" charset="0"/>
              </a:rPr>
              <a:t>Find a friend not at your table that you rarely collaborate.</a:t>
            </a:r>
          </a:p>
          <a:p>
            <a:pPr algn="ctr"/>
            <a:r>
              <a:rPr lang="en-US" sz="3200" b="1" cap="small" dirty="0">
                <a:solidFill>
                  <a:srgbClr val="FFCCFF"/>
                </a:solidFill>
                <a:latin typeface="Comic Sans MS" panose="030F0702030302020204" pitchFamily="66" charset="0"/>
              </a:rPr>
              <a:t>Find 2 seats and introduce yourself (smile).</a:t>
            </a:r>
          </a:p>
        </p:txBody>
      </p:sp>
      <p:sp>
        <p:nvSpPr>
          <p:cNvPr id="8" name="TextBox 7"/>
          <p:cNvSpPr txBox="1"/>
          <p:nvPr/>
        </p:nvSpPr>
        <p:spPr>
          <a:xfrm rot="10800000" flipH="1" flipV="1">
            <a:off x="50800" y="5166935"/>
            <a:ext cx="909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cap="small" dirty="0"/>
              <a:t>Share with your partner one positive experience  from this summer. It can be family, professional, etc. </a:t>
            </a:r>
            <a:r>
              <a:rPr lang="en-US" sz="3000" b="1" i="1" cap="small" dirty="0">
                <a:solidFill>
                  <a:srgbClr val="66FFFF"/>
                </a:solidFill>
              </a:rPr>
              <a:t>Why do you consider it positive?</a:t>
            </a:r>
            <a:endParaRPr lang="en-US" sz="3000" b="1" i="1" dirty="0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2813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16849"/>
            <a:ext cx="8229600" cy="1779587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6000" b="1" dirty="0">
                <a:solidFill>
                  <a:srgbClr val="FFCCFF"/>
                </a:solidFill>
              </a:rPr>
              <a:t>G</a:t>
            </a:r>
            <a:r>
              <a:rPr lang="en-US" sz="6000" b="1" dirty="0"/>
              <a:t>o</a:t>
            </a:r>
            <a:r>
              <a:rPr lang="en-US" sz="6000" b="1" dirty="0">
                <a:solidFill>
                  <a:srgbClr val="99FF66"/>
                </a:solidFill>
              </a:rPr>
              <a:t>o</a:t>
            </a:r>
            <a:r>
              <a:rPr lang="en-US" sz="6000" b="1" dirty="0">
                <a:solidFill>
                  <a:srgbClr val="FFFF00"/>
                </a:solidFill>
              </a:rPr>
              <a:t>d</a:t>
            </a:r>
            <a:r>
              <a:rPr lang="en-US" sz="6000" b="1" dirty="0"/>
              <a:t> </a:t>
            </a:r>
            <a:r>
              <a:rPr lang="en-US" sz="6000" b="1" dirty="0">
                <a:solidFill>
                  <a:schemeClr val="hlink"/>
                </a:solidFill>
              </a:rPr>
              <a:t>I</a:t>
            </a:r>
            <a:r>
              <a:rPr lang="en-US" sz="6000" b="1" dirty="0">
                <a:solidFill>
                  <a:srgbClr val="66FFFF"/>
                </a:solidFill>
              </a:rPr>
              <a:t>n</a:t>
            </a:r>
            <a:r>
              <a:rPr lang="en-US" sz="6000" b="1" dirty="0">
                <a:solidFill>
                  <a:srgbClr val="FFCCFF"/>
                </a:solidFill>
              </a:rPr>
              <a:t>s</a:t>
            </a: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t</a:t>
            </a:r>
            <a:r>
              <a:rPr lang="en-US" sz="6000" b="1" dirty="0">
                <a:solidFill>
                  <a:srgbClr val="66CCFF"/>
                </a:solidFill>
              </a:rPr>
              <a:t>r</a:t>
            </a:r>
            <a:r>
              <a:rPr lang="en-US" sz="6000" b="1" dirty="0">
                <a:solidFill>
                  <a:srgbClr val="FF66CC"/>
                </a:solidFill>
              </a:rPr>
              <a:t>u</a:t>
            </a:r>
            <a:r>
              <a:rPr lang="en-US" sz="6000" b="1" dirty="0">
                <a:solidFill>
                  <a:srgbClr val="00CC00"/>
                </a:solidFill>
              </a:rPr>
              <a:t>c</a:t>
            </a: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t</a:t>
            </a:r>
            <a:r>
              <a:rPr lang="en-US" sz="6000" b="1" dirty="0">
                <a:solidFill>
                  <a:schemeClr val="hlink"/>
                </a:solidFill>
              </a:rPr>
              <a:t>i</a:t>
            </a:r>
            <a:r>
              <a:rPr lang="en-US" sz="6000" b="1" dirty="0">
                <a:solidFill>
                  <a:srgbClr val="66CCFF"/>
                </a:solidFill>
              </a:rPr>
              <a:t>o</a:t>
            </a:r>
            <a:r>
              <a:rPr lang="en-US" sz="6000" b="1" dirty="0">
                <a:solidFill>
                  <a:srgbClr val="FF99FF"/>
                </a:solidFill>
              </a:rPr>
              <a:t>n</a:t>
            </a:r>
            <a:br>
              <a:rPr lang="en-US" sz="4800" dirty="0"/>
            </a:br>
            <a:r>
              <a:rPr lang="en-US" sz="3200" dirty="0"/>
              <a:t>(Keep it Simple…Keep it Real)</a:t>
            </a:r>
            <a:endParaRPr lang="en-US" sz="4800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981200"/>
            <a:ext cx="8991600" cy="4572000"/>
          </a:xfrm>
        </p:spPr>
        <p:txBody>
          <a:bodyPr/>
          <a:lstStyle/>
          <a:p>
            <a:pPr algn="ctr" eaLnBrk="1" hangingPunct="1">
              <a:buNone/>
              <a:defRPr/>
            </a:pPr>
            <a:r>
              <a:rPr lang="en-US" sz="3600" b="1" dirty="0">
                <a:effectLst/>
                <a:latin typeface="Comic Sans MS" panose="030F0702030302020204" pitchFamily="66" charset="0"/>
              </a:rPr>
              <a:t>“We can, whenever and wherever we choose, </a:t>
            </a:r>
            <a:r>
              <a:rPr lang="en-US" sz="3600" b="1" u="sng" dirty="0">
                <a:effectLst/>
                <a:latin typeface="Comic Sans MS" panose="030F0702030302020204" pitchFamily="66" charset="0"/>
              </a:rPr>
              <a:t>successfully teach all children whose schooling is of interest to us</a:t>
            </a:r>
            <a:r>
              <a:rPr lang="en-US" sz="3600" b="1" dirty="0">
                <a:effectLst/>
                <a:latin typeface="Comic Sans MS" panose="030F0702030302020204" pitchFamily="66" charset="0"/>
              </a:rPr>
              <a:t>. We already know more than we need to do that. Whether or not we do it must finally depend on how we feel about the fact that we haven’t so far.”</a:t>
            </a:r>
            <a:r>
              <a:rPr lang="en-US" sz="3600" dirty="0">
                <a:latin typeface="Comic Sans MS" panose="030F0702030302020204" pitchFamily="66" charset="0"/>
              </a:rPr>
              <a:t> </a:t>
            </a:r>
          </a:p>
          <a:p>
            <a:pPr algn="r" eaLnBrk="1" hangingPunct="1">
              <a:buNone/>
              <a:defRPr/>
            </a:pPr>
            <a:r>
              <a:rPr lang="en-US" sz="2000" dirty="0"/>
              <a:t>~Ron Edmonds</a:t>
            </a:r>
          </a:p>
        </p:txBody>
      </p:sp>
      <p:pic>
        <p:nvPicPr>
          <p:cNvPr id="4100" name="Picture 4" descr="j028908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3200" y="0"/>
            <a:ext cx="1320800" cy="1981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386010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  <p:bldP spid="47107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rgbClr val="FFCCFF"/>
                </a:solidFill>
                <a:latin typeface="Comic Sans MS" charset="0"/>
                <a:ea typeface="Comic Sans MS" charset="0"/>
                <a:cs typeface="Comic Sans MS" charset="0"/>
              </a:rPr>
              <a:t>4 – second partner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62" t="4645" r="1831" b="7097"/>
          <a:stretch/>
        </p:blipFill>
        <p:spPr>
          <a:xfrm>
            <a:off x="2514600" y="1739106"/>
            <a:ext cx="438912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23329"/>
      </p:ext>
    </p:extLst>
  </p:cSld>
  <p:clrMapOvr>
    <a:masterClrMapping/>
  </p:clrMapOvr>
  <p:transition spd="slow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0290" name="Group 2"/>
          <p:cNvGraphicFramePr>
            <a:graphicFrameLocks noGrp="1"/>
          </p:cNvGraphicFramePr>
          <p:nvPr>
            <p:extLst/>
          </p:nvPr>
        </p:nvGraphicFramePr>
        <p:xfrm>
          <a:off x="457200" y="457200"/>
          <a:ext cx="8382000" cy="6126799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5135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4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Category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Ave. Effect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Size (ES)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Percentile Gain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Identify similarities &amp; differences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1.61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45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Summarizing &amp; note taking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1.00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34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Reinforcing effort &amp; providing recognition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.80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29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Homework &amp; practice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.77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28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Nonlinguistic representations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.75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27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Cooperative learning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.73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27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8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Setting objectives &amp; providing feedback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.61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23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Generating &amp; testing hypotheses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.61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23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Questions, cues, &amp; advance organizers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.59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22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639898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6"/>
          <a:stretch/>
        </p:blipFill>
        <p:spPr bwMode="auto">
          <a:xfrm>
            <a:off x="0" y="54927"/>
            <a:ext cx="9144000" cy="67481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72205174"/>
      </p:ext>
    </p:extLst>
  </p:cSld>
  <p:clrMapOvr>
    <a:masterClrMapping/>
  </p:clrMapOvr>
  <p:transition spd="slow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9528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Kinds of Evidence – Continuum of Evidence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3100" b="1" dirty="0">
                <a:solidFill>
                  <a:srgbClr val="FFFF00"/>
                </a:solidFill>
              </a:rPr>
              <a:t>Informal Check for Understanding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19200"/>
            <a:ext cx="2648042" cy="198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 descr="5BF92CC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8268121"/>
      </p:ext>
    </p:extLst>
  </p:cSld>
  <p:clrMapOvr>
    <a:masterClrMapping/>
  </p:clrMapOvr>
  <p:transition spd="slow"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0" y="6303963"/>
            <a:ext cx="9144000" cy="477837"/>
            <a:chOff x="528" y="144"/>
            <a:chExt cx="4416" cy="301"/>
          </a:xfrm>
        </p:grpSpPr>
        <p:graphicFrame>
          <p:nvGraphicFramePr>
            <p:cNvPr id="2098" name="Object 50"/>
            <p:cNvGraphicFramePr>
              <a:graphicFrameLocks noChangeAspect="1"/>
            </p:cNvGraphicFramePr>
            <p:nvPr/>
          </p:nvGraphicFramePr>
          <p:xfrm>
            <a:off x="528" y="144"/>
            <a:ext cx="768" cy="3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82" name="Bitmap Image" r:id="rId4" imgW="5296639" imgH="2076740" progId="PBrush">
                    <p:embed/>
                  </p:oleObj>
                </mc:Choice>
                <mc:Fallback>
                  <p:oleObj name="Bitmap Image" r:id="rId4" imgW="5296639" imgH="2076740" progId="PBrush">
                    <p:embed/>
                    <p:pic>
                      <p:nvPicPr>
                        <p:cNvPr id="2098" name="Object 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144"/>
                          <a:ext cx="768" cy="3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99" name="Object 51"/>
            <p:cNvGraphicFramePr>
              <a:graphicFrameLocks noChangeAspect="1"/>
            </p:cNvGraphicFramePr>
            <p:nvPr/>
          </p:nvGraphicFramePr>
          <p:xfrm>
            <a:off x="1248" y="144"/>
            <a:ext cx="768" cy="3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83" name="Bitmap Image" r:id="rId6" imgW="5296639" imgH="2076740" progId="PBrush">
                    <p:embed/>
                  </p:oleObj>
                </mc:Choice>
                <mc:Fallback>
                  <p:oleObj name="Bitmap Image" r:id="rId6" imgW="5296639" imgH="2076740" progId="PBrush">
                    <p:embed/>
                    <p:pic>
                      <p:nvPicPr>
                        <p:cNvPr id="2099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8" y="144"/>
                          <a:ext cx="768" cy="3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00" name="Object 52"/>
            <p:cNvGraphicFramePr>
              <a:graphicFrameLocks noChangeAspect="1"/>
            </p:cNvGraphicFramePr>
            <p:nvPr/>
          </p:nvGraphicFramePr>
          <p:xfrm>
            <a:off x="2016" y="144"/>
            <a:ext cx="768" cy="3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84" name="Bitmap Image" r:id="rId7" imgW="5296639" imgH="2076740" progId="PBrush">
                    <p:embed/>
                  </p:oleObj>
                </mc:Choice>
                <mc:Fallback>
                  <p:oleObj name="Bitmap Image" r:id="rId7" imgW="5296639" imgH="2076740" progId="PBrush">
                    <p:embed/>
                    <p:pic>
                      <p:nvPicPr>
                        <p:cNvPr id="2100" name="Object 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6" y="144"/>
                          <a:ext cx="768" cy="3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01" name="Object 53"/>
            <p:cNvGraphicFramePr>
              <a:graphicFrameLocks noChangeAspect="1"/>
            </p:cNvGraphicFramePr>
            <p:nvPr/>
          </p:nvGraphicFramePr>
          <p:xfrm>
            <a:off x="2736" y="144"/>
            <a:ext cx="768" cy="3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85" name="Bitmap Image" r:id="rId8" imgW="5296639" imgH="2076740" progId="PBrush">
                    <p:embed/>
                  </p:oleObj>
                </mc:Choice>
                <mc:Fallback>
                  <p:oleObj name="Bitmap Image" r:id="rId8" imgW="5296639" imgH="2076740" progId="PBrush">
                    <p:embed/>
                    <p:pic>
                      <p:nvPicPr>
                        <p:cNvPr id="2101" name="Object 5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6" y="144"/>
                          <a:ext cx="768" cy="3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02" name="Object 54"/>
            <p:cNvGraphicFramePr>
              <a:graphicFrameLocks noChangeAspect="1"/>
            </p:cNvGraphicFramePr>
            <p:nvPr/>
          </p:nvGraphicFramePr>
          <p:xfrm>
            <a:off x="3408" y="144"/>
            <a:ext cx="768" cy="3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86" name="Bitmap Image" r:id="rId9" imgW="5296639" imgH="2076740" progId="PBrush">
                    <p:embed/>
                  </p:oleObj>
                </mc:Choice>
                <mc:Fallback>
                  <p:oleObj name="Bitmap Image" r:id="rId9" imgW="5296639" imgH="2076740" progId="PBrush">
                    <p:embed/>
                    <p:pic>
                      <p:nvPicPr>
                        <p:cNvPr id="2102" name="Object 5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8" y="144"/>
                          <a:ext cx="768" cy="3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03" name="Object 55"/>
            <p:cNvGraphicFramePr>
              <a:graphicFrameLocks noChangeAspect="1"/>
            </p:cNvGraphicFramePr>
            <p:nvPr/>
          </p:nvGraphicFramePr>
          <p:xfrm>
            <a:off x="4176" y="144"/>
            <a:ext cx="768" cy="3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87" name="Bitmap Image" r:id="rId10" imgW="5296639" imgH="2076740" progId="PBrush">
                    <p:embed/>
                  </p:oleObj>
                </mc:Choice>
                <mc:Fallback>
                  <p:oleObj name="Bitmap Image" r:id="rId10" imgW="5296639" imgH="2076740" progId="PBrush">
                    <p:embed/>
                    <p:pic>
                      <p:nvPicPr>
                        <p:cNvPr id="2103" name="Object 5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76" y="144"/>
                          <a:ext cx="768" cy="3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086" name="Picture 38"/>
          <p:cNvPicPr>
            <a:picLocks noGrp="1" noChangeAspect="1" noChangeArrowheads="1"/>
          </p:cNvPicPr>
          <p:nvPr>
            <p:ph sz="half" idx="2"/>
          </p:nvPr>
        </p:nvPicPr>
        <p:blipFill>
          <a:blip r:embed="rId11" cstate="print">
            <a:lum bright="70000" contrast="-70000"/>
          </a:blip>
          <a:srcRect/>
          <a:stretch>
            <a:fillRect/>
          </a:stretch>
        </p:blipFill>
        <p:spPr>
          <a:xfrm>
            <a:off x="914400" y="1600200"/>
            <a:ext cx="7315200" cy="3048000"/>
          </a:xfrm>
          <a:solidFill>
            <a:schemeClr val="accent1">
              <a:alpha val="47000"/>
            </a:schemeClr>
          </a:solidFill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52400" y="5715000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62" name="WordArt 14"/>
          <p:cNvSpPr>
            <a:spLocks noChangeArrowheads="1" noChangeShapeType="1" noTextEdit="1"/>
          </p:cNvSpPr>
          <p:nvPr/>
        </p:nvSpPr>
        <p:spPr bwMode="auto">
          <a:xfrm rot="16200000">
            <a:off x="-2438400" y="2971800"/>
            <a:ext cx="5791200" cy="914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Team</a:t>
            </a:r>
          </a:p>
        </p:txBody>
      </p:sp>
      <p:sp>
        <p:nvSpPr>
          <p:cNvPr id="2063" name="WordArt 15"/>
          <p:cNvSpPr>
            <a:spLocks noChangeArrowheads="1" noChangeShapeType="1" noTextEdit="1"/>
          </p:cNvSpPr>
          <p:nvPr/>
        </p:nvSpPr>
        <p:spPr bwMode="auto">
          <a:xfrm rot="5400000">
            <a:off x="5753100" y="3009900"/>
            <a:ext cx="5867400" cy="914400"/>
          </a:xfrm>
          <a:prstGeom prst="rect">
            <a:avLst/>
          </a:prstGeom>
          <a:solidFill>
            <a:schemeClr val="bg1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Turn</a:t>
            </a:r>
          </a:p>
        </p:txBody>
      </p:sp>
      <p:graphicFrame>
        <p:nvGraphicFramePr>
          <p:cNvPr id="2095" name="Group 47"/>
          <p:cNvGraphicFramePr>
            <a:graphicFrameLocks noGrp="1"/>
          </p:cNvGraphicFramePr>
          <p:nvPr>
            <p:extLst/>
          </p:nvPr>
        </p:nvGraphicFramePr>
        <p:xfrm>
          <a:off x="914400" y="533400"/>
          <a:ext cx="7315200" cy="586740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3770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4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33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cs typeface="+mn-cs"/>
                        </a:rPr>
                        <a:t>Name a noun.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Form a sentence.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3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Name a verb.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Name an adjective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78" name="WordArt 30"/>
          <p:cNvSpPr>
            <a:spLocks noChangeArrowheads="1" noChangeShapeType="1" noTextEdit="1"/>
          </p:cNvSpPr>
          <p:nvPr/>
        </p:nvSpPr>
        <p:spPr bwMode="auto">
          <a:xfrm rot="5400000">
            <a:off x="3748087" y="2576513"/>
            <a:ext cx="390525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2079" name="WordArt 31"/>
          <p:cNvSpPr>
            <a:spLocks noChangeArrowheads="1" noChangeShapeType="1" noTextEdit="1"/>
          </p:cNvSpPr>
          <p:nvPr/>
        </p:nvSpPr>
        <p:spPr bwMode="auto">
          <a:xfrm rot="5400000">
            <a:off x="3824287" y="3490913"/>
            <a:ext cx="390525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080" name="WordArt 32"/>
          <p:cNvSpPr>
            <a:spLocks noChangeArrowheads="1" noChangeShapeType="1" noTextEdit="1"/>
          </p:cNvSpPr>
          <p:nvPr/>
        </p:nvSpPr>
        <p:spPr bwMode="auto">
          <a:xfrm rot="16200000">
            <a:off x="5043487" y="2576513"/>
            <a:ext cx="390525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081" name="WordArt 33"/>
          <p:cNvSpPr>
            <a:spLocks noChangeArrowheads="1" noChangeShapeType="1" noTextEdit="1"/>
          </p:cNvSpPr>
          <p:nvPr/>
        </p:nvSpPr>
        <p:spPr bwMode="auto">
          <a:xfrm rot="16200000">
            <a:off x="5043487" y="3490913"/>
            <a:ext cx="390525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3</a:t>
            </a:r>
          </a:p>
        </p:txBody>
      </p:sp>
      <p:grpSp>
        <p:nvGrpSpPr>
          <p:cNvPr id="3" name="Group 56"/>
          <p:cNvGrpSpPr>
            <a:grpSpLocks/>
          </p:cNvGrpSpPr>
          <p:nvPr/>
        </p:nvGrpSpPr>
        <p:grpSpPr bwMode="auto">
          <a:xfrm>
            <a:off x="0" y="0"/>
            <a:ext cx="9144000" cy="533400"/>
            <a:chOff x="528" y="144"/>
            <a:chExt cx="4416" cy="301"/>
          </a:xfrm>
        </p:grpSpPr>
        <p:graphicFrame>
          <p:nvGraphicFramePr>
            <p:cNvPr id="2105" name="Object 57"/>
            <p:cNvGraphicFramePr>
              <a:graphicFrameLocks noChangeAspect="1"/>
            </p:cNvGraphicFramePr>
            <p:nvPr/>
          </p:nvGraphicFramePr>
          <p:xfrm>
            <a:off x="528" y="144"/>
            <a:ext cx="768" cy="3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88" name="Bitmap Image" r:id="rId12" imgW="5296639" imgH="2076740" progId="PBrush">
                    <p:embed/>
                  </p:oleObj>
                </mc:Choice>
                <mc:Fallback>
                  <p:oleObj name="Bitmap Image" r:id="rId12" imgW="5296639" imgH="2076740" progId="PBrush">
                    <p:embed/>
                    <p:pic>
                      <p:nvPicPr>
                        <p:cNvPr id="2105" name="Object 5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144"/>
                          <a:ext cx="768" cy="3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06" name="Object 58"/>
            <p:cNvGraphicFramePr>
              <a:graphicFrameLocks noChangeAspect="1"/>
            </p:cNvGraphicFramePr>
            <p:nvPr/>
          </p:nvGraphicFramePr>
          <p:xfrm>
            <a:off x="1248" y="144"/>
            <a:ext cx="768" cy="3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89" name="Bitmap Image" r:id="rId13" imgW="5296639" imgH="2076740" progId="PBrush">
                    <p:embed/>
                  </p:oleObj>
                </mc:Choice>
                <mc:Fallback>
                  <p:oleObj name="Bitmap Image" r:id="rId13" imgW="5296639" imgH="2076740" progId="PBrush">
                    <p:embed/>
                    <p:pic>
                      <p:nvPicPr>
                        <p:cNvPr id="2106" name="Object 5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8" y="144"/>
                          <a:ext cx="768" cy="3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07" name="Object 59"/>
            <p:cNvGraphicFramePr>
              <a:graphicFrameLocks noChangeAspect="1"/>
            </p:cNvGraphicFramePr>
            <p:nvPr/>
          </p:nvGraphicFramePr>
          <p:xfrm>
            <a:off x="2016" y="144"/>
            <a:ext cx="768" cy="3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90" name="Bitmap Image" r:id="rId14" imgW="5296639" imgH="2076740" progId="PBrush">
                    <p:embed/>
                  </p:oleObj>
                </mc:Choice>
                <mc:Fallback>
                  <p:oleObj name="Bitmap Image" r:id="rId14" imgW="5296639" imgH="2076740" progId="PBrush">
                    <p:embed/>
                    <p:pic>
                      <p:nvPicPr>
                        <p:cNvPr id="2107" name="Object 5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6" y="144"/>
                          <a:ext cx="768" cy="3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08" name="Object 60"/>
            <p:cNvGraphicFramePr>
              <a:graphicFrameLocks noChangeAspect="1"/>
            </p:cNvGraphicFramePr>
            <p:nvPr/>
          </p:nvGraphicFramePr>
          <p:xfrm>
            <a:off x="2736" y="144"/>
            <a:ext cx="768" cy="3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91" name="Bitmap Image" r:id="rId15" imgW="5296639" imgH="2076740" progId="PBrush">
                    <p:embed/>
                  </p:oleObj>
                </mc:Choice>
                <mc:Fallback>
                  <p:oleObj name="Bitmap Image" r:id="rId15" imgW="5296639" imgH="2076740" progId="PBrush">
                    <p:embed/>
                    <p:pic>
                      <p:nvPicPr>
                        <p:cNvPr id="2108" name="Object 6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6" y="144"/>
                          <a:ext cx="768" cy="3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09" name="Object 61"/>
            <p:cNvGraphicFramePr>
              <a:graphicFrameLocks noChangeAspect="1"/>
            </p:cNvGraphicFramePr>
            <p:nvPr/>
          </p:nvGraphicFramePr>
          <p:xfrm>
            <a:off x="3408" y="144"/>
            <a:ext cx="768" cy="3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92" name="Bitmap Image" r:id="rId16" imgW="5296639" imgH="2076740" progId="PBrush">
                    <p:embed/>
                  </p:oleObj>
                </mc:Choice>
                <mc:Fallback>
                  <p:oleObj name="Bitmap Image" r:id="rId16" imgW="5296639" imgH="2076740" progId="PBrush">
                    <p:embed/>
                    <p:pic>
                      <p:nvPicPr>
                        <p:cNvPr id="2109" name="Object 6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8" y="144"/>
                          <a:ext cx="768" cy="3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10" name="Object 62"/>
            <p:cNvGraphicFramePr>
              <a:graphicFrameLocks noChangeAspect="1"/>
            </p:cNvGraphicFramePr>
            <p:nvPr/>
          </p:nvGraphicFramePr>
          <p:xfrm>
            <a:off x="4176" y="144"/>
            <a:ext cx="768" cy="3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93" name="Bitmap Image" r:id="rId17" imgW="5296639" imgH="2076740" progId="PBrush">
                    <p:embed/>
                  </p:oleObj>
                </mc:Choice>
                <mc:Fallback>
                  <p:oleObj name="Bitmap Image" r:id="rId17" imgW="5296639" imgH="2076740" progId="PBrush">
                    <p:embed/>
                    <p:pic>
                      <p:nvPicPr>
                        <p:cNvPr id="2110" name="Object 6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76" y="144"/>
                          <a:ext cx="768" cy="3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89358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531366"/>
      </p:ext>
    </p:extLst>
  </p:cSld>
  <p:clrMapOvr>
    <a:masterClrMapping/>
  </p:clrMapOvr>
  <p:transition spd="slow"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144"/>
            <a:ext cx="8229600" cy="1143000"/>
          </a:xfrm>
        </p:spPr>
        <p:txBody>
          <a:bodyPr/>
          <a:lstStyle/>
          <a:p>
            <a:r>
              <a:rPr lang="en-US" dirty="0"/>
              <a:t>Fostering Student Engagement</a:t>
            </a:r>
            <a:br>
              <a:rPr lang="en-US" dirty="0"/>
            </a:br>
            <a:r>
              <a:rPr lang="en-US" sz="3600" b="1" cap="small" dirty="0">
                <a:solidFill>
                  <a:srgbClr val="CCFF66"/>
                </a:solidFill>
              </a:rPr>
              <a:t>Strategy: Blind Sequencing</a:t>
            </a:r>
            <a:endParaRPr lang="en-US" cap="small" dirty="0">
              <a:solidFill>
                <a:srgbClr val="CCFF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538790"/>
            <a:ext cx="9144000" cy="2308324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Team member next to dealer describes their card.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Other team members can ask clarifying questions.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Team member places card FACE DOWN on the table.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Next person describe a card and places card face down.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Team tries to sequence cards.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Cards may NOT be turned over until team is finished.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0" y="1447800"/>
            <a:ext cx="5105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Goal: To place the phases of the moon in their order.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04933"/>
            <a:ext cx="3505200" cy="250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2874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685800"/>
            <a:ext cx="8446168" cy="61722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-18854"/>
            <a:ext cx="8229600" cy="9431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n-US" sz="4000" b="1" kern="0" dirty="0">
                <a:solidFill>
                  <a:srgbClr val="66FFFF"/>
                </a:solidFill>
              </a:rPr>
              <a:t>What We Teach - Resources</a:t>
            </a:r>
            <a:r>
              <a:rPr lang="en-US" sz="2800" kern="0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24800" y="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page</a:t>
            </a:r>
          </a:p>
          <a:p>
            <a:pPr algn="ctr"/>
            <a:r>
              <a:rPr lang="en-US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216016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r>
              <a:rPr lang="en-US" sz="7200" b="1" dirty="0">
                <a:solidFill>
                  <a:srgbClr val="66FFFF"/>
                </a:solidFill>
              </a:rPr>
              <a:t>The HOW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4" y="1295400"/>
            <a:ext cx="8334375" cy="453072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What will we do to help students understand the essential content?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dirty="0"/>
              <a:t>What will we do to help students acquire the necessary skills?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362200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37128"/>
      </p:ext>
    </p:extLst>
  </p:cSld>
  <p:clrMapOvr>
    <a:masterClrMapping/>
  </p:clrMapOvr>
  <p:transition spd="slow">
    <p:dissolv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806450"/>
            <a:ext cx="7239000" cy="5245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294" y="842309"/>
            <a:ext cx="7261412" cy="5270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76636" y="5211854"/>
            <a:ext cx="5622073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Target </a:t>
            </a:r>
            <a:r>
              <a:rPr lang="en-US" sz="4400" b="1" dirty="0">
                <a:solidFill>
                  <a:srgbClr val="008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WORD</a:t>
            </a:r>
            <a:r>
              <a:rPr lang="en-US" sz="3600" b="1" dirty="0">
                <a:solidFill>
                  <a:srgbClr val="008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in Green</a:t>
            </a:r>
          </a:p>
        </p:txBody>
      </p:sp>
    </p:spTree>
    <p:extLst>
      <p:ext uri="{BB962C8B-B14F-4D97-AF65-F5344CB8AC3E}">
        <p14:creationId xmlns:p14="http://schemas.microsoft.com/office/powerpoint/2010/main" val="338269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structions.png"/>
          <p:cNvPicPr>
            <a:picLocks noChangeAspect="1"/>
          </p:cNvPicPr>
          <p:nvPr/>
        </p:nvPicPr>
        <p:blipFill>
          <a:blip r:embed="rId3"/>
          <a:srcRect l="2416" b="1220"/>
          <a:stretch>
            <a:fillRect/>
          </a:stretch>
        </p:blipFill>
        <p:spPr>
          <a:xfrm>
            <a:off x="5791200" y="0"/>
            <a:ext cx="3352800" cy="6858000"/>
          </a:xfrm>
          <a:prstGeom prst="rect">
            <a:avLst/>
          </a:prstGeom>
        </p:spPr>
      </p:pic>
      <p:pic>
        <p:nvPicPr>
          <p:cNvPr id="5" name="Picture 4" descr="Dan Mulligan wheel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36182"/>
            <a:ext cx="6248400" cy="6521818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 bwMode="auto">
          <a:xfrm>
            <a:off x="2667000" y="0"/>
            <a:ext cx="1066800" cy="762000"/>
          </a:xfrm>
          <a:prstGeom prst="downArrow">
            <a:avLst/>
          </a:prstGeom>
          <a:blipFill>
            <a:blip r:embed="rId5"/>
            <a:stretch>
              <a:fillRect/>
            </a:stretch>
          </a:blip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53200" y="1905000"/>
            <a:ext cx="2514600" cy="685800"/>
          </a:xfrm>
          <a:prstGeom prst="rect">
            <a:avLst/>
          </a:prstGeom>
          <a:solidFill>
            <a:schemeClr val="tx1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Click on the arrow to start and stop spinner.</a:t>
            </a:r>
          </a:p>
        </p:txBody>
      </p:sp>
    </p:spTree>
    <p:extLst>
      <p:ext uri="{BB962C8B-B14F-4D97-AF65-F5344CB8AC3E}">
        <p14:creationId xmlns:p14="http://schemas.microsoft.com/office/powerpoint/2010/main" val="374293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981200"/>
            <a:ext cx="8915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66FF66"/>
                </a:solidFill>
                <a:latin typeface="Comic Sans MS" pitchFamily="66" charset="0"/>
              </a:rPr>
              <a:t>Instructional Strategies that Facilitate </a:t>
            </a:r>
            <a:br>
              <a:rPr lang="en-US" sz="3600" dirty="0">
                <a:solidFill>
                  <a:srgbClr val="66FF66"/>
                </a:solidFill>
                <a:latin typeface="Comic Sans MS" pitchFamily="66" charset="0"/>
              </a:rPr>
            </a:b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Comic Sans MS" pitchFamily="66" charset="0"/>
              </a:rPr>
              <a:t>Successful Inclusion</a:t>
            </a:r>
            <a:r>
              <a:rPr lang="en-US" sz="36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3600" dirty="0">
                <a:solidFill>
                  <a:srgbClr val="66FF66"/>
                </a:solidFill>
                <a:latin typeface="Comic Sans MS" pitchFamily="66" charset="0"/>
              </a:rPr>
              <a:t>Must …</a:t>
            </a:r>
          </a:p>
        </p:txBody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3308774"/>
            <a:ext cx="7315200" cy="3527213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latin typeface="Comic Sans MS" pitchFamily="66" charset="0"/>
              </a:rPr>
              <a:t>Supply students  with STRUCTURE and ORGANIZATION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1600" dirty="0">
              <a:latin typeface="Comic Sans MS" pitchFamily="66" charset="0"/>
            </a:endParaRPr>
          </a:p>
          <a:p>
            <a:pPr eaLnBrk="1" hangingPunct="1">
              <a:defRPr/>
            </a:pPr>
            <a:r>
              <a:rPr lang="en-US" sz="2800" dirty="0">
                <a:latin typeface="Comic Sans MS" pitchFamily="66" charset="0"/>
              </a:rPr>
              <a:t>Encourage  student COMMUNICATION and COLLABORATION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1600" dirty="0">
              <a:latin typeface="Comic Sans MS" pitchFamily="66" charset="0"/>
            </a:endParaRPr>
          </a:p>
          <a:p>
            <a:pPr eaLnBrk="1" hangingPunct="1">
              <a:defRPr/>
            </a:pPr>
            <a:r>
              <a:rPr lang="en-US" sz="2800" dirty="0">
                <a:latin typeface="Comic Sans MS" pitchFamily="66" charset="0"/>
              </a:rPr>
              <a:t>Provide students with VISUAL and HANDS-ON learning experiences</a:t>
            </a:r>
          </a:p>
        </p:txBody>
      </p:sp>
      <p:pic>
        <p:nvPicPr>
          <p:cNvPr id="22532" name="Picture 4" descr="BD19781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95800"/>
            <a:ext cx="180181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654" y="24310"/>
            <a:ext cx="853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n-US" sz="2800" b="1" cap="small" dirty="0">
                <a:solidFill>
                  <a:srgbClr val="FFFF00"/>
                </a:solidFill>
              </a:rPr>
              <a:t>B. Helping Students Develop Understanding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457200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dirty="0">
                <a:solidFill>
                  <a:srgbClr val="FFFFFF"/>
                </a:solidFill>
              </a:rPr>
              <a:t>Integrating prior knowledge with new knowledge</a:t>
            </a:r>
          </a:p>
          <a:p>
            <a:pPr marL="342900" indent="-342900">
              <a:buFont typeface="Wingdings" charset="2"/>
              <a:buChar char="q"/>
            </a:pPr>
            <a:r>
              <a:rPr lang="en-US" dirty="0">
                <a:solidFill>
                  <a:srgbClr val="FFFFFF"/>
                </a:solidFill>
              </a:rPr>
              <a:t>Procedural knowledge: constructing a model of the steps required of the process and practicing its variations; using the process or skill fluently or without any conscious thought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36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36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36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899" grpId="0" build="p" autoUpdateAnimBg="0" advAuto="300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3657600" cy="4648200"/>
          </a:xfrm>
        </p:spPr>
        <p:txBody>
          <a:bodyPr/>
          <a:lstStyle/>
          <a:p>
            <a:br>
              <a:rPr lang="en-US" sz="2400" b="1" cap="small" dirty="0">
                <a:solidFill>
                  <a:srgbClr val="66FFFF"/>
                </a:solidFill>
                <a:effectLst/>
              </a:rPr>
            </a:br>
            <a:r>
              <a:rPr lang="en-US" sz="2400" b="1" cap="small" dirty="0">
                <a:solidFill>
                  <a:srgbClr val="66FFFF"/>
                </a:solidFill>
                <a:effectLst/>
              </a:rPr>
              <a:t>Research-based</a:t>
            </a:r>
            <a:br>
              <a:rPr lang="en-US" sz="2400" b="1" cap="small" dirty="0">
                <a:solidFill>
                  <a:srgbClr val="66FFFF"/>
                </a:solidFill>
                <a:effectLst/>
              </a:rPr>
            </a:br>
            <a:r>
              <a:rPr lang="en-US" sz="2400" b="1" cap="small" dirty="0">
                <a:solidFill>
                  <a:srgbClr val="66FFFF"/>
                </a:solidFill>
                <a:effectLst/>
              </a:rPr>
              <a:t>Strategy:</a:t>
            </a:r>
            <a:br>
              <a:rPr lang="en-US" sz="2400" b="1" cap="small" dirty="0">
                <a:solidFill>
                  <a:srgbClr val="66FFFF"/>
                </a:solidFill>
                <a:effectLst/>
              </a:rPr>
            </a:br>
            <a:br>
              <a:rPr lang="en-US" sz="2400" b="1" cap="small" dirty="0">
                <a:solidFill>
                  <a:srgbClr val="66FFFF"/>
                </a:solidFill>
                <a:effectLst/>
              </a:rPr>
            </a:br>
            <a:r>
              <a:rPr lang="en-US" sz="2400" b="1" cap="small" dirty="0">
                <a:solidFill>
                  <a:schemeClr val="tx1"/>
                </a:solidFill>
                <a:effectLst/>
              </a:rPr>
              <a:t>Summarizing</a:t>
            </a:r>
            <a:br>
              <a:rPr lang="en-US" sz="2400" b="1" cap="small" dirty="0">
                <a:solidFill>
                  <a:schemeClr val="tx1"/>
                </a:solidFill>
                <a:effectLst/>
              </a:rPr>
            </a:br>
            <a:br>
              <a:rPr lang="en-US" sz="2400" b="1" cap="small" dirty="0">
                <a:solidFill>
                  <a:schemeClr val="tx1"/>
                </a:solidFill>
                <a:effectLst/>
              </a:rPr>
            </a:br>
            <a:r>
              <a:rPr lang="en-US" sz="2400" b="1" cap="small" dirty="0">
                <a:solidFill>
                  <a:schemeClr val="tx1"/>
                </a:solidFill>
                <a:effectLst/>
              </a:rPr>
              <a:t>and</a:t>
            </a:r>
            <a:br>
              <a:rPr lang="en-US" sz="2400" b="1" cap="small" dirty="0">
                <a:solidFill>
                  <a:schemeClr val="tx1"/>
                </a:solidFill>
                <a:effectLst/>
              </a:rPr>
            </a:br>
            <a:br>
              <a:rPr lang="en-US" sz="2400" b="1" cap="small" dirty="0">
                <a:solidFill>
                  <a:schemeClr val="tx1"/>
                </a:solidFill>
                <a:effectLst/>
              </a:rPr>
            </a:br>
            <a:r>
              <a:rPr lang="en-US" sz="2400" b="1" cap="small" dirty="0">
                <a:solidFill>
                  <a:schemeClr val="tx1"/>
                </a:solidFill>
                <a:effectLst/>
              </a:rPr>
              <a:t>Note-taking</a:t>
            </a:r>
            <a:br>
              <a:rPr lang="en-US" sz="2400" b="1" cap="small" dirty="0">
                <a:solidFill>
                  <a:schemeClr val="tx1"/>
                </a:solidFill>
                <a:effectLst/>
              </a:rPr>
            </a:br>
            <a:br>
              <a:rPr lang="en-US" sz="2400" b="1" cap="small" dirty="0">
                <a:solidFill>
                  <a:srgbClr val="66FFFF"/>
                </a:solidFill>
                <a:effectLst/>
              </a:rPr>
            </a:br>
            <a:r>
              <a:rPr lang="en-US" sz="3600" b="1" cap="small" dirty="0">
                <a:solidFill>
                  <a:srgbClr val="CCFF66"/>
                </a:solidFill>
                <a:effectLst/>
              </a:rPr>
              <a:t>Instructional</a:t>
            </a:r>
            <a:br>
              <a:rPr lang="en-US" sz="3600" b="1" cap="small" dirty="0">
                <a:solidFill>
                  <a:srgbClr val="CCFF66"/>
                </a:solidFill>
                <a:effectLst/>
              </a:rPr>
            </a:br>
            <a:r>
              <a:rPr lang="en-US" sz="3600" b="1" cap="small" dirty="0">
                <a:solidFill>
                  <a:srgbClr val="CCFF66"/>
                </a:solidFill>
                <a:effectLst/>
              </a:rPr>
              <a:t>Explicitness</a:t>
            </a:r>
            <a:endParaRPr lang="en-US" sz="2400" b="1" cap="small" dirty="0">
              <a:solidFill>
                <a:srgbClr val="66FFFF"/>
              </a:solidFill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27250"/>
            <a:ext cx="5638800" cy="6830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5257800"/>
            <a:ext cx="1828800" cy="95410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CFF66"/>
                </a:solidFill>
              </a:rPr>
              <a:t>pages</a:t>
            </a:r>
          </a:p>
          <a:p>
            <a:pPr algn="ctr"/>
            <a:r>
              <a:rPr lang="en-US" sz="2800" b="1" dirty="0">
                <a:solidFill>
                  <a:srgbClr val="CCFF66"/>
                </a:solidFill>
              </a:rPr>
              <a:t>16 - 20</a:t>
            </a:r>
          </a:p>
        </p:txBody>
      </p:sp>
    </p:spTree>
    <p:extLst>
      <p:ext uri="{BB962C8B-B14F-4D97-AF65-F5344CB8AC3E}">
        <p14:creationId xmlns:p14="http://schemas.microsoft.com/office/powerpoint/2010/main" val="206911436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58" name="Picture 2" descr="msoF2EE7"/>
          <p:cNvPicPr>
            <a:picLocks noChangeAspect="1" noChangeArrowheads="1"/>
          </p:cNvPicPr>
          <p:nvPr/>
        </p:nvPicPr>
        <p:blipFill>
          <a:blip r:embed="rId3" cstate="print"/>
          <a:srcRect t="5057"/>
          <a:stretch>
            <a:fillRect/>
          </a:stretch>
        </p:blipFill>
        <p:spPr bwMode="auto">
          <a:xfrm>
            <a:off x="4267200" y="0"/>
            <a:ext cx="4876800" cy="6858000"/>
          </a:xfrm>
          <a:prstGeom prst="rect">
            <a:avLst/>
          </a:prstGeom>
          <a:noFill/>
        </p:spPr>
      </p:pic>
      <p:pic>
        <p:nvPicPr>
          <p:cNvPr id="352259" name="Picture 3" descr="mso30CB5"/>
          <p:cNvPicPr>
            <a:picLocks noChangeAspect="1" noChangeArrowheads="1"/>
          </p:cNvPicPr>
          <p:nvPr/>
        </p:nvPicPr>
        <p:blipFill>
          <a:blip r:embed="rId4" cstate="print"/>
          <a:srcRect l="1213" t="1814" r="1213" b="2722"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 bwMode="auto">
          <a:xfrm>
            <a:off x="5257800" y="838200"/>
            <a:ext cx="685800" cy="381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 rot="19542480">
            <a:off x="1228780" y="2967335"/>
            <a:ext cx="668644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C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Highlighter</a:t>
            </a:r>
            <a:endParaRPr lang="en-US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C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241987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5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6428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40234" y="152400"/>
            <a:ext cx="726352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Assessment Guiding </a:t>
            </a:r>
          </a:p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Learning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633" y="2163261"/>
            <a:ext cx="8690728" cy="40251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2590800"/>
            <a:ext cx="8534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There are two reasons why we assess:</a:t>
            </a:r>
          </a:p>
          <a:p>
            <a:endParaRPr lang="en-US" sz="3600" dirty="0">
              <a:latin typeface="Comic Sans MS" panose="030F0702030302020204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Comic Sans MS" panose="030F0702030302020204" pitchFamily="66" charset="0"/>
              </a:rPr>
              <a:t>to inform instructional decisions;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Comic Sans MS" panose="030F0702030302020204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Comic Sans MS" panose="030F0702030302020204" pitchFamily="66" charset="0"/>
              </a:rPr>
              <a:t>to encourage students to try.</a:t>
            </a:r>
          </a:p>
          <a:p>
            <a:pPr algn="r"/>
            <a:endParaRPr lang="en-US" dirty="0"/>
          </a:p>
          <a:p>
            <a:pPr algn="r"/>
            <a:r>
              <a:rPr lang="en-US" dirty="0"/>
              <a:t>~Grant Wiggins</a:t>
            </a:r>
          </a:p>
        </p:txBody>
      </p:sp>
    </p:spTree>
    <p:extLst>
      <p:ext uri="{BB962C8B-B14F-4D97-AF65-F5344CB8AC3E}">
        <p14:creationId xmlns:p14="http://schemas.microsoft.com/office/powerpoint/2010/main" val="147224611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7" name="Text Box 5"/>
          <p:cNvSpPr txBox="1">
            <a:spLocks noChangeArrowheads="1"/>
          </p:cNvSpPr>
          <p:nvPr/>
        </p:nvSpPr>
        <p:spPr bwMode="auto">
          <a:xfrm>
            <a:off x="609600" y="228600"/>
            <a:ext cx="8153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66FF99"/>
                </a:solidFill>
              </a:rPr>
              <a:t>KEY QUESTION: Why are common assessments so important?</a:t>
            </a:r>
          </a:p>
        </p:txBody>
      </p:sp>
      <p:sp>
        <p:nvSpPr>
          <p:cNvPr id="197638" name="Text Box 6"/>
          <p:cNvSpPr txBox="1">
            <a:spLocks noChangeArrowheads="1"/>
          </p:cNvSpPr>
          <p:nvPr/>
        </p:nvSpPr>
        <p:spPr bwMode="auto">
          <a:xfrm>
            <a:off x="228600" y="4940300"/>
            <a:ext cx="86868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ahoma" pitchFamily="34" charset="0"/>
              </a:rPr>
              <a:t>“You can enhance or destroy students’ desire to succeed in school more quickly and permanently through your use of assessment than with any other tools you have at your disposal.”	</a:t>
            </a:r>
            <a:r>
              <a:rPr lang="en-US" sz="2400"/>
              <a:t>											</a:t>
            </a:r>
            <a:r>
              <a:rPr lang="en-US"/>
              <a:t>Rick Stiggins, Assessment Trainers Institute</a:t>
            </a:r>
            <a:endParaRPr lang="en-US" sz="2400"/>
          </a:p>
        </p:txBody>
      </p:sp>
      <p:sp>
        <p:nvSpPr>
          <p:cNvPr id="197640" name="Rectangle 8"/>
          <p:cNvSpPr>
            <a:spLocks noChangeArrowheads="1"/>
          </p:cNvSpPr>
          <p:nvPr/>
        </p:nvSpPr>
        <p:spPr bwMode="auto">
          <a:xfrm>
            <a:off x="3276600" y="1524000"/>
            <a:ext cx="5257800" cy="2743200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en-US" sz="3600">
                <a:solidFill>
                  <a:srgbClr val="FFFF66"/>
                </a:solidFill>
              </a:rPr>
              <a:t>WHY do we ASSESS:</a:t>
            </a:r>
          </a:p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en-US" sz="3600">
                <a:solidFill>
                  <a:srgbClr val="FFCCCC"/>
                </a:solidFill>
              </a:rPr>
              <a:t>1.	</a:t>
            </a:r>
            <a:r>
              <a:rPr lang="en-US" sz="2400">
                <a:solidFill>
                  <a:srgbClr val="FFCCCC"/>
                </a:solidFill>
              </a:rPr>
              <a:t>INFORM INSTRUCTIONAL DECISIONS</a:t>
            </a:r>
          </a:p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en-US" sz="3600">
                <a:solidFill>
                  <a:srgbClr val="66FF33"/>
                </a:solidFill>
              </a:rPr>
              <a:t>2.	</a:t>
            </a:r>
            <a:r>
              <a:rPr lang="en-US" sz="2400">
                <a:solidFill>
                  <a:srgbClr val="66FF33"/>
                </a:solidFill>
              </a:rPr>
              <a:t>ENCOURAGE STUDENTS TO TRY</a:t>
            </a:r>
          </a:p>
        </p:txBody>
      </p:sp>
    </p:spTree>
    <p:extLst>
      <p:ext uri="{BB962C8B-B14F-4D97-AF65-F5344CB8AC3E}">
        <p14:creationId xmlns:p14="http://schemas.microsoft.com/office/powerpoint/2010/main" val="158943300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7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7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7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7" grpId="0"/>
      <p:bldP spid="197638" grpId="0"/>
      <p:bldP spid="19764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228600" y="152400"/>
            <a:ext cx="8686800" cy="6477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35523" name="Group 3"/>
          <p:cNvGraphicFramePr>
            <a:graphicFrameLocks noGrp="1"/>
          </p:cNvGraphicFramePr>
          <p:nvPr>
            <p:ph/>
          </p:nvPr>
        </p:nvGraphicFramePr>
        <p:xfrm>
          <a:off x="228600" y="152400"/>
          <a:ext cx="8686800" cy="6426203"/>
        </p:xfrm>
        <a:graphic>
          <a:graphicData uri="http://schemas.openxmlformats.org/drawingml/2006/table">
            <a:tbl>
              <a:tblPr/>
              <a:tblGrid>
                <a:gridCol w="1241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9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1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1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1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98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14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28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6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7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8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0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5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28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6869" name="Line 69"/>
          <p:cNvSpPr>
            <a:spLocks noChangeShapeType="1"/>
          </p:cNvSpPr>
          <p:nvPr/>
        </p:nvSpPr>
        <p:spPr bwMode="auto">
          <a:xfrm flipV="1">
            <a:off x="1447800" y="1066800"/>
            <a:ext cx="0" cy="2743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70" name="Line 70"/>
          <p:cNvSpPr>
            <a:spLocks noChangeShapeType="1"/>
          </p:cNvSpPr>
          <p:nvPr/>
        </p:nvSpPr>
        <p:spPr bwMode="auto">
          <a:xfrm flipH="1" flipV="1">
            <a:off x="1447800" y="1066800"/>
            <a:ext cx="3733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71" name="Line 71"/>
          <p:cNvSpPr>
            <a:spLocks noChangeShapeType="1"/>
          </p:cNvSpPr>
          <p:nvPr/>
        </p:nvSpPr>
        <p:spPr bwMode="auto">
          <a:xfrm>
            <a:off x="5181600" y="1981200"/>
            <a:ext cx="2514600" cy="1828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72" name="Line 72"/>
          <p:cNvSpPr>
            <a:spLocks noChangeShapeType="1"/>
          </p:cNvSpPr>
          <p:nvPr/>
        </p:nvSpPr>
        <p:spPr bwMode="auto">
          <a:xfrm flipH="1" flipV="1">
            <a:off x="5181600" y="1066800"/>
            <a:ext cx="0" cy="914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73" name="Line 73"/>
          <p:cNvSpPr>
            <a:spLocks noChangeShapeType="1"/>
          </p:cNvSpPr>
          <p:nvPr/>
        </p:nvSpPr>
        <p:spPr bwMode="auto">
          <a:xfrm flipH="1" flipV="1">
            <a:off x="2667000" y="4724400"/>
            <a:ext cx="5029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74" name="Line 74"/>
          <p:cNvSpPr>
            <a:spLocks noChangeShapeType="1"/>
          </p:cNvSpPr>
          <p:nvPr/>
        </p:nvSpPr>
        <p:spPr bwMode="auto">
          <a:xfrm>
            <a:off x="1447800" y="3810000"/>
            <a:ext cx="1295400" cy="914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75" name="Line 75"/>
          <p:cNvSpPr>
            <a:spLocks noChangeShapeType="1"/>
          </p:cNvSpPr>
          <p:nvPr/>
        </p:nvSpPr>
        <p:spPr bwMode="auto">
          <a:xfrm flipH="1" flipV="1">
            <a:off x="7696200" y="3810000"/>
            <a:ext cx="0" cy="914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537853"/>
      </p:ext>
    </p:extLst>
  </p:cSld>
  <p:clrMapOvr>
    <a:masterClrMapping/>
  </p:clrMapOvr>
  <p:transition spd="slow">
    <p:dissolv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Follow-up Debriefing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95400"/>
            <a:ext cx="91440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/>
              <a:t>Each pair should share with your other team members the method you used to graph the figure.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/>
          </a:p>
          <a:p>
            <a:pPr eaLnBrk="1" hangingPunct="1">
              <a:defRPr/>
            </a:pPr>
            <a:r>
              <a:rPr lang="en-US" sz="2800"/>
              <a:t>Discuss with your team:</a:t>
            </a:r>
          </a:p>
          <a:p>
            <a:pPr lvl="1" eaLnBrk="1" hangingPunct="1">
              <a:defRPr/>
            </a:pPr>
            <a:r>
              <a:rPr lang="en-US" sz="2400"/>
              <a:t>Which method appeals to you?</a:t>
            </a:r>
          </a:p>
          <a:p>
            <a:pPr lvl="1" eaLnBrk="1" hangingPunct="1">
              <a:defRPr/>
            </a:pPr>
            <a:r>
              <a:rPr lang="en-US" sz="2400"/>
              <a:t>Is there another method that you would prefer?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en-US" sz="2400"/>
          </a:p>
          <a:p>
            <a:pPr eaLnBrk="1" hangingPunct="1">
              <a:defRPr/>
            </a:pPr>
            <a:r>
              <a:rPr lang="en-US" sz="2800"/>
              <a:t>Prepare for a “pairs choice of method” with a new graph.</a:t>
            </a:r>
          </a:p>
        </p:txBody>
      </p:sp>
      <p:pic>
        <p:nvPicPr>
          <p:cNvPr id="77828" name="Picture 4" descr="bd20202_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927725" y="5284788"/>
            <a:ext cx="3216275" cy="1573212"/>
          </a:xfrm>
        </p:spPr>
      </p:pic>
    </p:spTree>
    <p:extLst>
      <p:ext uri="{BB962C8B-B14F-4D97-AF65-F5344CB8AC3E}">
        <p14:creationId xmlns:p14="http://schemas.microsoft.com/office/powerpoint/2010/main" val="2712193227"/>
      </p:ext>
    </p:extLst>
  </p:cSld>
  <p:clrMapOvr>
    <a:masterClrMapping/>
  </p:clrMapOvr>
  <p:transition spd="slow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6050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72031" y="2514600"/>
            <a:ext cx="373380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 </a:t>
            </a:r>
            <a:r>
              <a:rPr lang="en-US" sz="2400" dirty="0"/>
              <a:t>Work collaboratively (e.g., construct viable arguments, critique, agree) to identify </a:t>
            </a:r>
            <a:r>
              <a:rPr lang="en-US" sz="2400" b="1" i="1" dirty="0">
                <a:solidFill>
                  <a:srgbClr val="FFFF00"/>
                </a:solidFill>
              </a:rPr>
              <a:t>strategies to engage each student</a:t>
            </a:r>
            <a:r>
              <a:rPr lang="en-US" sz="2400" dirty="0"/>
              <a:t>.</a:t>
            </a:r>
          </a:p>
          <a:p>
            <a:pPr algn="ctr"/>
            <a:endParaRPr lang="en-US" sz="1400" dirty="0"/>
          </a:p>
          <a:p>
            <a:pPr algn="ctr"/>
            <a:r>
              <a:rPr lang="en-US" sz="2800" i="1" dirty="0">
                <a:solidFill>
                  <a:srgbClr val="00FF00"/>
                </a:solidFill>
              </a:rPr>
              <a:t>Enjoy working with your new best friend.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1541" y="252442"/>
            <a:ext cx="48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strategies to engage each student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5255037" y="52417"/>
            <a:ext cx="3859582" cy="2277547"/>
          </a:xfrm>
          <a:prstGeom prst="rect">
            <a:avLst/>
          </a:prstGeom>
          <a:solidFill>
            <a:srgbClr val="00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small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Comic Sans MS"/>
              </a:rPr>
              <a:t>Essential Question:</a:t>
            </a:r>
          </a:p>
          <a:p>
            <a:pPr algn="ctr"/>
            <a:r>
              <a:rPr lang="en-US" sz="2800" cap="small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6FFFF"/>
                </a:solidFill>
                <a:latin typeface="Comic Sans MS" panose="030F0702030302020204" pitchFamily="66" charset="0"/>
                <a:cs typeface="Comic Sans MS"/>
              </a:rPr>
              <a:t>What will we do </a:t>
            </a:r>
          </a:p>
          <a:p>
            <a:pPr algn="ctr"/>
            <a:r>
              <a:rPr lang="en-US" sz="2800" cap="small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6FFFF"/>
                </a:solidFill>
                <a:latin typeface="Comic Sans MS" panose="030F0702030302020204" pitchFamily="66" charset="0"/>
                <a:cs typeface="Comic Sans MS"/>
              </a:rPr>
              <a:t>to make sure they </a:t>
            </a:r>
          </a:p>
          <a:p>
            <a:pPr algn="ctr"/>
            <a:r>
              <a:rPr lang="en-US" sz="2800" cap="small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6FFFF"/>
                </a:solidFill>
                <a:latin typeface="Comic Sans MS" panose="030F0702030302020204" pitchFamily="66" charset="0"/>
                <a:cs typeface="Comic Sans MS"/>
              </a:rPr>
              <a:t>know and </a:t>
            </a:r>
          </a:p>
          <a:p>
            <a:pPr algn="ctr"/>
            <a:r>
              <a:rPr lang="en-US" sz="2800" cap="small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6FFFF"/>
                </a:solidFill>
                <a:latin typeface="Comic Sans MS" panose="030F0702030302020204" pitchFamily="66" charset="0"/>
                <a:cs typeface="Comic Sans MS"/>
              </a:rPr>
              <a:t>can do it?</a:t>
            </a:r>
          </a:p>
        </p:txBody>
      </p:sp>
    </p:spTree>
    <p:extLst>
      <p:ext uri="{BB962C8B-B14F-4D97-AF65-F5344CB8AC3E}">
        <p14:creationId xmlns:p14="http://schemas.microsoft.com/office/powerpoint/2010/main" val="136874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228600" y="152400"/>
            <a:ext cx="8686800" cy="6477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39619" name="Group 3"/>
          <p:cNvGraphicFramePr>
            <a:graphicFrameLocks noGrp="1"/>
          </p:cNvGraphicFramePr>
          <p:nvPr>
            <p:ph/>
          </p:nvPr>
        </p:nvGraphicFramePr>
        <p:xfrm>
          <a:off x="228600" y="152400"/>
          <a:ext cx="8686800" cy="6426203"/>
        </p:xfrm>
        <a:graphic>
          <a:graphicData uri="http://schemas.openxmlformats.org/drawingml/2006/table">
            <a:tbl>
              <a:tblPr/>
              <a:tblGrid>
                <a:gridCol w="1241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9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1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1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1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98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14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28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6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7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8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0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5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28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8917" name="Line 69"/>
          <p:cNvSpPr>
            <a:spLocks noChangeShapeType="1"/>
          </p:cNvSpPr>
          <p:nvPr/>
        </p:nvSpPr>
        <p:spPr bwMode="auto">
          <a:xfrm flipV="1">
            <a:off x="2667000" y="1066800"/>
            <a:ext cx="0" cy="2743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918" name="Line 70"/>
          <p:cNvSpPr>
            <a:spLocks noChangeShapeType="1"/>
          </p:cNvSpPr>
          <p:nvPr/>
        </p:nvSpPr>
        <p:spPr bwMode="auto">
          <a:xfrm flipH="1" flipV="1">
            <a:off x="2590800" y="1066800"/>
            <a:ext cx="3886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919" name="Line 71"/>
          <p:cNvSpPr>
            <a:spLocks noChangeShapeType="1"/>
          </p:cNvSpPr>
          <p:nvPr/>
        </p:nvSpPr>
        <p:spPr bwMode="auto">
          <a:xfrm>
            <a:off x="6477000" y="1066800"/>
            <a:ext cx="0" cy="2743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920" name="Line 72"/>
          <p:cNvSpPr>
            <a:spLocks noChangeShapeType="1"/>
          </p:cNvSpPr>
          <p:nvPr/>
        </p:nvSpPr>
        <p:spPr bwMode="auto">
          <a:xfrm flipV="1">
            <a:off x="5257800" y="3810000"/>
            <a:ext cx="1219200" cy="914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921" name="Line 73"/>
          <p:cNvSpPr>
            <a:spLocks noChangeShapeType="1"/>
          </p:cNvSpPr>
          <p:nvPr/>
        </p:nvSpPr>
        <p:spPr bwMode="auto">
          <a:xfrm flipH="1" flipV="1">
            <a:off x="1447800" y="4724400"/>
            <a:ext cx="3733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922" name="Line 74"/>
          <p:cNvSpPr>
            <a:spLocks noChangeShapeType="1"/>
          </p:cNvSpPr>
          <p:nvPr/>
        </p:nvSpPr>
        <p:spPr bwMode="auto">
          <a:xfrm flipH="1">
            <a:off x="1447800" y="3810000"/>
            <a:ext cx="1219200" cy="914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96755"/>
      </p:ext>
    </p:extLst>
  </p:cSld>
  <p:clrMapOvr>
    <a:masterClrMapping/>
  </p:clrMapOvr>
  <p:transition spd="slow">
    <p:dissolv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3"/>
          <p:cNvSpPr>
            <a:spLocks noGrp="1"/>
          </p:cNvSpPr>
          <p:nvPr>
            <p:ph/>
          </p:nvPr>
        </p:nvSpPr>
        <p:spPr>
          <a:xfrm>
            <a:off x="1600200" y="1004888"/>
            <a:ext cx="7543800" cy="5853112"/>
          </a:xfrm>
        </p:spPr>
        <p:txBody>
          <a:bodyPr/>
          <a:lstStyle/>
          <a:p>
            <a:pPr algn="ctr">
              <a:buFontTx/>
              <a:buNone/>
              <a:defRPr/>
            </a:pPr>
            <a:r>
              <a:rPr lang="en-US" sz="4000" dirty="0">
                <a:solidFill>
                  <a:srgbClr val="66FFFF"/>
                </a:solidFill>
              </a:rPr>
              <a:t>Key Question</a:t>
            </a:r>
          </a:p>
          <a:p>
            <a:pPr algn="ctr">
              <a:buFontTx/>
              <a:buNone/>
              <a:defRPr/>
            </a:pPr>
            <a:endParaRPr lang="en-US" dirty="0"/>
          </a:p>
          <a:p>
            <a:pPr algn="ctr">
              <a:buFontTx/>
              <a:buNone/>
              <a:defRPr/>
            </a:pPr>
            <a:r>
              <a:rPr lang="en-US" dirty="0"/>
              <a:t>Did your performance on the second attempt to complete the grid exercise improve after having an opportunity to self-assess your initial strategy?</a:t>
            </a:r>
          </a:p>
        </p:txBody>
      </p:sp>
      <p:pic>
        <p:nvPicPr>
          <p:cNvPr id="79875" name="Picture 2" descr="C:\Users\Dan\AppData\Local\Microsoft\Windows\Temporary Internet Files\Content.IE5\2P4QDZBW\MCj0411500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86200"/>
            <a:ext cx="231298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4895810"/>
      </p:ext>
    </p:extLst>
  </p:cSld>
  <p:clrMapOvr>
    <a:masterClrMapping/>
  </p:clrMapOvr>
  <p:transition spd="slow">
    <p:dissolv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990600"/>
            <a:ext cx="77724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Formative Assessment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34400" cy="27463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Formative assessment is the</a:t>
            </a:r>
            <a:r>
              <a:rPr lang="en-US" dirty="0">
                <a:solidFill>
                  <a:srgbClr val="FFCCFF"/>
                </a:solidFill>
              </a:rPr>
              <a:t> </a:t>
            </a:r>
            <a:r>
              <a:rPr lang="en-US" u="sng" dirty="0">
                <a:solidFill>
                  <a:srgbClr val="66FFFF"/>
                </a:solidFill>
              </a:rPr>
              <a:t>process</a:t>
            </a:r>
            <a:r>
              <a:rPr lang="en-US" dirty="0"/>
              <a:t> used by </a:t>
            </a:r>
            <a:r>
              <a:rPr lang="en-US" dirty="0">
                <a:solidFill>
                  <a:srgbClr val="66FFFF"/>
                </a:solidFill>
              </a:rPr>
              <a:t>teachers</a:t>
            </a:r>
            <a:r>
              <a:rPr lang="en-US" dirty="0"/>
              <a:t> and </a:t>
            </a:r>
            <a:r>
              <a:rPr lang="en-US" dirty="0">
                <a:solidFill>
                  <a:srgbClr val="66FFFF"/>
                </a:solidFill>
              </a:rPr>
              <a:t>students</a:t>
            </a:r>
            <a:r>
              <a:rPr lang="en-US" dirty="0"/>
              <a:t> during instruction that provides feedback to adjust teaching and learning for the purpose of improving student learning.  </a:t>
            </a: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1752600" y="4114800"/>
            <a:ext cx="7010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b="1"/>
              <a:t>Council of Chief State School Officers, October 2006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0" y="4800600"/>
            <a:ext cx="91440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Notes: </a:t>
            </a:r>
          </a:p>
          <a:p>
            <a:pPr eaLnBrk="0" hangingPunct="0">
              <a:spcBef>
                <a:spcPct val="50000"/>
              </a:spcBef>
            </a:pPr>
            <a:r>
              <a:rPr lang="en-US"/>
              <a:t>Process rather than a particular test….</a:t>
            </a:r>
          </a:p>
          <a:p>
            <a:pPr eaLnBrk="0" hangingPunct="0">
              <a:spcBef>
                <a:spcPct val="50000"/>
              </a:spcBef>
            </a:pPr>
            <a:r>
              <a:rPr lang="en-US"/>
              <a:t>It is not the nature of the test itself that makes it formative or summative…it is the use to which those results will be put.</a:t>
            </a:r>
          </a:p>
        </p:txBody>
      </p:sp>
    </p:spTree>
    <p:extLst>
      <p:ext uri="{BB962C8B-B14F-4D97-AF65-F5344CB8AC3E}">
        <p14:creationId xmlns:p14="http://schemas.microsoft.com/office/powerpoint/2010/main" val="1323002146"/>
      </p:ext>
    </p:extLst>
  </p:cSld>
  <p:clrMapOvr>
    <a:masterClrMapping/>
  </p:clrMapOvr>
  <p:transition spd="slow">
    <p:dissolv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839200" cy="990600"/>
          </a:xfrm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  <a:latin typeface="Comic Sans MS" pitchFamily="66" charset="0"/>
              </a:rPr>
              <a:t>Thank you for your commitment to children!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381000" y="1905000"/>
            <a:ext cx="5181600" cy="36322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5000"/>
              </a:spcBef>
            </a:pPr>
            <a:r>
              <a:rPr lang="en-US" sz="3600" dirty="0">
                <a:solidFill>
                  <a:schemeClr val="folHlink"/>
                </a:solidFill>
                <a:latin typeface="Arial" charset="0"/>
              </a:rPr>
              <a:t>"It's your attitude, not just your aptitude that determines your ultimate altitude." </a:t>
            </a:r>
            <a:br>
              <a:rPr lang="en-US" sz="3600" dirty="0">
                <a:solidFill>
                  <a:schemeClr val="folHlink"/>
                </a:solidFill>
                <a:latin typeface="Arial" charset="0"/>
              </a:rPr>
            </a:br>
            <a:r>
              <a:rPr lang="en-US" sz="3600" dirty="0">
                <a:solidFill>
                  <a:schemeClr val="folHlink"/>
                </a:solidFill>
                <a:latin typeface="Arial" charset="0"/>
              </a:rPr>
              <a:t>			</a:t>
            </a:r>
            <a:r>
              <a:rPr lang="en-US" sz="3200" dirty="0">
                <a:solidFill>
                  <a:schemeClr val="folHlink"/>
                </a:solidFill>
                <a:latin typeface="Comic Sans MS" pitchFamily="66" charset="0"/>
              </a:rPr>
              <a:t>--</a:t>
            </a:r>
            <a:r>
              <a:rPr lang="en-US" sz="1600" dirty="0" err="1">
                <a:solidFill>
                  <a:schemeClr val="folHlink"/>
                </a:solidFill>
                <a:latin typeface="Comic Sans MS" pitchFamily="66" charset="0"/>
              </a:rPr>
              <a:t>Zig</a:t>
            </a:r>
            <a:r>
              <a:rPr lang="en-US" sz="1600" dirty="0">
                <a:solidFill>
                  <a:schemeClr val="folHlink"/>
                </a:solidFill>
                <a:latin typeface="Comic Sans MS" pitchFamily="66" charset="0"/>
              </a:rPr>
              <a:t> </a:t>
            </a:r>
            <a:r>
              <a:rPr lang="en-US" sz="1600" dirty="0" err="1">
                <a:solidFill>
                  <a:schemeClr val="folHlink"/>
                </a:solidFill>
                <a:latin typeface="Comic Sans MS" pitchFamily="66" charset="0"/>
              </a:rPr>
              <a:t>Ziglar</a:t>
            </a:r>
            <a:r>
              <a:rPr lang="en-US" sz="3200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en-US" sz="3200" dirty="0">
                <a:solidFill>
                  <a:schemeClr val="folHlink"/>
                </a:solidFill>
                <a:latin typeface="Helvetica Black" charset="0"/>
                <a:sym typeface="Wingdings" pitchFamily="2" charset="2"/>
              </a:rPr>
              <a:t></a:t>
            </a:r>
            <a:endParaRPr lang="en-US" sz="3200" dirty="0">
              <a:solidFill>
                <a:schemeClr val="folHlink"/>
              </a:solidFill>
              <a:latin typeface="Helvetica Black" charset="0"/>
            </a:endParaRPr>
          </a:p>
          <a:p>
            <a:pPr algn="r" eaLnBrk="1" hangingPunct="1">
              <a:spcBef>
                <a:spcPct val="55000"/>
              </a:spcBef>
            </a:pPr>
            <a:endParaRPr lang="en-US" sz="3200" dirty="0">
              <a:solidFill>
                <a:schemeClr val="folHlink"/>
              </a:solidFill>
              <a:latin typeface="Vivaldi" pitchFamily="66" charset="0"/>
            </a:endParaRP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6019800" y="4876800"/>
            <a:ext cx="2895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CCFFFF"/>
                </a:solidFill>
                <a:latin typeface="English111 Vivace BT" pitchFamily="66" charset="0"/>
              </a:rPr>
              <a:t>Dan</a:t>
            </a:r>
          </a:p>
        </p:txBody>
      </p:sp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2514600"/>
            <a:ext cx="3429000" cy="2292350"/>
          </a:xfrm>
          <a:prstGeom prst="rect">
            <a:avLst/>
          </a:prstGeom>
          <a:noFill/>
        </p:spPr>
      </p:pic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7290303" y="5486400"/>
            <a:ext cx="1847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54437"/>
            <a:ext cx="5562600" cy="1015663"/>
          </a:xfrm>
          <a:prstGeom prst="rect">
            <a:avLst/>
          </a:prstGeom>
          <a:solidFill>
            <a:srgbClr val="0432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Clear Objective (</a:t>
            </a:r>
            <a:r>
              <a:rPr lang="en-US" b="1" i="1" dirty="0"/>
              <a:t>Today I will…</a:t>
            </a:r>
            <a:r>
              <a:rPr lang="en-US" b="1" dirty="0"/>
              <a:t>)/Vocabulary </a:t>
            </a:r>
          </a:p>
          <a:p>
            <a:pPr algn="ctr"/>
            <a:r>
              <a:rPr lang="en-US" dirty="0"/>
              <a:t>referenced by teacher/students throughout learning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1766669"/>
            <a:ext cx="5638800" cy="1323439"/>
          </a:xfrm>
          <a:prstGeom prst="rect">
            <a:avLst/>
          </a:prstGeom>
          <a:solidFill>
            <a:srgbClr val="0432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Creating an Environment for Learning </a:t>
            </a:r>
          </a:p>
          <a:p>
            <a:pPr algn="ctr"/>
            <a:r>
              <a:rPr lang="en-US" dirty="0"/>
              <a:t>Provides students with context</a:t>
            </a:r>
          </a:p>
          <a:p>
            <a:pPr algn="ctr"/>
            <a:r>
              <a:rPr lang="en-US" dirty="0"/>
              <a:t>Allows teacher to build/check for background knowledge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3581400"/>
            <a:ext cx="5638800" cy="1631216"/>
          </a:xfrm>
          <a:prstGeom prst="rect">
            <a:avLst/>
          </a:prstGeom>
          <a:solidFill>
            <a:srgbClr val="0432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Helping Students Develop  Understanding </a:t>
            </a:r>
          </a:p>
          <a:p>
            <a:pPr algn="ctr"/>
            <a:r>
              <a:rPr lang="en-US" dirty="0"/>
              <a:t>This is the teaching/learning/discovering phase. Multiple checks for understanding along the way. Modeling, Guided Practice, Independent Practice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638800"/>
            <a:ext cx="5638800" cy="101566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Helping Students Extend &amp; Apply Knowledge </a:t>
            </a:r>
          </a:p>
          <a:p>
            <a:pPr algn="ctr"/>
            <a:r>
              <a:rPr lang="en-US" dirty="0"/>
              <a:t>Student reflection &amp; doing something with what they learned.</a:t>
            </a:r>
          </a:p>
        </p:txBody>
      </p:sp>
      <p:sp>
        <p:nvSpPr>
          <p:cNvPr id="6" name="Arrow: Down 5"/>
          <p:cNvSpPr/>
          <p:nvPr/>
        </p:nvSpPr>
        <p:spPr bwMode="auto">
          <a:xfrm>
            <a:off x="2667000" y="1270100"/>
            <a:ext cx="533400" cy="496569"/>
          </a:xfrm>
          <a:prstGeom prst="downArrow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Arrow: Down 6"/>
          <p:cNvSpPr/>
          <p:nvPr/>
        </p:nvSpPr>
        <p:spPr bwMode="auto">
          <a:xfrm>
            <a:off x="2656840" y="3104784"/>
            <a:ext cx="533400" cy="496569"/>
          </a:xfrm>
          <a:prstGeom prst="downArrow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Arrow: Down 7"/>
          <p:cNvSpPr/>
          <p:nvPr/>
        </p:nvSpPr>
        <p:spPr bwMode="auto">
          <a:xfrm>
            <a:off x="2656840" y="5212616"/>
            <a:ext cx="533400" cy="496569"/>
          </a:xfrm>
          <a:prstGeom prst="downArrow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88326" y="2078960"/>
            <a:ext cx="2971800" cy="3170099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Integration of: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Constant checks for understanding of each student..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Seize opportunities for student collaboration on second questions!</a:t>
            </a:r>
          </a:p>
          <a:p>
            <a:pPr algn="ctr"/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5689208" y="111067"/>
            <a:ext cx="3454792" cy="67403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Lesson</a:t>
            </a:r>
          </a:p>
          <a:p>
            <a:pPr algn="ctr"/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</a:p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Flowchart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121806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3429000" y="1217613"/>
            <a:ext cx="5410200" cy="4954587"/>
          </a:xfrm>
          <a:prstGeom prst="rect">
            <a:avLst/>
          </a:prstGeom>
          <a:solidFill>
            <a:schemeClr val="tx2"/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85000"/>
              </a:lnSpc>
              <a:spcBef>
                <a:spcPct val="50000"/>
              </a:spcBef>
            </a:pPr>
            <a:r>
              <a:rPr lang="en-US" sz="3600" b="1" dirty="0">
                <a:solidFill>
                  <a:schemeClr val="bg1"/>
                </a:solidFill>
                <a:latin typeface="High Tower Text" pitchFamily="18" charset="0"/>
              </a:rPr>
              <a:t>When students know what they are </a:t>
            </a:r>
            <a:r>
              <a:rPr lang="en-US" sz="4400" b="1" u="sng" dirty="0">
                <a:solidFill>
                  <a:schemeClr val="bg1"/>
                </a:solidFill>
                <a:latin typeface="High Tower Text" pitchFamily="18" charset="0"/>
              </a:rPr>
              <a:t>learning</a:t>
            </a:r>
            <a:r>
              <a:rPr lang="en-US" sz="3600" b="1" dirty="0">
                <a:solidFill>
                  <a:schemeClr val="bg1"/>
                </a:solidFill>
                <a:latin typeface="High Tower Text" pitchFamily="18" charset="0"/>
              </a:rPr>
              <a:t>, their performance, on average, has been shown to be</a:t>
            </a:r>
          </a:p>
          <a:p>
            <a:pPr algn="ctr" eaLnBrk="1" hangingPunct="1">
              <a:lnSpc>
                <a:spcPct val="85000"/>
              </a:lnSpc>
              <a:spcBef>
                <a:spcPct val="50000"/>
              </a:spcBef>
            </a:pPr>
            <a:r>
              <a:rPr lang="en-US" sz="3600" b="1" dirty="0">
                <a:solidFill>
                  <a:schemeClr val="bg1"/>
                </a:solidFill>
                <a:latin typeface="High Tower Text" pitchFamily="18" charset="0"/>
              </a:rPr>
              <a:t>	</a:t>
            </a:r>
            <a:r>
              <a:rPr lang="en-US" sz="3600" b="1" u="sng" dirty="0">
                <a:solidFill>
                  <a:schemeClr val="bg1"/>
                </a:solidFill>
                <a:latin typeface="High Tower Text" pitchFamily="18" charset="0"/>
              </a:rPr>
              <a:t>27 percentile points higher</a:t>
            </a:r>
            <a:r>
              <a:rPr lang="en-US" sz="3600" b="1" dirty="0">
                <a:solidFill>
                  <a:schemeClr val="bg1"/>
                </a:solidFill>
                <a:latin typeface="High Tower Text" pitchFamily="18" charset="0"/>
              </a:rPr>
              <a:t> </a:t>
            </a:r>
          </a:p>
          <a:p>
            <a:pPr algn="ctr" eaLnBrk="1" hangingPunct="1">
              <a:lnSpc>
                <a:spcPct val="85000"/>
              </a:lnSpc>
              <a:spcBef>
                <a:spcPct val="50000"/>
              </a:spcBef>
            </a:pPr>
            <a:r>
              <a:rPr lang="en-US" sz="3600" b="1" dirty="0">
                <a:solidFill>
                  <a:schemeClr val="bg1"/>
                </a:solidFill>
                <a:latin typeface="High Tower Text" pitchFamily="18" charset="0"/>
              </a:rPr>
              <a:t>than students who do not know what they are learning.</a:t>
            </a:r>
          </a:p>
        </p:txBody>
      </p:sp>
      <p:pic>
        <p:nvPicPr>
          <p:cNvPr id="43011" name="Picture 3" descr="j04109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447800"/>
            <a:ext cx="2743200" cy="298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838200" y="1524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Create an </a:t>
            </a:r>
            <a:r>
              <a:rPr lang="en-US" sz="3600">
                <a:solidFill>
                  <a:srgbClr val="FFC000"/>
                </a:solidFill>
              </a:rPr>
              <a:t>Environment for Learning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" y="5455384"/>
            <a:ext cx="3409950" cy="136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2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 bwMode="auto">
          <a:xfrm>
            <a:off x="2009010" y="5498114"/>
            <a:ext cx="5164937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800" b="1" cap="small" dirty="0">
                <a:solidFill>
                  <a:srgbClr val="FFFF00"/>
                </a:solidFill>
              </a:rPr>
              <a:t>Setting the Objective</a:t>
            </a:r>
          </a:p>
          <a:p>
            <a:pPr algn="ctr"/>
            <a:r>
              <a:rPr lang="en-US" sz="1800" b="1" cap="small" dirty="0">
                <a:solidFill>
                  <a:srgbClr val="FFFF00"/>
                </a:solidFill>
              </a:rPr>
              <a:t>(and checking along the way)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0" y="-6563"/>
            <a:ext cx="2500440" cy="3329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984" y="1628329"/>
            <a:ext cx="2702473" cy="38660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8983" y="3657601"/>
            <a:ext cx="2485017" cy="32004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157984" y="171154"/>
            <a:ext cx="2319535" cy="120044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3200" b="1" cap="small" dirty="0">
                <a:solidFill>
                  <a:srgbClr val="FFFF00"/>
                </a:solidFill>
              </a:rPr>
              <a:t>Anchor</a:t>
            </a:r>
          </a:p>
          <a:p>
            <a:pPr algn="ctr"/>
            <a:r>
              <a:rPr lang="en-US" sz="3200" b="1" cap="small" dirty="0">
                <a:solidFill>
                  <a:srgbClr val="FFFF00"/>
                </a:solidFill>
              </a:rPr>
              <a:t>Charts</a:t>
            </a:r>
          </a:p>
          <a:p>
            <a:pPr algn="ctr"/>
            <a:r>
              <a:rPr lang="en-US" sz="2800" b="1" cap="small" dirty="0">
                <a:solidFill>
                  <a:schemeClr val="tx1"/>
                </a:solidFill>
              </a:rPr>
              <a:t>Canva.com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2554" y="0"/>
            <a:ext cx="2425200" cy="3276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57" y="3653487"/>
            <a:ext cx="2475643" cy="320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9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rgbClr val="FFCCFF"/>
                </a:solidFill>
                <a:latin typeface="Comic Sans MS" charset="0"/>
                <a:ea typeface="Comic Sans MS" charset="0"/>
                <a:cs typeface="Comic Sans MS" charset="0"/>
              </a:rPr>
              <a:t>4 – second partner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62" t="4645" r="1831" b="7097"/>
          <a:stretch/>
        </p:blipFill>
        <p:spPr>
          <a:xfrm>
            <a:off x="2514600" y="1739106"/>
            <a:ext cx="438912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56822"/>
      </p:ext>
    </p:extLst>
  </p:cSld>
  <p:clrMapOvr>
    <a:masterClrMapping/>
  </p:clrMapOvr>
  <p:transition spd="slow">
    <p:dissolve/>
  </p:transition>
</p:sld>
</file>

<file path=ppt/theme/theme1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15244</TotalTime>
  <Words>1426</Words>
  <Application>Microsoft Office PowerPoint</Application>
  <PresentationFormat>On-screen Show (4:3)</PresentationFormat>
  <Paragraphs>309</Paragraphs>
  <Slides>53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73" baseType="lpstr">
      <vt:lpstr>MS PGothic</vt:lpstr>
      <vt:lpstr>Arial</vt:lpstr>
      <vt:lpstr>Arial Black</vt:lpstr>
      <vt:lpstr>Arial Rounded MT Bold</vt:lpstr>
      <vt:lpstr>Bradley Hand ITC</vt:lpstr>
      <vt:lpstr>Comic Sans MS</vt:lpstr>
      <vt:lpstr>English111 Vivace BT</vt:lpstr>
      <vt:lpstr>Helvetica Black</vt:lpstr>
      <vt:lpstr>High Tower Text</vt:lpstr>
      <vt:lpstr>Impact</vt:lpstr>
      <vt:lpstr>Monotype Corsiva</vt:lpstr>
      <vt:lpstr>Tahoma</vt:lpstr>
      <vt:lpstr>Times New Roman</vt:lpstr>
      <vt:lpstr>Verdana</vt:lpstr>
      <vt:lpstr>Vivaldi</vt:lpstr>
      <vt:lpstr>Wingdings</vt:lpstr>
      <vt:lpstr>ヒラギノ角ゴ Pro W3</vt:lpstr>
      <vt:lpstr>Beam</vt:lpstr>
      <vt:lpstr>Image</vt:lpstr>
      <vt:lpstr>Bitmap Image</vt:lpstr>
      <vt:lpstr>PowerPoint Presentation</vt:lpstr>
      <vt:lpstr>Teaching Every Student Five Key Elements</vt:lpstr>
      <vt:lpstr>4 – second partner</vt:lpstr>
      <vt:lpstr>The HOW</vt:lpstr>
      <vt:lpstr>PowerPoint Presentation</vt:lpstr>
      <vt:lpstr>PowerPoint Presentation</vt:lpstr>
      <vt:lpstr>PowerPoint Presentation</vt:lpstr>
      <vt:lpstr>PowerPoint Presentation</vt:lpstr>
      <vt:lpstr>4 – second partner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 Instruction (Keep it Simple…Keep it Real)</vt:lpstr>
      <vt:lpstr>Helping    Students    Develop    Understanding</vt:lpstr>
      <vt:lpstr>PowerPoint Presentation</vt:lpstr>
      <vt:lpstr>PowerPoint Presentation</vt:lpstr>
      <vt:lpstr>PowerPoint Presentation</vt:lpstr>
      <vt:lpstr>Essex County Mission Statement</vt:lpstr>
      <vt:lpstr>The WHAT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 Instruction (Keep it Simple…Keep it Real)</vt:lpstr>
      <vt:lpstr>4 – second partner</vt:lpstr>
      <vt:lpstr>PowerPoint Presentation</vt:lpstr>
      <vt:lpstr>PowerPoint Presentation</vt:lpstr>
      <vt:lpstr>PowerPoint Presentation</vt:lpstr>
      <vt:lpstr>Kinds of Evidence – Continuum of Evidence Informal Check for Understanding </vt:lpstr>
      <vt:lpstr>PowerPoint Presentation</vt:lpstr>
      <vt:lpstr>PowerPoint Presentation</vt:lpstr>
      <vt:lpstr>Fostering Student Engagement Strategy: Blind Sequencing</vt:lpstr>
      <vt:lpstr>PowerPoint Presentation</vt:lpstr>
      <vt:lpstr>PowerPoint Presentation</vt:lpstr>
      <vt:lpstr>PowerPoint Presentation</vt:lpstr>
      <vt:lpstr>Instructional Strategies that Facilitate  Successful Inclusion Must …</vt:lpstr>
      <vt:lpstr> Research-based Strategy:  Summarizing  and  Note-taking  Instructional Explicitness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Follow-up Debriefing</vt:lpstr>
      <vt:lpstr>PowerPoint Presentation</vt:lpstr>
      <vt:lpstr>PowerPoint Presentation</vt:lpstr>
      <vt:lpstr>Formative Assessment</vt:lpstr>
      <vt:lpstr>Thank you for your commitment to children!</vt:lpstr>
    </vt:vector>
  </TitlesOfParts>
  <Company>Child Reach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Instructional Strategies that Produce  Positive Results for EACH Student</dc:title>
  <dc:creator>Daniel Mulligan</dc:creator>
  <cp:lastModifiedBy>Daniel Mulligan</cp:lastModifiedBy>
  <cp:revision>849</cp:revision>
  <cp:lastPrinted>2017-08-19T20:13:42Z</cp:lastPrinted>
  <dcterms:created xsi:type="dcterms:W3CDTF">2007-05-21T17:38:15Z</dcterms:created>
  <dcterms:modified xsi:type="dcterms:W3CDTF">2017-08-22T22:57:35Z</dcterms:modified>
</cp:coreProperties>
</file>