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9"/>
  </p:notesMasterIdLst>
  <p:sldIdLst>
    <p:sldId id="425" r:id="rId2"/>
    <p:sldId id="427" r:id="rId3"/>
    <p:sldId id="426" r:id="rId4"/>
    <p:sldId id="428" r:id="rId5"/>
    <p:sldId id="429" r:id="rId6"/>
    <p:sldId id="430" r:id="rId7"/>
    <p:sldId id="431" r:id="rId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CD3"/>
    <a:srgbClr val="0000CC"/>
    <a:srgbClr val="66FFFF"/>
    <a:srgbClr val="FF99FF"/>
    <a:srgbClr val="660066"/>
    <a:srgbClr val="006600"/>
    <a:srgbClr val="00FF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8" autoAdjust="0"/>
    <p:restoredTop sz="93130"/>
  </p:normalViewPr>
  <p:slideViewPr>
    <p:cSldViewPr>
      <p:cViewPr varScale="1">
        <p:scale>
          <a:sx n="60" d="100"/>
          <a:sy n="60" d="100"/>
        </p:scale>
        <p:origin x="8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5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5A57F-B946-4CFE-B217-DD1E0DCAE2DB}" type="datetimeFigureOut">
              <a:rPr lang="en-US" smtClean="0"/>
              <a:t>5/27/17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99909-CE63-46CE-8A52-BC642E2DD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BBCAD2-AFFC-4388-92CF-F3503AF82F69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571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981EFB-E634-46ED-866A-D1097B459D02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923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277A12C-58DB-3C45-8144-7CDB09D1E215}" type="slidenum">
              <a:rPr lang="en-US">
                <a:latin typeface="Calibri" charset="0"/>
              </a:rPr>
              <a:pPr eaLnBrk="1" hangingPunct="1"/>
              <a:t>4</a:t>
            </a:fld>
            <a:endParaRPr lang="en-US">
              <a:latin typeface="Calibri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979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0DC811B-5B98-9941-BA87-064E825A78DF}" type="slidenum">
              <a:rPr lang="en-US">
                <a:latin typeface="Calibri" charset="0"/>
              </a:rPr>
              <a:pPr eaLnBrk="1" hangingPunct="1"/>
              <a:t>5</a:t>
            </a:fld>
            <a:endParaRPr lang="en-US">
              <a:latin typeface="Calibri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826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AA4516E-9E5C-5144-A679-EEA10D6DB007}" type="slidenum">
              <a:rPr lang="en-US">
                <a:latin typeface="Calibri" charset="0"/>
              </a:rPr>
              <a:pPr eaLnBrk="1" hangingPunct="1"/>
              <a:t>7</a:t>
            </a:fld>
            <a:endParaRPr lang="en-US">
              <a:latin typeface="Calibri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584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7086600" cy="609600"/>
          </a:xfrm>
        </p:spPr>
        <p:txBody>
          <a:bodyPr/>
          <a:lstStyle>
            <a:lvl1pPr marL="0" indent="0" algn="r">
              <a:buFontTx/>
              <a:buNone/>
              <a:defRPr sz="28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3D51B-5AEB-42BD-81DE-2A5A2DDE8B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80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714F3-292E-4460-B30B-4DE04D854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86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78955-FBF8-486B-8EA9-15EDD820F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12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E8B95-6539-4B8E-87D4-BE1454AD59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91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3D53F-1767-46D0-8531-705403499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376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32385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8100" y="1447800"/>
            <a:ext cx="32385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4869B-8CD4-47C9-B96E-52633934A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1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0B90C-EC1C-4B9E-86B3-1B1966FEC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6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A7DA0-1F7E-4DAC-83D1-7ADA78A99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5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4425-7DE5-4D11-AF0A-B2E2572CB4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14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FB245-62B8-4486-94BC-31A5338A2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77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205AC-20E1-41F7-8262-2F66B0624C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2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6629400" cy="467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FDB3575F-BA86-49CE-8558-B5D4C45C2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1.jpeg"/><Relationship Id="rId12" Type="http://schemas.openxmlformats.org/officeDocument/2006/relationships/hyperlink" Target="http://images.google.com/imgres?imgurl=http://www.liquafit.com/images/home_weightscale.jpg&amp;imgrefurl=http://www.liquafit.com/bodymassindex.htm&amp;h=180&amp;w=180&amp;sz=15&amp;hl=en&amp;start=32&amp;tbnid=tDab9TNCRaRaJM:&amp;tbnh=101&amp;tbnw=101&amp;prev=/images?q=body+mass&amp;start=20&amp;ndsp=20&amp;svnum=10&amp;hl=en&amp;lr=&amp;sa=N" TargetMode="External"/><Relationship Id="rId13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images.google.com/imgres?imgurl=http://www.suzanneduncanson.co.uk/images/movement.jpg&amp;imgrefurl=http://www.suzanneduncanson.co.uk/&amp;h=192&amp;w=193&amp;sz=10&amp;hl=en&amp;start=6&amp;tbnid=pggrFUS3PuX0TM:&amp;tbnh=102&amp;tbnw=103&amp;prev=/images?q=movement&amp;svnum=10&amp;hl=en&amp;lr=" TargetMode="External"/><Relationship Id="rId3" Type="http://schemas.openxmlformats.org/officeDocument/2006/relationships/image" Target="../media/image7.jpeg"/><Relationship Id="rId4" Type="http://schemas.openxmlformats.org/officeDocument/2006/relationships/hyperlink" Target="http://images.google.com/imgres?imgurl=http://www.magnoliaspa.com/beauty-secrets/wellness.gif&amp;imgrefurl=http://www.magnoliaspa.com/beauty-secrets/wellness/&amp;h=194&amp;w=200&amp;sz=7&amp;hl=en&amp;start=14&amp;tbnid=szemKh9Lvv63qM:&amp;tbnh=101&amp;tbnw=104&amp;prev=/images?q=wellness&amp;svnum=10&amp;hl=en&amp;lr=" TargetMode="External"/><Relationship Id="rId5" Type="http://schemas.openxmlformats.org/officeDocument/2006/relationships/image" Target="../media/image8.jpeg"/><Relationship Id="rId6" Type="http://schemas.openxmlformats.org/officeDocument/2006/relationships/hyperlink" Target="http://images.google.com/imgres?imgurl=http://www.maxsportscenter.com/images/endurance.jpg&amp;imgrefurl=http://www.maxsportscenter.com/academies/endurance.asp&amp;h=225&amp;w=200&amp;sz=34&amp;hl=en&amp;start=12&amp;tbnid=nsnvrQGSB0V0sM:&amp;tbnh=108&amp;tbnw=96&amp;prev=/images?q=endurance&amp;svnum=10&amp;hl=en&amp;lr=" TargetMode="External"/><Relationship Id="rId7" Type="http://schemas.openxmlformats.org/officeDocument/2006/relationships/image" Target="../media/image9.jpeg"/><Relationship Id="rId8" Type="http://schemas.openxmlformats.org/officeDocument/2006/relationships/hyperlink" Target="http://images.google.com/imgres?imgurl=http://webs.wichita.edu/depttools/depttoolsmemberfiles/intramuralsports/equipment/mixedsports.jpg&amp;imgrefurl=http://www.wichita.edu/intramurals/&amp;h=202&amp;w=288&amp;sz=22&amp;hl=en&amp;start=2&amp;tbnid=JYD-4uVJmu-nxM:&amp;tbnh=81&amp;tbnw=115&amp;prev=/images?q=sports+equipment&amp;svnum=10&amp;hl=en&amp;lr=" TargetMode="External"/><Relationship Id="rId9" Type="http://schemas.openxmlformats.org/officeDocument/2006/relationships/image" Target="../media/image10.jpeg"/><Relationship Id="rId10" Type="http://schemas.openxmlformats.org/officeDocument/2006/relationships/hyperlink" Target="http://images.google.com/imgres?imgurl=http://www.feinberg.northwestern.edu/nutrition/images/pyramid-sm.jpg&amp;imgrefurl=http://www.feinberg.northwestern.edu/nutrition/&amp;h=245&amp;w=245&amp;sz=15&amp;hl=en&amp;start=1&amp;tbnid=Mo-mamnW_WYDVM:&amp;tbnh=110&amp;tbnw=110&amp;prev=/images?q=nutrition&amp;svnum=10&amp;hl=en&amp;lr=&amp;sa=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hyperlink" Target="http://images.google.com/imgres?imgurl=http://www.leonelearningsystems.com/images/angles.gif&amp;imgrefurl=http://www.leonelearningsystems.com/angles.htm&amp;h=426&amp;w=552&amp;sz=4&amp;hl=en&amp;start=1&amp;tbnid=Z3F22psr1fhceM:&amp;tbnh=103&amp;tbnw=133&amp;prev=/images?q=angles&amp;svnum=10&amp;hl=en&amp;lr=&amp;rls=HPIB,HPIB:2006-37,HPIB:en&amp;sa=N" TargetMode="External"/><Relationship Id="rId12" Type="http://schemas.openxmlformats.org/officeDocument/2006/relationships/image" Target="../media/image17.jpeg"/><Relationship Id="rId13" Type="http://schemas.openxmlformats.org/officeDocument/2006/relationships/hyperlink" Target="http://images.google.com/imgres?imgurl=http://thesaurus.maths.org/mmkb/media/png/CongruentShapes.png&amp;imgrefurl=http://thesaurus.maths.org/mmkb/entry.html?action=entryByConcept&amp;id=9&amp;langcode=en&amp;expand=0&amp;h=252&amp;w=300&amp;sz=17&amp;hl=en&amp;start=3&amp;tbnid=CjroKuWqpASgvM:&amp;tbnh=97&amp;tbnw=116&amp;prev=/images?q=congruent+shapes&amp;svnum=10&amp;hl=en&amp;lr=&amp;rls=HPIB,HPIB:2006-37,HPIB:en&amp;sa=X" TargetMode="External"/><Relationship Id="rId14" Type="http://schemas.openxmlformats.org/officeDocument/2006/relationships/image" Target="../media/image18.jpeg"/><Relationship Id="rId15" Type="http://schemas.openxmlformats.org/officeDocument/2006/relationships/hyperlink" Target="http://images.google.com/imgres?imgurl=http://content.answers.com/main/content/wp/en/b/b7/Isosceles_trapezoid.jpg&amp;imgrefurl=http://www.answers.com/topic/isosceles-trapezoid&amp;h=174&amp;w=316&amp;sz=6&amp;hl=en&amp;start=3&amp;tbnid=dIqdKqK7SL8ApM:&amp;tbnh=64&amp;tbnw=117&amp;prev=/images?q=isosceles+trapezoid&amp;svnum=10&amp;hl=en&amp;lr=&amp;rls=HPIB,HPIB:2006-37,HPIB:en" TargetMode="External"/><Relationship Id="rId16" Type="http://schemas.openxmlformats.org/officeDocument/2006/relationships/image" Target="../media/image19.jpeg"/><Relationship Id="rId17" Type="http://schemas.openxmlformats.org/officeDocument/2006/relationships/hyperlink" Target="http://images.google.com/imgres?imgurl=http://www.yourdictionary.com/images/ahd/jpg/A4cylind.jpg&amp;imgrefurl=http://www.yourdictionary.com/ahd/c/c0838000.html&amp;h=320&amp;w=417&amp;sz=10&amp;hl=en&amp;start=3&amp;tbnid=QsufzZSsp1nt8M:&amp;tbnh=96&amp;tbnw=125&amp;prev=/images?q=cylinder&amp;svnum=10&amp;hl=en&amp;lr=&amp;rls=HPIB,HPIB:2006-37,HPIB:en" TargetMode="External"/><Relationship Id="rId18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images.google.com/imgres?imgurl=http://www.hypatia-lovers.com/test/triangle.gif&amp;imgrefurl=http://www.hypatia-lovers.com/test/triangle.html&amp;h=200&amp;w=200&amp;sz=2&amp;hl=en&amp;start=2&amp;tbnid=96ySkqbFRcuFMM:&amp;tbnh=104&amp;tbnw=104&amp;prev=/images?q=triangle&amp;svnum=10&amp;hl=en&amp;lr=&amp;rls=HPIB,HPIB:2006-37,HPIB:en" TargetMode="External"/><Relationship Id="rId4" Type="http://schemas.openxmlformats.org/officeDocument/2006/relationships/image" Target="../media/image13.jpeg"/><Relationship Id="rId5" Type="http://schemas.openxmlformats.org/officeDocument/2006/relationships/hyperlink" Target="NULL" TargetMode="External"/><Relationship Id="rId6" Type="http://schemas.openxmlformats.org/officeDocument/2006/relationships/image" Target="../media/image14.jpeg"/><Relationship Id="rId7" Type="http://schemas.openxmlformats.org/officeDocument/2006/relationships/hyperlink" Target="NULL" TargetMode="External"/><Relationship Id="rId8" Type="http://schemas.openxmlformats.org/officeDocument/2006/relationships/image" Target="../media/image15.jpeg"/><Relationship Id="rId9" Type="http://schemas.openxmlformats.org/officeDocument/2006/relationships/hyperlink" Target="http://images.google.com/imgres?imgurl=http://exploration.grc.nasa.gov/education/rocket/Images/volume.gif&amp;imgrefurl=http://exploration.grc.nasa.gov/education/rocket/volume.html&amp;h=533&amp;w=709&amp;sz=30&amp;hl=en&amp;start=2&amp;tbnid=PfGVX_9kgY3VRM:&amp;tbnh=105&amp;tbnw=140&amp;prev=/images?q=volume&amp;svnum=10&amp;hl=en&amp;lr=&amp;rls=HPIB,HPIB:2006-37,HPIB:en" TargetMode="External"/><Relationship Id="rId10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hyperlink" Target="http://images.google.com/imgres?imgurl=http://www.bbc.co.uk/education/asguru/maths/13pure/02functions/08domain/images/domain.gif&amp;imgrefurl=http://www.bbc.co.uk/education/asguru/maths/13pure/02functions/08domain/index.shtml&amp;h=220&amp;w=331&amp;sz=6&amp;hl=en&amp;start=19&amp;tbnid=N9F_NDjSx6G0lM:&amp;tbnh=79&amp;tbnw=119&amp;prev=/images?q=domain+range&amp;svnum=10&amp;hl=en&amp;lr=" TargetMode="External"/><Relationship Id="rId12" Type="http://schemas.openxmlformats.org/officeDocument/2006/relationships/image" Target="../media/image25.jpeg"/><Relationship Id="rId13" Type="http://schemas.openxmlformats.org/officeDocument/2006/relationships/hyperlink" Target="http://images.google.com/imgres?imgurl=http://www.learningwave.com/lwonline/algebra_section2/graphics/planesm.gif&amp;imgrefurl=http://www.learningwave.com/lwonline/algebra_section2/alg_coord.html&amp;h=307&amp;w=322&amp;sz=10&amp;tbnid=-JBNEiVnvCovzM:&amp;tbnh=113&amp;tbnw=118&amp;prev=/images?q=coordinate+plane&amp;start=2&amp;sa=X&amp;oi=images&amp;ct=image&amp;cd=2" TargetMode="External"/><Relationship Id="rId14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images.google.com/imgres?imgurl=http://library.thinkquest.org/20991/media/alg2_vertlinetest.gif&amp;imgrefurl=http://library.thinkquest.org/20991/textonly/alg2/graphs.html&amp;h=357&amp;w=467&amp;sz=5&amp;hl=en&amp;start=6&amp;tbnid=Ct-hRXUxZLW5HM:&amp;tbnh=98&amp;tbnw=128&amp;prev=/images?q=math+function&amp;svnum=10&amp;hl=en&amp;lr=&amp;sa=G" TargetMode="External"/><Relationship Id="rId4" Type="http://schemas.openxmlformats.org/officeDocument/2006/relationships/image" Target="../media/image21.jpeg"/><Relationship Id="rId5" Type="http://schemas.openxmlformats.org/officeDocument/2006/relationships/hyperlink" Target="http://images.google.com/imgres?imgurl=http://www.mathwarehouse.com/algebra/linear_equation/systems-of-equation/images/solution-system-linear-equation.jpg&amp;imgrefurl=http://www.mathwarehouse.com/algebra/linear_equation/systems-of-equation/index.html&amp;h=302&amp;w=362&amp;sz=56&amp;hl=en&amp;start=21&amp;tbnid=XqiWt3L3b6fWTM:&amp;tbnh=101&amp;tbnw=121&amp;prev=/images?q=linear+equation&amp;start=20&amp;ndsp=20&amp;svnum=10&amp;hl=en&amp;lr=&amp;sa=N" TargetMode="External"/><Relationship Id="rId6" Type="http://schemas.openxmlformats.org/officeDocument/2006/relationships/image" Target="../media/image22.jpeg"/><Relationship Id="rId7" Type="http://schemas.openxmlformats.org/officeDocument/2006/relationships/hyperlink" Target="http://images.google.com/imgres?imgurl=http://www.scienceteecher.com/physics_formula_large.jpg&amp;imgrefurl=http://www.scienceteecher.com/physformlrg.html&amp;h=389&amp;w=336&amp;sz=38&amp;hl=en&amp;start=6&amp;tbnid=K5Umy34ROsdKiM:&amp;tbnh=123&amp;tbnw=106&amp;prev=/images?q=formula&amp;svnum=10&amp;hl=en&amp;lr=" TargetMode="External"/><Relationship Id="rId8" Type="http://schemas.openxmlformats.org/officeDocument/2006/relationships/image" Target="../media/image23.jpeg"/><Relationship Id="rId9" Type="http://schemas.openxmlformats.org/officeDocument/2006/relationships/hyperlink" Target="http://images.google.com/imgres?imgurl=http://www.spirxpert.com/bitmaps/regres2a.jpg&amp;imgrefurl=http://www.spirxpert.com/statistical3.htm&amp;h=273&amp;w=297&amp;sz=21&amp;hl=en&amp;start=1&amp;tbnid=Euhy8of9lD9w2M:&amp;tbnh=107&amp;tbnw=116&amp;prev=/images?q=dependent+variable&amp;svnum=10&amp;hl=en&amp;lr=" TargetMode="External"/><Relationship Id="rId10" Type="http://schemas.openxmlformats.org/officeDocument/2006/relationships/image" Target="../media/image2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4" Type="http://schemas.openxmlformats.org/officeDocument/2006/relationships/image" Target="../media/image29.jpeg"/><Relationship Id="rId5" Type="http://schemas.openxmlformats.org/officeDocument/2006/relationships/image" Target="../media/image30.wmf"/><Relationship Id="rId6" Type="http://schemas.openxmlformats.org/officeDocument/2006/relationships/image" Target="../media/image31.gif"/><Relationship Id="rId7" Type="http://schemas.openxmlformats.org/officeDocument/2006/relationships/image" Target="../media/image32.w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triangle">
            <a:avLst>
              <a:gd name="adj" fmla="val 50000"/>
            </a:avLst>
          </a:prstGeom>
          <a:solidFill>
            <a:srgbClr val="003300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>
              <a:latin typeface="Times New Roman" pitchFamily="18" charset="0"/>
            </a:endParaRPr>
          </a:p>
        </p:txBody>
      </p:sp>
      <p:sp>
        <p:nvSpPr>
          <p:cNvPr id="34819" name="Line 3"/>
          <p:cNvSpPr>
            <a:spLocks noChangeShapeType="1"/>
          </p:cNvSpPr>
          <p:nvPr/>
        </p:nvSpPr>
        <p:spPr bwMode="auto">
          <a:xfrm>
            <a:off x="1447800" y="4724400"/>
            <a:ext cx="62484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2743200" y="2743200"/>
            <a:ext cx="36576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3505200" y="4724400"/>
            <a:ext cx="0" cy="21336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6096000" y="4724400"/>
            <a:ext cx="0" cy="21336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4572000" y="2743200"/>
            <a:ext cx="0" cy="19812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914400" y="64008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CC00"/>
                </a:solidFill>
                <a:latin typeface="Times New Roman" pitchFamily="18" charset="0"/>
              </a:rPr>
              <a:t>50 POINTS		50 POINTS		50 POINTS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2286000" y="42672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CC00"/>
                </a:solidFill>
                <a:latin typeface="Times New Roman" pitchFamily="18" charset="0"/>
              </a:rPr>
              <a:t>100 POINTS		100 POINTS	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657600" y="2286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CC00"/>
                </a:solidFill>
                <a:latin typeface="Times New Roman" pitchFamily="18" charset="0"/>
              </a:rPr>
              <a:t>200 POINTS</a:t>
            </a:r>
          </a:p>
        </p:txBody>
      </p:sp>
      <p:sp>
        <p:nvSpPr>
          <p:cNvPr id="391179" name="Text Box 11"/>
          <p:cNvSpPr txBox="1">
            <a:spLocks noChangeArrowheads="1"/>
          </p:cNvSpPr>
          <p:nvPr/>
        </p:nvSpPr>
        <p:spPr bwMode="auto">
          <a:xfrm>
            <a:off x="1143000" y="4800600"/>
            <a:ext cx="25146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400" b="1" dirty="0" err="1" smtClean="0">
                <a:solidFill>
                  <a:srgbClr val="EAEAEA"/>
                </a:solidFill>
                <a:latin typeface="Times New Roman" pitchFamily="18" charset="0"/>
              </a:rPr>
              <a:t>Kanye</a:t>
            </a:r>
            <a:r>
              <a:rPr lang="en-US" sz="2400" b="1" dirty="0" smtClean="0">
                <a:solidFill>
                  <a:srgbClr val="EAEAEA"/>
                </a:solidFill>
                <a:latin typeface="Times New Roman" pitchFamily="18" charset="0"/>
              </a:rPr>
              <a:t> West</a:t>
            </a:r>
            <a:endParaRPr lang="en-US" sz="2400" b="1" dirty="0">
              <a:solidFill>
                <a:srgbClr val="EAEAEA"/>
              </a:solidFill>
              <a:latin typeface="Times New Roman" pitchFamily="18" charset="0"/>
            </a:endParaRPr>
          </a:p>
        </p:txBody>
      </p:sp>
      <p:grpSp>
        <p:nvGrpSpPr>
          <p:cNvPr id="34828" name="Group 12"/>
          <p:cNvGrpSpPr>
            <a:grpSpLocks/>
          </p:cNvGrpSpPr>
          <p:nvPr/>
        </p:nvGrpSpPr>
        <p:grpSpPr bwMode="auto">
          <a:xfrm>
            <a:off x="1714500" y="-252413"/>
            <a:ext cx="5659438" cy="5540376"/>
            <a:chOff x="1128" y="1041"/>
            <a:chExt cx="3565" cy="3490"/>
          </a:xfrm>
        </p:grpSpPr>
        <p:sp>
          <p:nvSpPr>
            <p:cNvPr id="34844" name="WordArt 13"/>
            <p:cNvSpPr>
              <a:spLocks noChangeArrowheads="1" noChangeShapeType="1" noTextEdit="1"/>
            </p:cNvSpPr>
            <p:nvPr/>
          </p:nvSpPr>
          <p:spPr bwMode="auto">
            <a:xfrm rot="-3350821">
              <a:off x="-365" y="2534"/>
              <a:ext cx="3490" cy="50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i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 Black"/>
                </a:rPr>
                <a:t>Triangle</a:t>
              </a:r>
            </a:p>
          </p:txBody>
        </p:sp>
        <p:sp>
          <p:nvSpPr>
            <p:cNvPr id="34845" name="WordArt 14"/>
            <p:cNvSpPr>
              <a:spLocks noChangeArrowheads="1" noChangeShapeType="1" noTextEdit="1"/>
            </p:cNvSpPr>
            <p:nvPr/>
          </p:nvSpPr>
          <p:spPr bwMode="auto">
            <a:xfrm rot="3215433">
              <a:off x="2863" y="2522"/>
              <a:ext cx="3252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i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 Black"/>
                </a:rPr>
                <a:t>Trivia</a:t>
              </a:r>
            </a:p>
          </p:txBody>
        </p:sp>
      </p:grpSp>
      <p:sp>
        <p:nvSpPr>
          <p:cNvPr id="34829" name="Text Box 15"/>
          <p:cNvSpPr txBox="1">
            <a:spLocks noChangeArrowheads="1"/>
          </p:cNvSpPr>
          <p:nvPr/>
        </p:nvSpPr>
        <p:spPr bwMode="auto">
          <a:xfrm>
            <a:off x="0" y="0"/>
            <a:ext cx="29718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99FF99"/>
                </a:solidFill>
                <a:latin typeface="Comic Sans MS" pitchFamily="66" charset="0"/>
              </a:rPr>
              <a:t>Organizing Theme: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66"/>
                </a:solidFill>
                <a:latin typeface="Comic Sans MS" pitchFamily="66" charset="0"/>
              </a:rPr>
              <a:t>Things someone would say…</a:t>
            </a:r>
          </a:p>
        </p:txBody>
      </p:sp>
      <p:sp>
        <p:nvSpPr>
          <p:cNvPr id="391184" name="Text Box 16"/>
          <p:cNvSpPr txBox="1">
            <a:spLocks noChangeArrowheads="1"/>
          </p:cNvSpPr>
          <p:nvPr/>
        </p:nvSpPr>
        <p:spPr bwMode="auto">
          <a:xfrm>
            <a:off x="4419600" y="2819400"/>
            <a:ext cx="25908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400" b="1" dirty="0" err="1" smtClean="0">
                <a:solidFill>
                  <a:srgbClr val="EAEAEA"/>
                </a:solidFill>
                <a:latin typeface="Times New Roman" pitchFamily="18" charset="0"/>
              </a:rPr>
              <a:t>Rihanna</a:t>
            </a:r>
            <a:endParaRPr lang="en-US" sz="2400" b="1" dirty="0">
              <a:solidFill>
                <a:srgbClr val="EAEAEA"/>
              </a:solidFill>
              <a:latin typeface="Times New Roman" pitchFamily="18" charset="0"/>
            </a:endParaRPr>
          </a:p>
        </p:txBody>
      </p:sp>
      <p:sp>
        <p:nvSpPr>
          <p:cNvPr id="391185" name="Text Box 17"/>
          <p:cNvSpPr txBox="1">
            <a:spLocks noChangeArrowheads="1"/>
          </p:cNvSpPr>
          <p:nvPr/>
        </p:nvSpPr>
        <p:spPr bwMode="auto">
          <a:xfrm>
            <a:off x="5791200" y="4800600"/>
            <a:ext cx="24384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400" b="1" dirty="0" smtClean="0">
                <a:solidFill>
                  <a:srgbClr val="EAEAEA"/>
                </a:solidFill>
                <a:latin typeface="Times New Roman" pitchFamily="18" charset="0"/>
              </a:rPr>
              <a:t>Dolly Parton</a:t>
            </a:r>
            <a:endParaRPr lang="en-US" sz="2400" b="1" dirty="0">
              <a:solidFill>
                <a:srgbClr val="EAEAEA"/>
              </a:solidFill>
              <a:latin typeface="Times New Roman" pitchFamily="18" charset="0"/>
            </a:endParaRPr>
          </a:p>
        </p:txBody>
      </p:sp>
      <p:sp>
        <p:nvSpPr>
          <p:cNvPr id="391186" name="Text Box 18"/>
          <p:cNvSpPr txBox="1">
            <a:spLocks noChangeArrowheads="1"/>
          </p:cNvSpPr>
          <p:nvPr/>
        </p:nvSpPr>
        <p:spPr bwMode="auto">
          <a:xfrm>
            <a:off x="3124200" y="4800600"/>
            <a:ext cx="32766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400" b="1" dirty="0" smtClean="0">
                <a:solidFill>
                  <a:srgbClr val="EAEAEA"/>
                </a:solidFill>
                <a:latin typeface="Times New Roman" pitchFamily="18" charset="0"/>
              </a:rPr>
              <a:t>Lady Gaga</a:t>
            </a:r>
            <a:endParaRPr lang="en-US" sz="2400" b="1" dirty="0">
              <a:solidFill>
                <a:srgbClr val="EAEAEA"/>
              </a:solidFill>
              <a:latin typeface="Times New Roman" pitchFamily="18" charset="0"/>
            </a:endParaRPr>
          </a:p>
        </p:txBody>
      </p:sp>
      <p:sp>
        <p:nvSpPr>
          <p:cNvPr id="391187" name="Text Box 19"/>
          <p:cNvSpPr txBox="1">
            <a:spLocks noChangeArrowheads="1"/>
          </p:cNvSpPr>
          <p:nvPr/>
        </p:nvSpPr>
        <p:spPr bwMode="auto">
          <a:xfrm>
            <a:off x="2514600" y="2819400"/>
            <a:ext cx="22098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400" b="1" dirty="0" smtClean="0">
                <a:solidFill>
                  <a:srgbClr val="EAEAEA"/>
                </a:solidFill>
                <a:latin typeface="Times New Roman" pitchFamily="18" charset="0"/>
              </a:rPr>
              <a:t>Stevie Wonder</a:t>
            </a:r>
            <a:endParaRPr lang="en-US" sz="2400" b="1" dirty="0">
              <a:solidFill>
                <a:srgbClr val="EAEAEA"/>
              </a:solidFill>
              <a:latin typeface="Times New Roman" pitchFamily="18" charset="0"/>
            </a:endParaRPr>
          </a:p>
        </p:txBody>
      </p:sp>
      <p:sp>
        <p:nvSpPr>
          <p:cNvPr id="391188" name="Text Box 20"/>
          <p:cNvSpPr txBox="1">
            <a:spLocks noChangeArrowheads="1"/>
          </p:cNvSpPr>
          <p:nvPr/>
        </p:nvSpPr>
        <p:spPr bwMode="auto">
          <a:xfrm>
            <a:off x="3429000" y="1981200"/>
            <a:ext cx="25146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65000"/>
              </a:lnSpc>
              <a:spcBef>
                <a:spcPct val="50000"/>
              </a:spcBef>
            </a:pPr>
            <a:r>
              <a:rPr lang="en-US" sz="2400" b="1" dirty="0" smtClean="0">
                <a:solidFill>
                  <a:srgbClr val="EAEAEA"/>
                </a:solidFill>
                <a:latin typeface="Times New Roman" pitchFamily="18" charset="0"/>
              </a:rPr>
              <a:t>Paul McCartney</a:t>
            </a:r>
            <a:endParaRPr lang="en-US" sz="2400" b="1" dirty="0">
              <a:solidFill>
                <a:srgbClr val="EAEAEA"/>
              </a:solidFill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81800" y="0"/>
            <a:ext cx="2362200" cy="92333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chemeClr val="bg1"/>
                </a:solidFill>
              </a:rPr>
              <a:t>FAMOUS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Living</a:t>
            </a:r>
          </a:p>
          <a:p>
            <a:pPr algn="ctr">
              <a:defRPr/>
            </a:pPr>
            <a:r>
              <a:rPr lang="en-US" b="1" dirty="0" smtClean="0">
                <a:solidFill>
                  <a:schemeClr val="bg1"/>
                </a:solidFill>
              </a:rPr>
              <a:t>SINGERS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5181600"/>
            <a:ext cx="1231900" cy="1231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2600" y="5181600"/>
            <a:ext cx="1143000" cy="1143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1000" y="5105400"/>
            <a:ext cx="1257300" cy="12573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9200" y="3200400"/>
            <a:ext cx="1409700" cy="10909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48000" y="3200400"/>
            <a:ext cx="962332" cy="11049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10000" y="990600"/>
            <a:ext cx="1498600" cy="9392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1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91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91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91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91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91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79" grpId="0"/>
      <p:bldP spid="391184" grpId="0"/>
      <p:bldP spid="391185" grpId="0"/>
      <p:bldP spid="391186" grpId="0"/>
      <p:bldP spid="391187" grpId="0"/>
      <p:bldP spid="39118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381000" y="76200"/>
            <a:ext cx="8763000" cy="6400800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>
              <a:latin typeface="Times New Roman" pitchFamily="18" charset="0"/>
            </a:endParaRPr>
          </a:p>
        </p:txBody>
      </p:sp>
      <p:sp>
        <p:nvSpPr>
          <p:cNvPr id="35843" name="Line 3"/>
          <p:cNvSpPr>
            <a:spLocks noChangeShapeType="1"/>
          </p:cNvSpPr>
          <p:nvPr/>
        </p:nvSpPr>
        <p:spPr bwMode="auto">
          <a:xfrm>
            <a:off x="1752600" y="4419600"/>
            <a:ext cx="60198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3124200" y="2514600"/>
            <a:ext cx="32766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>
            <a:off x="3657600" y="4495800"/>
            <a:ext cx="0" cy="19812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>
            <a:off x="6096000" y="4495800"/>
            <a:ext cx="0" cy="19812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4953000" y="2514600"/>
            <a:ext cx="0" cy="19050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1219200" y="60198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CC00"/>
                </a:solidFill>
                <a:latin typeface="Times New Roman" pitchFamily="18" charset="0"/>
              </a:rPr>
              <a:t>50 POINTS		50 POINTS		50 POINTS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2667000" y="40386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CC00"/>
                </a:solidFill>
                <a:latin typeface="Times New Roman" pitchFamily="18" charset="0"/>
              </a:rPr>
              <a:t>100 POINTS		100 POINTS	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3886200" y="21336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CC00"/>
                </a:solidFill>
                <a:latin typeface="Times New Roman" pitchFamily="18" charset="0"/>
              </a:rPr>
              <a:t>200 POINTS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381000" y="255588"/>
            <a:ext cx="1795463" cy="528637"/>
          </a:xfrm>
          <a:prstGeom prst="rect">
            <a:avLst/>
          </a:prstGeom>
          <a:solidFill>
            <a:srgbClr val="00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66"/>
                </a:solidFill>
              </a:rPr>
              <a:t>Health/PE</a:t>
            </a:r>
          </a:p>
        </p:txBody>
      </p:sp>
      <p:sp>
        <p:nvSpPr>
          <p:cNvPr id="484364" name="Text Box 12"/>
          <p:cNvSpPr txBox="1">
            <a:spLocks noChangeArrowheads="1"/>
          </p:cNvSpPr>
          <p:nvPr/>
        </p:nvSpPr>
        <p:spPr bwMode="auto">
          <a:xfrm>
            <a:off x="3810000" y="45720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Wellness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84365" name="Text Box 13"/>
          <p:cNvSpPr txBox="1">
            <a:spLocks noChangeArrowheads="1"/>
          </p:cNvSpPr>
          <p:nvPr/>
        </p:nvSpPr>
        <p:spPr bwMode="auto">
          <a:xfrm>
            <a:off x="2895600" y="26670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Equipment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84366" name="Text Box 14"/>
          <p:cNvSpPr txBox="1">
            <a:spLocks noChangeArrowheads="1"/>
          </p:cNvSpPr>
          <p:nvPr/>
        </p:nvSpPr>
        <p:spPr bwMode="auto">
          <a:xfrm>
            <a:off x="3810000" y="533400"/>
            <a:ext cx="1981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Body      Mass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84367" name="Text Box 15"/>
          <p:cNvSpPr txBox="1">
            <a:spLocks noChangeArrowheads="1"/>
          </p:cNvSpPr>
          <p:nvPr/>
        </p:nvSpPr>
        <p:spPr bwMode="auto">
          <a:xfrm>
            <a:off x="4953000" y="26670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Nutrition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84368" name="Text Box 16"/>
          <p:cNvSpPr txBox="1">
            <a:spLocks noChangeArrowheads="1"/>
          </p:cNvSpPr>
          <p:nvPr/>
        </p:nvSpPr>
        <p:spPr bwMode="auto">
          <a:xfrm>
            <a:off x="6096000" y="45720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Endurance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84369" name="Text Box 17"/>
          <p:cNvSpPr txBox="1">
            <a:spLocks noChangeArrowheads="1"/>
          </p:cNvSpPr>
          <p:nvPr/>
        </p:nvSpPr>
        <p:spPr bwMode="auto">
          <a:xfrm>
            <a:off x="1600200" y="45720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Movement</a:t>
            </a:r>
            <a:endParaRPr lang="en-US" sz="2400">
              <a:latin typeface="Times New Roman" pitchFamily="18" charset="0"/>
            </a:endParaRPr>
          </a:p>
        </p:txBody>
      </p:sp>
      <p:pic>
        <p:nvPicPr>
          <p:cNvPr id="484370" name="Picture 18" descr="movemen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4953000"/>
            <a:ext cx="1143000" cy="113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4371" name="Picture 19" descr="wellnes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4953000"/>
            <a:ext cx="1143000" cy="110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4372" name="Picture 20" descr="endurance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29400" y="4953000"/>
            <a:ext cx="101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4373" name="Picture 21" descr="mixedsports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00400" y="3124200"/>
            <a:ext cx="1371600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4374" name="Picture 22" descr="pyramid-sm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334000" y="3048000"/>
            <a:ext cx="1295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4375" name="Picture 23" descr="home_weightscale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343400" y="1295400"/>
            <a:ext cx="96202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8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8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8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8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8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843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843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84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84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843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843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84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84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843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843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84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84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84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843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84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84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843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843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484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84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843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843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84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484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64" grpId="0"/>
      <p:bldP spid="484365" grpId="0"/>
      <p:bldP spid="484366" grpId="0"/>
      <p:bldP spid="484367" grpId="0"/>
      <p:bldP spid="484368" grpId="0"/>
      <p:bldP spid="4843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306388" y="0"/>
            <a:ext cx="8837612" cy="6400800"/>
          </a:xfrm>
          <a:prstGeom prst="triangle">
            <a:avLst>
              <a:gd name="adj" fmla="val 50000"/>
            </a:avLst>
          </a:prstGeom>
          <a:solidFill>
            <a:srgbClr val="003300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>
              <a:latin typeface="Times New Roman" pitchFamily="18" charset="0"/>
            </a:endParaRPr>
          </a:p>
        </p:txBody>
      </p:sp>
      <p:sp>
        <p:nvSpPr>
          <p:cNvPr id="41987" name="Line 3"/>
          <p:cNvSpPr>
            <a:spLocks noChangeShapeType="1"/>
          </p:cNvSpPr>
          <p:nvPr/>
        </p:nvSpPr>
        <p:spPr bwMode="auto">
          <a:xfrm>
            <a:off x="1687513" y="4343400"/>
            <a:ext cx="6072187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3071813" y="2438400"/>
            <a:ext cx="3303587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>
            <a:off x="3686175" y="4419600"/>
            <a:ext cx="0" cy="19812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5991225" y="4419600"/>
            <a:ext cx="0" cy="19812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>
            <a:off x="4992688" y="2438400"/>
            <a:ext cx="0" cy="19050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990600" y="5943600"/>
            <a:ext cx="7915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solidFill>
                  <a:srgbClr val="FFCC00"/>
                </a:solidFill>
                <a:latin typeface="Times New Roman" pitchFamily="18" charset="0"/>
              </a:rPr>
              <a:t>50 POINTS		50 POINTS		50 POINTS</a:t>
            </a: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2362200" y="3962400"/>
            <a:ext cx="5148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solidFill>
                  <a:srgbClr val="FFCC00"/>
                </a:solidFill>
                <a:latin typeface="Times New Roman" pitchFamily="18" charset="0"/>
              </a:rPr>
              <a:t>100 POINTS		100 POINTS	</a:t>
            </a: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3762375" y="2057400"/>
            <a:ext cx="2228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CC00"/>
                </a:solidFill>
                <a:latin typeface="Times New Roman" pitchFamily="18" charset="0"/>
              </a:rPr>
              <a:t>200 POINTS</a:t>
            </a:r>
          </a:p>
        </p:txBody>
      </p:sp>
      <p:sp>
        <p:nvSpPr>
          <p:cNvPr id="41995" name="WordArt 11"/>
          <p:cNvSpPr>
            <a:spLocks noChangeArrowheads="1" noChangeShapeType="1" noTextEdit="1"/>
          </p:cNvSpPr>
          <p:nvPr/>
        </p:nvSpPr>
        <p:spPr bwMode="auto">
          <a:xfrm>
            <a:off x="3048000" y="1676400"/>
            <a:ext cx="2971800" cy="4191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YOUR</a:t>
            </a:r>
          </a:p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TURN!!!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400" y="0"/>
            <a:ext cx="2743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Research-based Instructional Strategies</a:t>
            </a:r>
            <a:endParaRPr lang="en-US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381000" y="76200"/>
            <a:ext cx="8763000" cy="6400800"/>
          </a:xfrm>
          <a:prstGeom prst="triangle">
            <a:avLst>
              <a:gd name="adj" fmla="val 50000"/>
            </a:avLst>
          </a:prstGeom>
          <a:solidFill>
            <a:srgbClr val="006600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Book Antiqua" charset="0"/>
            </a:endParaRPr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1752600" y="4419600"/>
            <a:ext cx="60198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3124200" y="2514600"/>
            <a:ext cx="32766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3657600" y="4495800"/>
            <a:ext cx="0" cy="19812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096000" y="4495800"/>
            <a:ext cx="0" cy="19812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4953000" y="2514600"/>
            <a:ext cx="0" cy="19050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219200" y="60198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FFCC00"/>
                </a:solidFill>
                <a:latin typeface="Book Antiqua" charset="0"/>
              </a:rPr>
              <a:t>50 POINTS		50 POINTS		50 POINTS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667000" y="4038600"/>
            <a:ext cx="510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FFCC00"/>
                </a:solidFill>
                <a:latin typeface="Book Antiqua" charset="0"/>
              </a:rPr>
              <a:t>100 POINTS		100 POINTS	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886200" y="21336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CC00"/>
                </a:solidFill>
                <a:latin typeface="Book Antiqua" charset="0"/>
              </a:rPr>
              <a:t>200 POINTS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0" y="838200"/>
            <a:ext cx="3429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ea typeface="+mn-ea"/>
              </a:rPr>
              <a:t>Grade 6 Math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ea typeface="+mn-ea"/>
              </a:rPr>
              <a:t>Measurement &amp; Geometry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95000"/>
                  <a:lumOff val="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79212" name="Text Box 12"/>
          <p:cNvSpPr txBox="1">
            <a:spLocks noChangeArrowheads="1"/>
          </p:cNvSpPr>
          <p:nvPr/>
        </p:nvSpPr>
        <p:spPr bwMode="auto">
          <a:xfrm>
            <a:off x="1066800" y="5562600"/>
            <a:ext cx="243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>
                <a:latin typeface="Book Antiqua" charset="0"/>
              </a:rPr>
              <a:t>PLANE FIGURE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327525" y="8747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endParaRPr lang="en-US">
              <a:latin typeface="Book Antiqua" charset="0"/>
            </a:endParaRPr>
          </a:p>
        </p:txBody>
      </p:sp>
      <p:sp>
        <p:nvSpPr>
          <p:cNvPr id="179214" name="Text Box 14"/>
          <p:cNvSpPr txBox="1">
            <a:spLocks noChangeArrowheads="1"/>
          </p:cNvSpPr>
          <p:nvPr/>
        </p:nvSpPr>
        <p:spPr bwMode="auto">
          <a:xfrm>
            <a:off x="3581400" y="5562600"/>
            <a:ext cx="2590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>
                <a:latin typeface="Book Antiqua" charset="0"/>
              </a:rPr>
              <a:t>VOLUME</a:t>
            </a:r>
          </a:p>
        </p:txBody>
      </p:sp>
      <p:sp>
        <p:nvSpPr>
          <p:cNvPr id="179215" name="Text Box 15"/>
          <p:cNvSpPr txBox="1">
            <a:spLocks noChangeArrowheads="1"/>
          </p:cNvSpPr>
          <p:nvPr/>
        </p:nvSpPr>
        <p:spPr bwMode="auto">
          <a:xfrm>
            <a:off x="5943600" y="5562600"/>
            <a:ext cx="266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>
                <a:latin typeface="Book Antiqua" charset="0"/>
              </a:rPr>
              <a:t>TYPES of ANGLES</a:t>
            </a:r>
          </a:p>
        </p:txBody>
      </p:sp>
      <p:sp>
        <p:nvSpPr>
          <p:cNvPr id="179216" name="Text Box 16"/>
          <p:cNvSpPr txBox="1">
            <a:spLocks noChangeArrowheads="1"/>
          </p:cNvSpPr>
          <p:nvPr/>
        </p:nvSpPr>
        <p:spPr bwMode="auto">
          <a:xfrm>
            <a:off x="1981200" y="3733800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>
                <a:latin typeface="Book Antiqua" charset="0"/>
              </a:rPr>
              <a:t>CONGRUENT</a:t>
            </a:r>
          </a:p>
        </p:txBody>
      </p:sp>
      <p:sp>
        <p:nvSpPr>
          <p:cNvPr id="179217" name="Text Box 17"/>
          <p:cNvSpPr txBox="1">
            <a:spLocks noChangeArrowheads="1"/>
          </p:cNvSpPr>
          <p:nvPr/>
        </p:nvSpPr>
        <p:spPr bwMode="auto">
          <a:xfrm>
            <a:off x="5105400" y="3733800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>
                <a:latin typeface="Book Antiqua" charset="0"/>
              </a:rPr>
              <a:t>CYLINDER</a:t>
            </a:r>
          </a:p>
        </p:txBody>
      </p:sp>
      <p:sp>
        <p:nvSpPr>
          <p:cNvPr id="179218" name="Text Box 18"/>
          <p:cNvSpPr txBox="1">
            <a:spLocks noChangeArrowheads="1"/>
          </p:cNvSpPr>
          <p:nvPr/>
        </p:nvSpPr>
        <p:spPr bwMode="auto">
          <a:xfrm>
            <a:off x="3352800" y="1752600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>
                <a:latin typeface="Book Antiqua" charset="0"/>
              </a:rPr>
              <a:t>ISOSCELES TRAPEZOID</a:t>
            </a:r>
          </a:p>
        </p:txBody>
      </p:sp>
      <p:pic>
        <p:nvPicPr>
          <p:cNvPr id="179219" name="Picture 19" descr="triangl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0292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9220" name="Picture 20" descr="white%2520rectangle%2520filtered">
            <a:hlinkClick r:id="rId5" invalidUrl="http://images.google.com/imgres?imgurl=http://www.elec.reading.ac.uk/people/J.Grimbleby/Printers/white rectangle filtered.jpg&amp;imgrefurl=http://www.elec.reading.ac.uk/people/J.Grimbleby/Printers.htm&amp;h=640&amp;w=960&amp;sz=107&amp;hl=en&amp;start=9&amp;tbnid=mF_BESp8SJw4rM:&amp;tbnh=99&amp;tbnw=148&amp;prev=/images?q=rectangle&amp;svnum=10&amp;hl=en&amp;lr=&amp;rls=HPIB,HPIB:2006-37,HPIB:en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334688">
            <a:off x="2895600" y="4648200"/>
            <a:ext cx="5095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9221" name="Picture 21" descr="simple%2520circle">
            <a:hlinkClick r:id="rId7" invalidUrl="http://images.google.com/imgres?imgurl=http://academic.evergreen.edu/k/keymya26/simple circle.gif&amp;imgrefurl=http://academic.evergreen.edu/k/keymya26/&amp;h=173&amp;w=173&amp;sz=1&amp;hl=en&amp;start=2&amp;tbnid=fi6VaNtgqmGZRM:&amp;tbnh=100&amp;tbnw=100&amp;prev=/images?q=circle&amp;svnum=10&amp;hl=en&amp;lr=&amp;rls=HPIB,HPIB:2006-37,HPIB:en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724400"/>
            <a:ext cx="5524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9222" name="Picture 22" descr="volume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572000"/>
            <a:ext cx="13335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9223" name="Picture 23" descr="angles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572000"/>
            <a:ext cx="12668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9224" name="Picture 24" descr="CongruentShapes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743200"/>
            <a:ext cx="11049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9225" name="Picture 25" descr="Isosceles_trapezoid">
            <a:hlinkClick r:id="rId15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066800"/>
            <a:ext cx="11144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9226" name="Picture 26" descr="A4cylind">
            <a:hlinkClick r:id="rId17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743200"/>
            <a:ext cx="12954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55276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9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9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9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79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79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79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7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7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9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792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7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7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7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792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7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7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79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792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7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7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79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79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7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7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79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792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7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7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79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792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7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7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79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79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7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7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12" grpId="0"/>
      <p:bldP spid="179214" grpId="0"/>
      <p:bldP spid="179215" grpId="0"/>
      <p:bldP spid="179216" grpId="0"/>
      <p:bldP spid="179217" grpId="0"/>
      <p:bldP spid="1792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381000" y="76200"/>
            <a:ext cx="8763000" cy="6400800"/>
          </a:xfrm>
          <a:prstGeom prst="triangle">
            <a:avLst>
              <a:gd name="adj" fmla="val 50000"/>
            </a:avLst>
          </a:prstGeom>
          <a:solidFill>
            <a:srgbClr val="800080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Book Antiqua" charset="0"/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752600" y="4419600"/>
            <a:ext cx="60198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124200" y="2514600"/>
            <a:ext cx="32766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3657600" y="4495800"/>
            <a:ext cx="0" cy="19812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096000" y="4495800"/>
            <a:ext cx="0" cy="19812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4953000" y="2514600"/>
            <a:ext cx="0" cy="19050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219200" y="60198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FFCC00"/>
                </a:solidFill>
                <a:latin typeface="Book Antiqua" charset="0"/>
              </a:rPr>
              <a:t>50 POINTS		50 POINTS		50 POINTS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667000" y="4038600"/>
            <a:ext cx="510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FFCC00"/>
                </a:solidFill>
                <a:latin typeface="Book Antiqua" charset="0"/>
              </a:rPr>
              <a:t>100 POINTS		100 POINTS	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3886200" y="21336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CC00"/>
                </a:solidFill>
                <a:latin typeface="Book Antiqua" charset="0"/>
              </a:rPr>
              <a:t>200 POINTS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0" y="1143000"/>
            <a:ext cx="3429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  <a:latin typeface="Book Antiqua" pitchFamily="18" charset="0"/>
                <a:ea typeface="+mn-ea"/>
              </a:rPr>
              <a:t>Grade 8 Math</a:t>
            </a:r>
          </a:p>
          <a:p>
            <a:pPr algn="ctr" eaLnBrk="0" hangingPunct="0">
              <a:defRPr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  <a:latin typeface="Book Antiqua" pitchFamily="18" charset="0"/>
                <a:ea typeface="+mn-ea"/>
              </a:rPr>
              <a:t>Patterns, Functions, &amp; Algebra</a:t>
            </a:r>
          </a:p>
          <a:p>
            <a:pPr algn="ctr" eaLnBrk="0" hangingPunct="0">
              <a:defRPr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  <a:latin typeface="Book Antiqua" pitchFamily="18" charset="0"/>
                <a:ea typeface="+mn-ea"/>
              </a:rPr>
              <a:t>(32% of SOL test)</a:t>
            </a:r>
          </a:p>
        </p:txBody>
      </p:sp>
      <p:sp>
        <p:nvSpPr>
          <p:cNvPr id="172044" name="Text Box 12"/>
          <p:cNvSpPr txBox="1">
            <a:spLocks noChangeArrowheads="1"/>
          </p:cNvSpPr>
          <p:nvPr/>
        </p:nvSpPr>
        <p:spPr bwMode="auto">
          <a:xfrm>
            <a:off x="1447800" y="5562600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latin typeface="Book Antiqua" charset="0"/>
              </a:rPr>
              <a:t>FUNCTION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4327525" y="8747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endParaRPr lang="en-US">
              <a:latin typeface="Book Antiqua" charset="0"/>
            </a:endParaRPr>
          </a:p>
        </p:txBody>
      </p:sp>
      <p:sp>
        <p:nvSpPr>
          <p:cNvPr id="172046" name="Text Box 14"/>
          <p:cNvSpPr txBox="1">
            <a:spLocks noChangeArrowheads="1"/>
          </p:cNvSpPr>
          <p:nvPr/>
        </p:nvSpPr>
        <p:spPr bwMode="auto">
          <a:xfrm>
            <a:off x="3581400" y="5562600"/>
            <a:ext cx="2590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latin typeface="Book Antiqua" charset="0"/>
              </a:rPr>
              <a:t>LINEAR EQUATION</a:t>
            </a:r>
          </a:p>
        </p:txBody>
      </p:sp>
      <p:sp>
        <p:nvSpPr>
          <p:cNvPr id="172047" name="Text Box 15"/>
          <p:cNvSpPr txBox="1">
            <a:spLocks noChangeArrowheads="1"/>
          </p:cNvSpPr>
          <p:nvPr/>
        </p:nvSpPr>
        <p:spPr bwMode="auto">
          <a:xfrm>
            <a:off x="6248400" y="5562600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latin typeface="Book Antiqua" charset="0"/>
              </a:rPr>
              <a:t>FORMULA</a:t>
            </a:r>
          </a:p>
        </p:txBody>
      </p:sp>
      <p:sp>
        <p:nvSpPr>
          <p:cNvPr id="172048" name="Text Box 16"/>
          <p:cNvSpPr txBox="1">
            <a:spLocks noChangeArrowheads="1"/>
          </p:cNvSpPr>
          <p:nvPr/>
        </p:nvSpPr>
        <p:spPr bwMode="auto">
          <a:xfrm>
            <a:off x="1981200" y="3733800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latin typeface="Book Antiqua" charset="0"/>
              </a:rPr>
              <a:t>DEPENDENT VARIABLE</a:t>
            </a:r>
          </a:p>
        </p:txBody>
      </p:sp>
      <p:sp>
        <p:nvSpPr>
          <p:cNvPr id="172049" name="Text Box 17"/>
          <p:cNvSpPr txBox="1">
            <a:spLocks noChangeArrowheads="1"/>
          </p:cNvSpPr>
          <p:nvPr/>
        </p:nvSpPr>
        <p:spPr bwMode="auto">
          <a:xfrm>
            <a:off x="5105400" y="3733800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latin typeface="Book Antiqua" charset="0"/>
              </a:rPr>
              <a:t>DOMAIN</a:t>
            </a:r>
          </a:p>
        </p:txBody>
      </p:sp>
      <p:sp>
        <p:nvSpPr>
          <p:cNvPr id="172050" name="Text Box 18"/>
          <p:cNvSpPr txBox="1">
            <a:spLocks noChangeArrowheads="1"/>
          </p:cNvSpPr>
          <p:nvPr/>
        </p:nvSpPr>
        <p:spPr bwMode="auto">
          <a:xfrm>
            <a:off x="3352800" y="1752600"/>
            <a:ext cx="297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latin typeface="Book Antiqua" charset="0"/>
              </a:rPr>
              <a:t>COORDINATE PLANE</a:t>
            </a:r>
          </a:p>
        </p:txBody>
      </p:sp>
      <p:pic>
        <p:nvPicPr>
          <p:cNvPr id="172051" name="Picture 19" descr="alg2_vertlinetest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495800"/>
            <a:ext cx="1371600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2052" name="Picture 20" descr="solution-system-linear-equation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495800"/>
            <a:ext cx="12954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2053" name="Picture 21" descr="physics_formula_large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688" y="4495800"/>
            <a:ext cx="944562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2054" name="Picture 22" descr="regres2a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590800"/>
            <a:ext cx="1295400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2055" name="Picture 23" descr="domain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667000"/>
            <a:ext cx="1524000" cy="101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2056" name="Picture 24" descr="http://www.learningwave.com/lwonline/algebra_section2/alg_coord.html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85800"/>
            <a:ext cx="11239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05067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2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2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2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7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7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7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7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7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7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7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7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7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7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7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7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7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7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7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7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7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7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7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7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7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720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7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7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44" grpId="0"/>
      <p:bldP spid="172046" grpId="0"/>
      <p:bldP spid="172047" grpId="0"/>
      <p:bldP spid="172048" grpId="0"/>
      <p:bldP spid="172049" grpId="0"/>
      <p:bldP spid="1720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486400" y="3276600"/>
            <a:ext cx="914400" cy="83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381000" y="76200"/>
            <a:ext cx="8763000" cy="6400800"/>
          </a:xfrm>
          <a:prstGeom prst="triangle">
            <a:avLst>
              <a:gd name="adj" fmla="val 50000"/>
            </a:avLst>
          </a:prstGeom>
          <a:solidFill>
            <a:srgbClr val="003300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charset="0"/>
            </a:endParaRP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1752600" y="4419600"/>
            <a:ext cx="60198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3124200" y="2514600"/>
            <a:ext cx="32766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3657600" y="4495800"/>
            <a:ext cx="0" cy="19812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6096000" y="4495800"/>
            <a:ext cx="0" cy="19812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4953000" y="2514600"/>
            <a:ext cx="0" cy="19050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219200" y="60198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>
                <a:solidFill>
                  <a:srgbClr val="FFCC00"/>
                </a:solidFill>
                <a:latin typeface="Times New Roman" charset="0"/>
              </a:rPr>
              <a:t>50 POINTS		50 POINTS		50 POINTS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667000" y="4038600"/>
            <a:ext cx="510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>
                <a:solidFill>
                  <a:srgbClr val="FFCC00"/>
                </a:solidFill>
                <a:latin typeface="Times New Roman" charset="0"/>
              </a:rPr>
              <a:t>100 POINTS		100 POINTS	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886200" y="21336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CC00"/>
                </a:solidFill>
                <a:latin typeface="Times New Roman" charset="0"/>
              </a:rPr>
              <a:t>200 POINTS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381000" y="430213"/>
            <a:ext cx="1539875" cy="954087"/>
          </a:xfrm>
          <a:prstGeom prst="rect">
            <a:avLst/>
          </a:prstGeom>
          <a:solidFill>
            <a:srgbClr val="00FFFF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400">
              <a:solidFill>
                <a:srgbClr val="000066"/>
              </a:solidFill>
            </a:endParaRPr>
          </a:p>
          <a:p>
            <a:pPr eaLnBrk="1" hangingPunct="1"/>
            <a:r>
              <a:rPr lang="en-US" sz="2800" b="1">
                <a:solidFill>
                  <a:srgbClr val="660066"/>
                </a:solidFill>
              </a:rPr>
              <a:t>Science</a:t>
            </a:r>
          </a:p>
          <a:p>
            <a:pPr eaLnBrk="1" hangingPunct="1"/>
            <a:endParaRPr lang="en-US" sz="1400">
              <a:solidFill>
                <a:srgbClr val="000066"/>
              </a:solidFill>
            </a:endParaRPr>
          </a:p>
        </p:txBody>
      </p:sp>
      <p:pic>
        <p:nvPicPr>
          <p:cNvPr id="430093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029200"/>
            <a:ext cx="7556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4" name="Text Box 14"/>
          <p:cNvSpPr txBox="1">
            <a:spLocks noChangeArrowheads="1"/>
          </p:cNvSpPr>
          <p:nvPr/>
        </p:nvSpPr>
        <p:spPr bwMode="auto">
          <a:xfrm>
            <a:off x="3810000" y="45720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/>
              <a:t>Experiment</a:t>
            </a:r>
            <a:endParaRPr lang="en-US" sz="2400"/>
          </a:p>
        </p:txBody>
      </p:sp>
      <p:sp>
        <p:nvSpPr>
          <p:cNvPr id="430095" name="Text Box 15"/>
          <p:cNvSpPr txBox="1">
            <a:spLocks noChangeArrowheads="1"/>
          </p:cNvSpPr>
          <p:nvPr/>
        </p:nvSpPr>
        <p:spPr bwMode="auto">
          <a:xfrm>
            <a:off x="2895600" y="26670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/>
              <a:t>Hypothesis</a:t>
            </a:r>
            <a:endParaRPr lang="en-US" sz="2400"/>
          </a:p>
        </p:txBody>
      </p:sp>
      <p:sp>
        <p:nvSpPr>
          <p:cNvPr id="430096" name="Text Box 16"/>
          <p:cNvSpPr txBox="1">
            <a:spLocks noChangeArrowheads="1"/>
          </p:cNvSpPr>
          <p:nvPr/>
        </p:nvSpPr>
        <p:spPr bwMode="auto">
          <a:xfrm>
            <a:off x="3810000" y="533400"/>
            <a:ext cx="1981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/>
              <a:t>Kinetic Energy</a:t>
            </a:r>
            <a:endParaRPr lang="en-US" sz="2400"/>
          </a:p>
        </p:txBody>
      </p:sp>
      <p:sp>
        <p:nvSpPr>
          <p:cNvPr id="430097" name="Text Box 17"/>
          <p:cNvSpPr txBox="1">
            <a:spLocks noChangeArrowheads="1"/>
          </p:cNvSpPr>
          <p:nvPr/>
        </p:nvSpPr>
        <p:spPr bwMode="auto">
          <a:xfrm>
            <a:off x="4953000" y="26670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/>
              <a:t>Electron</a:t>
            </a:r>
            <a:endParaRPr lang="en-US" sz="2400"/>
          </a:p>
        </p:txBody>
      </p:sp>
      <p:sp>
        <p:nvSpPr>
          <p:cNvPr id="430098" name="Text Box 18"/>
          <p:cNvSpPr txBox="1">
            <a:spLocks noChangeArrowheads="1"/>
          </p:cNvSpPr>
          <p:nvPr/>
        </p:nvSpPr>
        <p:spPr bwMode="auto">
          <a:xfrm>
            <a:off x="6096000" y="45720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/>
              <a:t>Dissolve</a:t>
            </a:r>
            <a:endParaRPr lang="en-US" sz="2400"/>
          </a:p>
        </p:txBody>
      </p:sp>
      <p:sp>
        <p:nvSpPr>
          <p:cNvPr id="430099" name="Text Box 19"/>
          <p:cNvSpPr txBox="1">
            <a:spLocks noChangeArrowheads="1"/>
          </p:cNvSpPr>
          <p:nvPr/>
        </p:nvSpPr>
        <p:spPr bwMode="auto">
          <a:xfrm>
            <a:off x="1600200" y="45720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/>
              <a:t>Atmosphere</a:t>
            </a:r>
            <a:endParaRPr lang="en-US" sz="2400"/>
          </a:p>
        </p:txBody>
      </p:sp>
      <p:pic>
        <p:nvPicPr>
          <p:cNvPr id="430100" name="Picture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029200"/>
            <a:ext cx="661988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01" name="Picture 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029200"/>
            <a:ext cx="13414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02" name="Picture 22" descr="j033407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124200"/>
            <a:ext cx="719138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03" name="Picture 23"/>
          <p:cNvPicPr>
            <a:picLocks noChangeAspect="1" noChangeArrowheads="1"/>
          </p:cNvPicPr>
          <p:nvPr/>
        </p:nvPicPr>
        <p:blipFill>
          <a:blip r:embed="rId6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276600"/>
            <a:ext cx="914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04" name="Line 24"/>
          <p:cNvSpPr>
            <a:spLocks noChangeShapeType="1"/>
          </p:cNvSpPr>
          <p:nvPr/>
        </p:nvSpPr>
        <p:spPr bwMode="auto">
          <a:xfrm flipH="1" flipV="1">
            <a:off x="6248400" y="3429000"/>
            <a:ext cx="381000" cy="76200"/>
          </a:xfrm>
          <a:prstGeom prst="line">
            <a:avLst/>
          </a:prstGeom>
          <a:noFill/>
          <a:ln w="25400">
            <a:solidFill>
              <a:srgbClr val="00FFFF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105" name="Line 25"/>
          <p:cNvSpPr>
            <a:spLocks noChangeShapeType="1"/>
          </p:cNvSpPr>
          <p:nvPr/>
        </p:nvSpPr>
        <p:spPr bwMode="auto">
          <a:xfrm flipH="1" flipV="1">
            <a:off x="6400800" y="3733800"/>
            <a:ext cx="381000" cy="76200"/>
          </a:xfrm>
          <a:prstGeom prst="line">
            <a:avLst/>
          </a:prstGeom>
          <a:noFill/>
          <a:ln w="25400">
            <a:solidFill>
              <a:srgbClr val="00FFFF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430106" name="Picture 26" descr="j0333116[1]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295400"/>
            <a:ext cx="8858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47314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0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30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30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30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30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30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30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30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30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30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300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300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30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30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30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30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30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30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30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30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30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30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30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30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430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30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30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30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30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430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30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430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430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430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430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430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430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430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94" grpId="0"/>
      <p:bldP spid="430095" grpId="0"/>
      <p:bldP spid="430096" grpId="0"/>
      <p:bldP spid="430097" grpId="0"/>
      <p:bldP spid="430098" grpId="0"/>
      <p:bldP spid="430099" grpId="0"/>
      <p:bldP spid="430104" grpId="0" animBg="1"/>
      <p:bldP spid="43010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306388" y="0"/>
            <a:ext cx="8837612" cy="6400800"/>
          </a:xfrm>
          <a:prstGeom prst="triangle">
            <a:avLst>
              <a:gd name="adj" fmla="val 50000"/>
            </a:avLst>
          </a:prstGeom>
          <a:solidFill>
            <a:srgbClr val="003300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Book Antiqua" charset="0"/>
            </a:endParaRPr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1687513" y="4343400"/>
            <a:ext cx="6072187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071813" y="2438400"/>
            <a:ext cx="3303587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3686175" y="4419600"/>
            <a:ext cx="0" cy="19812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5991225" y="4419600"/>
            <a:ext cx="0" cy="19812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4992688" y="2438400"/>
            <a:ext cx="0" cy="19050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381125" y="5943600"/>
            <a:ext cx="7915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FFCC00"/>
                </a:solidFill>
                <a:latin typeface="Book Antiqua" charset="0"/>
              </a:rPr>
              <a:t>50 POINTS		50 POINTS		50 POINTS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841625" y="3962400"/>
            <a:ext cx="5148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FFCC00"/>
                </a:solidFill>
                <a:latin typeface="Book Antiqua" charset="0"/>
              </a:rPr>
              <a:t>100 POINTS		100 POINTS	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762375" y="2057400"/>
            <a:ext cx="2228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CC00"/>
                </a:solidFill>
                <a:latin typeface="Book Antiqua" charset="0"/>
              </a:rPr>
              <a:t>200 POINTS</a:t>
            </a: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981200" y="3657600"/>
            <a:ext cx="3200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latin typeface="Book Antiqua" charset="0"/>
              </a:rPr>
              <a:t>Enter text here</a:t>
            </a: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5638800" y="5486400"/>
            <a:ext cx="3200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latin typeface="Book Antiqua" charset="0"/>
              </a:rPr>
              <a:t>Enter text here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124200" y="5562600"/>
            <a:ext cx="3200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latin typeface="Book Antiqua" charset="0"/>
              </a:rPr>
              <a:t>Enter text here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533400" y="5562600"/>
            <a:ext cx="3200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latin typeface="Book Antiqua" charset="0"/>
              </a:rPr>
              <a:t>Enter text here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4572000" y="3581400"/>
            <a:ext cx="3200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latin typeface="Book Antiqua" charset="0"/>
              </a:rPr>
              <a:t>Enter text here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3048000" y="1600200"/>
            <a:ext cx="3200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latin typeface="Book Antiqua" charset="0"/>
              </a:rPr>
              <a:t>Enter text here</a:t>
            </a:r>
          </a:p>
        </p:txBody>
      </p:sp>
    </p:spTree>
    <p:extLst>
      <p:ext uri="{BB962C8B-B14F-4D97-AF65-F5344CB8AC3E}">
        <p14:creationId xmlns:p14="http://schemas.microsoft.com/office/powerpoint/2010/main" val="2226845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Focused senses design templat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Focused senses design templat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lnDef>
  </a:objectDefaults>
  <a:extraClrSchemeLst>
    <a:extraClrScheme>
      <a:clrScheme name="Focused sense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cused sense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cused sense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cused sense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cused sense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cused sense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cused sense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cused sense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cused sense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cused sense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cused sense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cused sense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1791</TotalTime>
  <Words>150</Words>
  <Application>Microsoft Macintosh PowerPoint</Application>
  <PresentationFormat>On-screen Show (4:3)</PresentationFormat>
  <Paragraphs>79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Arial Black</vt:lpstr>
      <vt:lpstr>Book Antiqua</vt:lpstr>
      <vt:lpstr>Calibri</vt:lpstr>
      <vt:lpstr>Century Gothic</vt:lpstr>
      <vt:lpstr>Comic Sans MS</vt:lpstr>
      <vt:lpstr>Impact</vt:lpstr>
      <vt:lpstr>ＭＳ Ｐゴシック</vt:lpstr>
      <vt:lpstr>Times New Roman</vt:lpstr>
      <vt:lpstr>Focused senses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Daniel Mulligan</cp:lastModifiedBy>
  <cp:revision>117</cp:revision>
  <cp:lastPrinted>1601-01-01T00:00:00Z</cp:lastPrinted>
  <dcterms:created xsi:type="dcterms:W3CDTF">1601-01-01T00:00:00Z</dcterms:created>
  <dcterms:modified xsi:type="dcterms:W3CDTF">2017-05-27T17:40:45Z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