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44"/>
  </p:notesMasterIdLst>
  <p:handoutMasterIdLst>
    <p:handoutMasterId r:id="rId45"/>
  </p:handoutMasterIdLst>
  <p:sldIdLst>
    <p:sldId id="1692" r:id="rId2"/>
    <p:sldId id="4192" r:id="rId3"/>
    <p:sldId id="4062" r:id="rId4"/>
    <p:sldId id="4252" r:id="rId5"/>
    <p:sldId id="4158" r:id="rId6"/>
    <p:sldId id="4156" r:id="rId7"/>
    <p:sldId id="4150" r:id="rId8"/>
    <p:sldId id="2729" r:id="rId9"/>
    <p:sldId id="4151" r:id="rId10"/>
    <p:sldId id="4220" r:id="rId11"/>
    <p:sldId id="4149" r:id="rId12"/>
    <p:sldId id="4152" r:id="rId13"/>
    <p:sldId id="4253" r:id="rId14"/>
    <p:sldId id="4153" r:id="rId15"/>
    <p:sldId id="3767" r:id="rId16"/>
    <p:sldId id="4255" r:id="rId17"/>
    <p:sldId id="3768" r:id="rId18"/>
    <p:sldId id="4115" r:id="rId19"/>
    <p:sldId id="4154" r:id="rId20"/>
    <p:sldId id="4157" r:id="rId21"/>
    <p:sldId id="4221" r:id="rId22"/>
    <p:sldId id="4147" r:id="rId23"/>
    <p:sldId id="4223" r:id="rId24"/>
    <p:sldId id="4148" r:id="rId25"/>
    <p:sldId id="4224" r:id="rId26"/>
    <p:sldId id="4230" r:id="rId27"/>
    <p:sldId id="4239" r:id="rId28"/>
    <p:sldId id="4240" r:id="rId29"/>
    <p:sldId id="4241" r:id="rId30"/>
    <p:sldId id="4243" r:id="rId31"/>
    <p:sldId id="4244" r:id="rId32"/>
    <p:sldId id="4242" r:id="rId33"/>
    <p:sldId id="4245" r:id="rId34"/>
    <p:sldId id="4248" r:id="rId35"/>
    <p:sldId id="4249" r:id="rId36"/>
    <p:sldId id="4250" r:id="rId37"/>
    <p:sldId id="827" r:id="rId38"/>
    <p:sldId id="4251" r:id="rId39"/>
    <p:sldId id="4254" r:id="rId40"/>
    <p:sldId id="4228" r:id="rId41"/>
    <p:sldId id="4229" r:id="rId42"/>
    <p:sldId id="4235" r:id="rId43"/>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0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0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0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000" kern="1200">
        <a:solidFill>
          <a:schemeClr val="tx1"/>
        </a:solidFill>
        <a:latin typeface="Arial" pitchFamily="34" charset="0"/>
        <a:ea typeface="+mn-ea"/>
        <a:cs typeface="Arial" pitchFamily="34" charset="0"/>
      </a:defRPr>
    </a:lvl5pPr>
    <a:lvl6pPr marL="2286000" algn="l" defTabSz="914400" rtl="0" eaLnBrk="1" latinLnBrk="0" hangingPunct="1">
      <a:defRPr sz="2000" kern="1200">
        <a:solidFill>
          <a:schemeClr val="tx1"/>
        </a:solidFill>
        <a:latin typeface="Arial" pitchFamily="34" charset="0"/>
        <a:ea typeface="+mn-ea"/>
        <a:cs typeface="Arial" pitchFamily="34" charset="0"/>
      </a:defRPr>
    </a:lvl6pPr>
    <a:lvl7pPr marL="2743200" algn="l" defTabSz="914400" rtl="0" eaLnBrk="1" latinLnBrk="0" hangingPunct="1">
      <a:defRPr sz="2000" kern="1200">
        <a:solidFill>
          <a:schemeClr val="tx1"/>
        </a:solidFill>
        <a:latin typeface="Arial" pitchFamily="34" charset="0"/>
        <a:ea typeface="+mn-ea"/>
        <a:cs typeface="Arial" pitchFamily="34" charset="0"/>
      </a:defRPr>
    </a:lvl7pPr>
    <a:lvl8pPr marL="3200400" algn="l" defTabSz="914400" rtl="0" eaLnBrk="1" latinLnBrk="0" hangingPunct="1">
      <a:defRPr sz="2000" kern="1200">
        <a:solidFill>
          <a:schemeClr val="tx1"/>
        </a:solidFill>
        <a:latin typeface="Arial" pitchFamily="34" charset="0"/>
        <a:ea typeface="+mn-ea"/>
        <a:cs typeface="Arial" pitchFamily="34" charset="0"/>
      </a:defRPr>
    </a:lvl8pPr>
    <a:lvl9pPr marL="3657600" algn="l" defTabSz="914400" rtl="0" eaLnBrk="1" latinLnBrk="0" hangingPunct="1">
      <a:defRPr sz="20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FA00"/>
    <a:srgbClr val="000000"/>
    <a:srgbClr val="66FFFF"/>
    <a:srgbClr val="CCFF66"/>
    <a:srgbClr val="00FF00"/>
    <a:srgbClr val="FFFF00"/>
    <a:srgbClr val="FFCC66"/>
    <a:srgbClr val="0432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8031" autoAdjust="0"/>
    <p:restoredTop sz="95595" autoAdjust="0"/>
  </p:normalViewPr>
  <p:slideViewPr>
    <p:cSldViewPr>
      <p:cViewPr varScale="1">
        <p:scale>
          <a:sx n="160" d="100"/>
          <a:sy n="160" d="100"/>
        </p:scale>
        <p:origin x="185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8192"/>
    </p:cViewPr>
  </p:sorterViewPr>
  <p:notesViewPr>
    <p:cSldViewPr>
      <p:cViewPr varScale="1">
        <p:scale>
          <a:sx n="58" d="100"/>
          <a:sy n="58" d="100"/>
        </p:scale>
        <p:origin x="-18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000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000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000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2EC57F6F-31B0-482B-A457-CCFBA396A799}" type="slidenum">
              <a:rPr lang="en-US"/>
              <a:pPr>
                <a:defRPr/>
              </a:pPr>
              <a:t>‹#›</a:t>
            </a:fld>
            <a:endParaRPr lang="en-US"/>
          </a:p>
        </p:txBody>
      </p:sp>
    </p:spTree>
    <p:extLst>
      <p:ext uri="{BB962C8B-B14F-4D97-AF65-F5344CB8AC3E}">
        <p14:creationId xmlns:p14="http://schemas.microsoft.com/office/powerpoint/2010/main" val="196910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17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E8378116-201F-48C6-8B89-953098899D8C}" type="slidenum">
              <a:rPr lang="en-US"/>
              <a:pPr>
                <a:defRPr/>
              </a:pPr>
              <a:t>‹#›</a:t>
            </a:fld>
            <a:endParaRPr lang="en-US"/>
          </a:p>
        </p:txBody>
      </p:sp>
    </p:spTree>
    <p:extLst>
      <p:ext uri="{BB962C8B-B14F-4D97-AF65-F5344CB8AC3E}">
        <p14:creationId xmlns:p14="http://schemas.microsoft.com/office/powerpoint/2010/main" val="40495494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DA9099-7ACD-45B5-8769-995C0DBE839D}" type="slidenum">
              <a:rPr lang="en-US" smtClean="0"/>
              <a:pPr/>
              <a:t>1</a:t>
            </a:fld>
            <a:endParaRPr lang="en-US"/>
          </a:p>
        </p:txBody>
      </p:sp>
    </p:spTree>
    <p:extLst>
      <p:ext uri="{BB962C8B-B14F-4D97-AF65-F5344CB8AC3E}">
        <p14:creationId xmlns:p14="http://schemas.microsoft.com/office/powerpoint/2010/main" val="946015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527B8-348F-94E5-6828-C3A97F23890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07306E68-C0DD-3A6D-E495-CEAF87E5AB5E}"/>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05C2900-4DB0-EB4A-9CD5-200CD8332669}" type="slidenum">
              <a:rPr lang="en-US" altLang="en-US" sz="1200">
                <a:latin typeface="Arial" panose="020B0604020202020204" pitchFamily="34" charset="0"/>
              </a:rPr>
              <a:pPr/>
              <a:t>4</a:t>
            </a:fld>
            <a:endParaRPr lang="en-US" altLang="en-US" sz="1200">
              <a:latin typeface="Arial" panose="020B0604020202020204" pitchFamily="34" charset="0"/>
            </a:endParaRPr>
          </a:p>
        </p:txBody>
      </p:sp>
      <p:sp>
        <p:nvSpPr>
          <p:cNvPr id="78850" name="Rectangle 2">
            <a:extLst>
              <a:ext uri="{FF2B5EF4-FFF2-40B4-BE49-F238E27FC236}">
                <a16:creationId xmlns:a16="http://schemas.microsoft.com/office/drawing/2014/main" id="{F56311CF-5A2E-EB1B-6E31-52B2737B0073}"/>
              </a:ext>
            </a:extLst>
          </p:cNvPr>
          <p:cNvSpPr>
            <a:spLocks noGrp="1" noRot="1" noChangeAspect="1" noChangeArrowheads="1" noTextEdit="1"/>
          </p:cNvSpPr>
          <p:nvPr>
            <p:ph type="sldImg"/>
          </p:nvPr>
        </p:nvSpPr>
        <p:spPr>
          <a:xfrm>
            <a:off x="1144588" y="687388"/>
            <a:ext cx="4570412" cy="3427412"/>
          </a:xfrm>
          <a:ln/>
          <a:extLst>
            <a:ext uri="{FAA26D3D-D897-4be2-8F04-BA451C77F1D7}">
              <ma14:placeholderFlag xmlns="" xmlns:ma14="http://schemas.microsoft.com/office/mac/drawingml/2011/main" val="1"/>
            </a:ext>
          </a:extLst>
        </p:spPr>
      </p:sp>
      <p:sp>
        <p:nvSpPr>
          <p:cNvPr id="78851" name="Rectangle 3">
            <a:extLst>
              <a:ext uri="{FF2B5EF4-FFF2-40B4-BE49-F238E27FC236}">
                <a16:creationId xmlns:a16="http://schemas.microsoft.com/office/drawing/2014/main" id="{1DF36D04-8FA6-5A3C-F3E8-F79DB2E3AEC8}"/>
              </a:ext>
            </a:extLst>
          </p:cNvPr>
          <p:cNvSpPr>
            <a:spLocks noGrp="1" noChangeArrowheads="1"/>
          </p:cNvSpPr>
          <p:nvPr>
            <p:ph type="body" idx="1"/>
          </p:nvPr>
        </p:nvSpPr>
        <p:spPr>
          <a:xfrm>
            <a:off x="914400" y="4341813"/>
            <a:ext cx="5029200" cy="4114800"/>
          </a:xfrm>
        </p:spPr>
        <p:txBody>
          <a:bodyPr lIns="92238" tIns="46118" rIns="92238" bIns="46118"/>
          <a:lstStyle/>
          <a:p>
            <a:pPr eaLnBrk="1" hangingPunct="1">
              <a:defRPr/>
            </a:pPr>
            <a:endParaRPr lang="en-AU"/>
          </a:p>
        </p:txBody>
      </p:sp>
    </p:spTree>
    <p:extLst>
      <p:ext uri="{BB962C8B-B14F-4D97-AF65-F5344CB8AC3E}">
        <p14:creationId xmlns:p14="http://schemas.microsoft.com/office/powerpoint/2010/main" val="861037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6A962-C2FB-2734-E3D0-C367AB5E5522}"/>
            </a:ext>
          </a:extLst>
        </p:cNvPr>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239B9E05-3348-5FF8-A230-9A21F4F607FC}"/>
              </a:ext>
            </a:extLst>
          </p:cNvPr>
          <p:cNvSpPr>
            <a:spLocks noGrp="1" noRot="1" noChangeAspect="1" noTextEdit="1"/>
          </p:cNvSpPr>
          <p:nvPr>
            <p:ph type="sldImg"/>
          </p:nvPr>
        </p:nvSpPr>
        <p:spPr>
          <a:ln/>
        </p:spPr>
      </p:sp>
      <p:sp>
        <p:nvSpPr>
          <p:cNvPr id="118787" name="Notes Placeholder 2">
            <a:extLst>
              <a:ext uri="{FF2B5EF4-FFF2-40B4-BE49-F238E27FC236}">
                <a16:creationId xmlns:a16="http://schemas.microsoft.com/office/drawing/2014/main" id="{3B72C3F1-10E3-C258-52C7-13904F74A2CD}"/>
              </a:ext>
            </a:extLst>
          </p:cNvPr>
          <p:cNvSpPr>
            <a:spLocks noGrp="1"/>
          </p:cNvSpPr>
          <p:nvPr>
            <p:ph type="body" idx="1"/>
          </p:nvPr>
        </p:nvSpPr>
        <p:spPr>
          <a:noFill/>
          <a:ln/>
        </p:spPr>
        <p:txBody>
          <a:bodyPr/>
          <a:lstStyle/>
          <a:p>
            <a:endParaRPr lang="en-US">
              <a:latin typeface="Arial" pitchFamily="34" charset="0"/>
            </a:endParaRPr>
          </a:p>
        </p:txBody>
      </p:sp>
      <p:sp>
        <p:nvSpPr>
          <p:cNvPr id="4" name="Slide Number Placeholder 3">
            <a:extLst>
              <a:ext uri="{FF2B5EF4-FFF2-40B4-BE49-F238E27FC236}">
                <a16:creationId xmlns:a16="http://schemas.microsoft.com/office/drawing/2014/main" id="{935674E9-2D66-C8D6-1E74-BF1FD0A7B056}"/>
              </a:ext>
            </a:extLst>
          </p:cNvPr>
          <p:cNvSpPr>
            <a:spLocks noGrp="1"/>
          </p:cNvSpPr>
          <p:nvPr>
            <p:ph type="sldNum" sz="quarter" idx="5"/>
          </p:nvPr>
        </p:nvSpPr>
        <p:spPr/>
        <p:txBody>
          <a:bodyPr/>
          <a:lstStyle/>
          <a:p>
            <a:pPr>
              <a:defRPr/>
            </a:pPr>
            <a:fld id="{CD965DE9-0FA6-4A12-8B11-6E085B8194EB}" type="slidenum">
              <a:rPr lang="en-US" smtClean="0"/>
              <a:pPr>
                <a:defRPr/>
              </a:pPr>
              <a:t>23</a:t>
            </a:fld>
            <a:endParaRPr lang="en-US"/>
          </a:p>
        </p:txBody>
      </p:sp>
    </p:spTree>
    <p:extLst>
      <p:ext uri="{BB962C8B-B14F-4D97-AF65-F5344CB8AC3E}">
        <p14:creationId xmlns:p14="http://schemas.microsoft.com/office/powerpoint/2010/main" val="2792409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973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973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905E37FB-F68F-4502-95E5-E3A3DB404FB4}" type="slidenum">
              <a:rPr lang="en-US"/>
              <a:pPr>
                <a:defRPr/>
              </a:pPr>
              <a:t>‹#›</a:t>
            </a:fld>
            <a:endParaRPr lang="en-US"/>
          </a:p>
        </p:txBody>
      </p:sp>
    </p:spTree>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AC133F2-9CE6-438F-A6DC-73EE4FB2B713}" type="slidenum">
              <a:rPr lang="en-US"/>
              <a:pPr>
                <a:defRPr/>
              </a:pPr>
              <a:t>‹#›</a:t>
            </a:fld>
            <a:endParaRPr lang="en-US"/>
          </a:p>
        </p:txBody>
      </p:sp>
    </p:spTree>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C998AD6-B343-4767-A10C-B63B5DD719C6}" type="slidenum">
              <a:rPr lang="en-US"/>
              <a:pPr>
                <a:defRPr/>
              </a:pPr>
              <a:t>‹#›</a:t>
            </a:fld>
            <a:endParaRPr lang="en-US"/>
          </a:p>
        </p:txBody>
      </p:sp>
    </p:spTree>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2"/>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1E18317-2603-42D4-8B52-678751672B90}" type="slidenum">
              <a:rPr lang="en-US"/>
              <a:pPr>
                <a:defRPr/>
              </a:pPr>
              <a:t>‹#›</a:t>
            </a:fld>
            <a:endParaRPr lang="en-US"/>
          </a:p>
        </p:txBody>
      </p:sp>
    </p:spTree>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5"/>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50442216-4028-4773-908E-469ED0B16397}" type="slidenum">
              <a:rPr lang="en-US"/>
              <a:pPr>
                <a:defRPr/>
              </a:pPr>
              <a:t>‹#›</a:t>
            </a:fld>
            <a:endParaRPr lang="en-US"/>
          </a:p>
        </p:txBody>
      </p:sp>
    </p:spTree>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1B598F-5426-41FF-A474-2BDE0E1B90EE}" type="slidenum">
              <a:rPr lang="en-US"/>
              <a:pPr>
                <a:defRPr/>
              </a:pPr>
              <a:t>‹#›</a:t>
            </a:fld>
            <a:endParaRPr lang="en-U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F36CC5A-84F3-437F-8D84-7A0F4044692B}" type="slidenum">
              <a:rPr lang="en-US"/>
              <a:pPr>
                <a:defRPr/>
              </a:pPr>
              <a:t>‹#›</a:t>
            </a:fld>
            <a:endParaRPr lang="en-US"/>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EE136A47-AE41-4031-983A-D0E073A39EAB}" type="slidenum">
              <a:rPr lang="en-US"/>
              <a:pPr>
                <a:defRPr/>
              </a:pPr>
              <a:t>‹#›</a:t>
            </a:fld>
            <a:endParaRPr lang="en-US"/>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E755C478-11F8-4096-B227-0FC26FC84AD3}" type="slidenum">
              <a:rPr lang="en-US"/>
              <a:pPr>
                <a:defRPr/>
              </a:pPr>
              <a:t>‹#›</a:t>
            </a:fld>
            <a:endParaRPr lang="en-US"/>
          </a:p>
        </p:txBody>
      </p:sp>
    </p:spTree>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75FF1D4C-E80D-493B-8E75-FAFF1588BD91}" type="slidenum">
              <a:rPr lang="en-US"/>
              <a:pPr>
                <a:defRPr/>
              </a:pPr>
              <a:t>‹#›</a:t>
            </a:fld>
            <a:endParaRPr lang="en-U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2B1F124-F449-40B9-B42A-8F73376708AD}" type="slidenum">
              <a:rPr lang="en-US"/>
              <a:pPr>
                <a:defRPr/>
              </a:pPr>
              <a:t>‹#›</a:t>
            </a:fld>
            <a:endParaRPr lang="en-US"/>
          </a:p>
        </p:txBody>
      </p:sp>
    </p:spTree>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0B2F273-7663-4467-978F-F6AF26514C5B}" type="slidenum">
              <a:rPr lang="en-US"/>
              <a:pPr>
                <a:defRPr/>
              </a:pPr>
              <a:t>‹#›</a:t>
            </a:fld>
            <a:endParaRPr lang="en-US"/>
          </a:p>
        </p:txBody>
      </p:sp>
    </p:spTree>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94E5EB3-839F-4E99-8CDC-7497FB710661}" type="slidenum">
              <a:rPr lang="en-US"/>
              <a:pPr>
                <a:defRPr/>
              </a:pPr>
              <a:t>‹#›</a:t>
            </a:fld>
            <a:endParaRPr lang="en-US"/>
          </a:p>
        </p:txBody>
      </p:sp>
    </p:spTree>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000000"/>
            </a:gs>
            <a:gs pos="39999">
              <a:srgbClr val="0A128C"/>
            </a:gs>
            <a:gs pos="70000">
              <a:srgbClr val="181CC7"/>
            </a:gs>
            <a:gs pos="88000">
              <a:srgbClr val="7005D4"/>
            </a:gs>
            <a:gs pos="100000">
              <a:srgbClr val="8C3D91"/>
            </a:gs>
          </a:gsLst>
          <a:lin ang="2700000" scaled="0"/>
          <a:tileRect/>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2"/>
            <a:ext cx="9144000" cy="6856413"/>
            <a:chOff x="0" y="0"/>
            <a:chExt cx="5760" cy="4319"/>
          </a:xfrm>
        </p:grpSpPr>
        <p:sp>
          <p:nvSpPr>
            <p:cNvPr id="2867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7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7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7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latin typeface="Arial" charset="0"/>
                <a:cs typeface="+mn-cs"/>
              </a:endParaRPr>
            </a:p>
          </p:txBody>
        </p:sp>
        <p:sp>
          <p:nvSpPr>
            <p:cNvPr id="2868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8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9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0" hangingPunct="0">
                <a:defRPr/>
              </a:pPr>
              <a:endParaRPr lang="en-US">
                <a:latin typeface="Arial" charset="0"/>
                <a:cs typeface="+mn-cs"/>
              </a:endParaRPr>
            </a:p>
          </p:txBody>
        </p:sp>
        <p:sp>
          <p:nvSpPr>
            <p:cNvPr id="2869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latin typeface="Arial" charset="0"/>
                <a:cs typeface="+mn-cs"/>
              </a:endParaRPr>
            </a:p>
          </p:txBody>
        </p:sp>
        <p:sp>
          <p:nvSpPr>
            <p:cNvPr id="2869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0" hangingPunct="0">
                <a:defRPr/>
              </a:pPr>
              <a:endParaRPr lang="en-US">
                <a:latin typeface="Arial" charset="0"/>
                <a:cs typeface="+mn-cs"/>
              </a:endParaRPr>
            </a:p>
          </p:txBody>
        </p:sp>
        <p:sp>
          <p:nvSpPr>
            <p:cNvPr id="2869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latin typeface="Arial" charset="0"/>
                <a:cs typeface="+mn-cs"/>
              </a:endParaRPr>
            </a:p>
          </p:txBody>
        </p:sp>
        <p:sp>
          <p:nvSpPr>
            <p:cNvPr id="2869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latin typeface="Arial" charset="0"/>
                <a:cs typeface="+mn-cs"/>
              </a:endParaRPr>
            </a:p>
          </p:txBody>
        </p:sp>
        <p:sp>
          <p:nvSpPr>
            <p:cNvPr id="2870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0" hangingPunct="0">
                <a:defRPr/>
              </a:pPr>
              <a:endParaRPr lang="en-US">
                <a:latin typeface="Arial" charset="0"/>
                <a:cs typeface="+mn-cs"/>
              </a:endParaRPr>
            </a:p>
          </p:txBody>
        </p:sp>
        <p:sp>
          <p:nvSpPr>
            <p:cNvPr id="2870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0" hangingPunct="0">
                <a:defRPr/>
              </a:pPr>
              <a:endParaRPr lang="en-US">
                <a:latin typeface="Arial" charset="0"/>
                <a:cs typeface="+mn-cs"/>
              </a:endParaRPr>
            </a:p>
          </p:txBody>
        </p:sp>
        <p:sp>
          <p:nvSpPr>
            <p:cNvPr id="2870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70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latin typeface="Arial" charset="0"/>
                <a:cs typeface="+mn-cs"/>
              </a:endParaRPr>
            </a:p>
          </p:txBody>
        </p:sp>
        <p:sp>
          <p:nvSpPr>
            <p:cNvPr id="2870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1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grpSp>
          <p:nvGrpSpPr>
            <p:cNvPr id="2092" name="Group 39"/>
            <p:cNvGrpSpPr>
              <a:grpSpLocks/>
            </p:cNvGrpSpPr>
            <p:nvPr userDrawn="1"/>
          </p:nvGrpSpPr>
          <p:grpSpPr bwMode="auto">
            <a:xfrm>
              <a:off x="0" y="1632"/>
              <a:ext cx="5758" cy="1858"/>
              <a:chOff x="0" y="1632"/>
              <a:chExt cx="5758" cy="1858"/>
            </a:xfrm>
          </p:grpSpPr>
          <p:sp>
            <p:nvSpPr>
              <p:cNvPr id="2871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71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latin typeface="Arial" charset="0"/>
                  <a:cs typeface="+mn-cs"/>
                </a:endParaRPr>
              </a:p>
            </p:txBody>
          </p:sp>
        </p:grpSp>
      </p:grpSp>
      <p:sp>
        <p:nvSpPr>
          <p:cNvPr id="2871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715" name="Rectangle 43"/>
          <p:cNvSpPr>
            <a:spLocks noGrp="1" noChangeArrowheads="1"/>
          </p:cNvSpPr>
          <p:nvPr>
            <p:ph type="body" idx="1"/>
          </p:nvPr>
        </p:nvSpPr>
        <p:spPr bwMode="auto">
          <a:xfrm>
            <a:off x="457200" y="1600202"/>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71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mn-cs"/>
              </a:defRPr>
            </a:lvl1pPr>
          </a:lstStyle>
          <a:p>
            <a:pPr>
              <a:defRPr/>
            </a:pPr>
            <a:endParaRPr lang="en-US"/>
          </a:p>
        </p:txBody>
      </p:sp>
      <p:sp>
        <p:nvSpPr>
          <p:cNvPr id="2871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mn-cs"/>
              </a:defRPr>
            </a:lvl1pPr>
          </a:lstStyle>
          <a:p>
            <a:pPr>
              <a:defRPr/>
            </a:pPr>
            <a:endParaRPr lang="en-US"/>
          </a:p>
        </p:txBody>
      </p:sp>
      <p:sp>
        <p:nvSpPr>
          <p:cNvPr id="2871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cs typeface="+mn-cs"/>
              </a:defRPr>
            </a:lvl1pPr>
          </a:lstStyle>
          <a:p>
            <a:pPr>
              <a:defRPr/>
            </a:pPr>
            <a:fld id="{31BFA86A-F097-44ED-B66D-8674030F60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31"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ransition spd="slow">
    <p:dissolv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6"/>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exiblecreativity.com/tucson-usd-january-2024"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71.gif"/><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3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hyperlink" Target="https://www.magicschool.ai/"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www.images.com/bin/Detail?ln=7308100001"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40.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6.xml"/><Relationship Id="rId6" Type="http://schemas.openxmlformats.org/officeDocument/2006/relationships/image" Target="../media/image110.emf"/><Relationship Id="rId5" Type="http://schemas.openxmlformats.org/officeDocument/2006/relationships/image" Target="../media/image109.emf"/><Relationship Id="rId4" Type="http://schemas.openxmlformats.org/officeDocument/2006/relationships/image" Target="../media/image108.emf"/></Relationships>
</file>

<file path=ppt/slides/_rels/slide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113.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5461" name="Text Box 5"/>
          <p:cNvSpPr txBox="1">
            <a:spLocks noChangeArrowheads="1"/>
          </p:cNvSpPr>
          <p:nvPr/>
        </p:nvSpPr>
        <p:spPr bwMode="auto">
          <a:xfrm>
            <a:off x="-129204" y="5504653"/>
            <a:ext cx="9144000" cy="1323439"/>
          </a:xfrm>
          <a:prstGeom prst="rect">
            <a:avLst/>
          </a:prstGeom>
          <a:noFill/>
          <a:ln w="9525">
            <a:noFill/>
            <a:miter lim="800000"/>
            <a:headEnd/>
            <a:tailEnd/>
          </a:ln>
          <a:effectLst/>
        </p:spPr>
        <p:txBody>
          <a:bodyPr wrap="square">
            <a:spAutoFit/>
          </a:bodyPr>
          <a:lstStyle/>
          <a:p>
            <a:pPr algn="ctr" eaLnBrk="0" hangingPunct="0"/>
            <a:r>
              <a:rPr lang="en-US" sz="1800" b="0" dirty="0"/>
              <a:t>Prepared for the Professional Learning Network Members</a:t>
            </a:r>
            <a:r>
              <a:rPr lang="en-US" sz="1800" b="0" i="1" dirty="0"/>
              <a:t> </a:t>
            </a:r>
            <a:r>
              <a:rPr lang="en-US" sz="1800" b="0" dirty="0"/>
              <a:t>of</a:t>
            </a:r>
          </a:p>
          <a:p>
            <a:pPr algn="ctr" eaLnBrk="0" hangingPunct="0"/>
            <a:r>
              <a:rPr lang="en-US" sz="2400" b="1" cap="small" dirty="0">
                <a:solidFill>
                  <a:srgbClr val="66FFFF"/>
                </a:solidFill>
              </a:rPr>
              <a:t>TUSCON UNIFIED SCHOOL DISTRICT</a:t>
            </a:r>
          </a:p>
          <a:p>
            <a:pPr algn="ctr" eaLnBrk="0" hangingPunct="0"/>
            <a:r>
              <a:rPr lang="en-US" sz="2400" b="0" i="1" dirty="0"/>
              <a:t> </a:t>
            </a:r>
            <a:r>
              <a:rPr lang="en-US" sz="1800" b="0" dirty="0">
                <a:latin typeface="Century Gothic" panose="020B0502020202020204" pitchFamily="34" charset="0"/>
              </a:rPr>
              <a:t>by Dan Mulligan</a:t>
            </a:r>
            <a:r>
              <a:rPr lang="en-US" sz="1800" dirty="0">
                <a:latin typeface="Century Gothic" panose="020B0502020202020204" pitchFamily="34" charset="0"/>
              </a:rPr>
              <a:t>, Project Momentum Arizona</a:t>
            </a:r>
            <a:endParaRPr lang="en-US" sz="1800" b="0" dirty="0">
              <a:latin typeface="Century Gothic" panose="020B0502020202020204" pitchFamily="34" charset="0"/>
            </a:endParaRPr>
          </a:p>
          <a:p>
            <a:pPr algn="ctr" eaLnBrk="0" hangingPunct="0"/>
            <a:r>
              <a:rPr lang="en-US" sz="1400" dirty="0"/>
              <a:t>JANUARY 2024</a:t>
            </a:r>
            <a:endParaRPr lang="en-US" sz="1400" b="0" dirty="0"/>
          </a:p>
        </p:txBody>
      </p:sp>
      <p:sp>
        <p:nvSpPr>
          <p:cNvPr id="12" name="TextBox 11"/>
          <p:cNvSpPr txBox="1"/>
          <p:nvPr/>
        </p:nvSpPr>
        <p:spPr>
          <a:xfrm>
            <a:off x="0" y="2150"/>
            <a:ext cx="9144000" cy="1015663"/>
          </a:xfrm>
          <a:prstGeom prst="rect">
            <a:avLst/>
          </a:prstGeom>
          <a:noFill/>
          <a:effectLst>
            <a:glow rad="228600">
              <a:schemeClr val="accent2">
                <a:satMod val="175000"/>
                <a:alpha val="40000"/>
              </a:schemeClr>
            </a:glow>
          </a:effectLst>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000" b="1" cap="small" dirty="0">
                <a:ln w="11430"/>
                <a:solidFill>
                  <a:srgbClr val="FFCC66"/>
                </a:solidFill>
                <a:latin typeface="Arial Black" pitchFamily="34" charset="0"/>
              </a:rPr>
              <a:t>Engagement, Data-driven Small Group, and Lesson Planning to Create a Joyful Place!</a:t>
            </a:r>
          </a:p>
        </p:txBody>
      </p:sp>
      <p:sp>
        <p:nvSpPr>
          <p:cNvPr id="2" name="TextBox 1"/>
          <p:cNvSpPr txBox="1"/>
          <p:nvPr/>
        </p:nvSpPr>
        <p:spPr>
          <a:xfrm>
            <a:off x="-685800" y="5486400"/>
            <a:ext cx="184666" cy="400110"/>
          </a:xfrm>
          <a:prstGeom prst="rect">
            <a:avLst/>
          </a:prstGeom>
          <a:noFill/>
        </p:spPr>
        <p:txBody>
          <a:bodyPr wrap="none" rtlCol="0">
            <a:spAutoFit/>
          </a:bodyPr>
          <a:lstStyle/>
          <a:p>
            <a:endParaRPr lang="en-US" dirty="0"/>
          </a:p>
        </p:txBody>
      </p:sp>
      <p:sp>
        <p:nvSpPr>
          <p:cNvPr id="6" name="TextBox 5"/>
          <p:cNvSpPr txBox="1"/>
          <p:nvPr/>
        </p:nvSpPr>
        <p:spPr>
          <a:xfrm>
            <a:off x="131702" y="4889592"/>
            <a:ext cx="8575796" cy="400110"/>
          </a:xfrm>
          <a:prstGeom prst="rect">
            <a:avLst/>
          </a:prstGeom>
          <a:solidFill>
            <a:srgbClr val="000000"/>
          </a:solidFill>
        </p:spPr>
        <p:txBody>
          <a:bodyPr wrap="square" rtlCol="0">
            <a:spAutoFit/>
          </a:bodyPr>
          <a:lstStyle/>
          <a:p>
            <a:pPr algn="ctr"/>
            <a:r>
              <a:rPr lang="en-US" dirty="0">
                <a:solidFill>
                  <a:srgbClr val="00FA00"/>
                </a:solidFill>
                <a:hlinkClick r:id="rId3">
                  <a:extLst>
                    <a:ext uri="{A12FA001-AC4F-418D-AE19-62706E023703}">
                      <ahyp:hlinkClr xmlns:ahyp="http://schemas.microsoft.com/office/drawing/2018/hyperlinkcolor" val="tx"/>
                    </a:ext>
                  </a:extLst>
                </a:hlinkClick>
              </a:rPr>
              <a:t>https://</a:t>
            </a:r>
            <a:r>
              <a:rPr lang="en-US" dirty="0" err="1">
                <a:solidFill>
                  <a:srgbClr val="00FA00"/>
                </a:solidFill>
                <a:hlinkClick r:id="rId3">
                  <a:extLst>
                    <a:ext uri="{A12FA001-AC4F-418D-AE19-62706E023703}">
                      <ahyp:hlinkClr xmlns:ahyp="http://schemas.microsoft.com/office/drawing/2018/hyperlinkcolor" val="tx"/>
                    </a:ext>
                  </a:extLst>
                </a:hlinkClick>
              </a:rPr>
              <a:t>www.flexiblecreativity.com</a:t>
            </a:r>
            <a:r>
              <a:rPr lang="en-US" dirty="0">
                <a:solidFill>
                  <a:srgbClr val="00FA00"/>
                </a:solidFill>
                <a:hlinkClick r:id="rId3">
                  <a:extLst>
                    <a:ext uri="{A12FA001-AC4F-418D-AE19-62706E023703}">
                      <ahyp:hlinkClr xmlns:ahyp="http://schemas.microsoft.com/office/drawing/2018/hyperlinkcolor" val="tx"/>
                    </a:ext>
                  </a:extLst>
                </a:hlinkClick>
              </a:rPr>
              <a:t>/tucson-usd-january-2024</a:t>
            </a:r>
            <a:endParaRPr lang="en-US" dirty="0">
              <a:solidFill>
                <a:srgbClr val="00FA00"/>
              </a:solidFill>
            </a:endParaRPr>
          </a:p>
        </p:txBody>
      </p:sp>
      <p:sp>
        <p:nvSpPr>
          <p:cNvPr id="7" name="AutoShape 4">
            <a:extLst>
              <a:ext uri="{FF2B5EF4-FFF2-40B4-BE49-F238E27FC236}">
                <a16:creationId xmlns:a16="http://schemas.microsoft.com/office/drawing/2014/main" id="{20300117-281B-9B4D-B145-E19904E8D08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ACA3765E-8AE8-E264-95BB-D0FA440E2330}"/>
              </a:ext>
            </a:extLst>
          </p:cNvPr>
          <p:cNvSpPr txBox="1"/>
          <p:nvPr/>
        </p:nvSpPr>
        <p:spPr>
          <a:xfrm>
            <a:off x="2426359" y="2660333"/>
            <a:ext cx="6456648" cy="1692771"/>
          </a:xfrm>
          <a:prstGeom prst="rect">
            <a:avLst/>
          </a:prstGeom>
          <a:noFill/>
        </p:spPr>
        <p:txBody>
          <a:bodyPr wrap="square" rtlCol="0">
            <a:spAutoFit/>
          </a:bodyPr>
          <a:lstStyle/>
          <a:p>
            <a:r>
              <a:rPr lang="en-US" sz="2800" dirty="0">
                <a:latin typeface="Chalkboard" panose="03050602040202020205" pitchFamily="66" charset="77"/>
              </a:rPr>
              <a:t>“You can’t go back and change the beginning, but you can start where you are and change the ending.”</a:t>
            </a:r>
          </a:p>
          <a:p>
            <a:pPr algn="r"/>
            <a:r>
              <a:rPr lang="en-US" dirty="0"/>
              <a:t>~C.S. Lewis</a:t>
            </a:r>
          </a:p>
        </p:txBody>
      </p:sp>
      <p:pic>
        <p:nvPicPr>
          <p:cNvPr id="8" name="Picture 7" descr="A plant in a pot&#10;&#10;Description automatically generated">
            <a:extLst>
              <a:ext uri="{FF2B5EF4-FFF2-40B4-BE49-F238E27FC236}">
                <a16:creationId xmlns:a16="http://schemas.microsoft.com/office/drawing/2014/main" id="{D327C028-9B5A-3B4A-9604-88D69BBF2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68" y="1010875"/>
            <a:ext cx="1915791" cy="3771242"/>
          </a:xfrm>
          <a:prstGeom prst="rect">
            <a:avLst/>
          </a:prstGeom>
        </p:spPr>
      </p:pic>
      <p:pic>
        <p:nvPicPr>
          <p:cNvPr id="1028" name="Picture 4" descr="Tucson Unified School District, creating a joyful, safe place for student success">
            <a:extLst>
              <a:ext uri="{FF2B5EF4-FFF2-40B4-BE49-F238E27FC236}">
                <a16:creationId xmlns:a16="http://schemas.microsoft.com/office/drawing/2014/main" id="{30AE876D-8148-1415-4DAF-056E737A2F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 r="58994"/>
          <a:stretch/>
        </p:blipFill>
        <p:spPr bwMode="auto">
          <a:xfrm>
            <a:off x="3347844" y="901934"/>
            <a:ext cx="5552288" cy="169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336293"/>
      </p:ext>
    </p:extLst>
  </p:cSld>
  <p:clrMapOvr>
    <a:masterClrMapping/>
  </p:clrMapOvr>
  <p:transition spd="slow">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B4C95-3588-6040-9FBC-38B7A2EC76FB}"/>
              </a:ext>
            </a:extLst>
          </p:cNvPr>
          <p:cNvSpPr>
            <a:spLocks noGrp="1"/>
          </p:cNvSpPr>
          <p:nvPr>
            <p:ph type="title"/>
          </p:nvPr>
        </p:nvSpPr>
        <p:spPr>
          <a:xfrm>
            <a:off x="304800" y="3647212"/>
            <a:ext cx="3127717" cy="2248426"/>
          </a:xfrm>
        </p:spPr>
        <p:txBody>
          <a:bodyPr/>
          <a:lstStyle/>
          <a:p>
            <a:r>
              <a:rPr lang="en-US" sz="2400" dirty="0">
                <a:latin typeface="Chalkboard" panose="03050602040202020205" pitchFamily="66" charset="77"/>
              </a:rPr>
              <a:t>Planning to provide each student with an equal opportunity to learn…</a:t>
            </a:r>
          </a:p>
        </p:txBody>
      </p:sp>
      <p:sp>
        <p:nvSpPr>
          <p:cNvPr id="5" name="TextBox 4">
            <a:extLst>
              <a:ext uri="{FF2B5EF4-FFF2-40B4-BE49-F238E27FC236}">
                <a16:creationId xmlns:a16="http://schemas.microsoft.com/office/drawing/2014/main" id="{23D5C91C-13A0-78B4-13B9-9A492D84C2F8}"/>
              </a:ext>
            </a:extLst>
          </p:cNvPr>
          <p:cNvSpPr txBox="1"/>
          <p:nvPr/>
        </p:nvSpPr>
        <p:spPr>
          <a:xfrm>
            <a:off x="254218" y="152400"/>
            <a:ext cx="8610600" cy="389915"/>
          </a:xfrm>
          <a:prstGeom prst="rect">
            <a:avLst/>
          </a:prstGeom>
          <a:noFill/>
        </p:spPr>
        <p:txBody>
          <a:bodyPr wrap="square" rtlCol="0">
            <a:spAutoFit/>
          </a:bodyPr>
          <a:lstStyle/>
          <a:p>
            <a:pPr marL="685800" marR="0" indent="-685800">
              <a:lnSpc>
                <a:spcPct val="115000"/>
              </a:lnSpc>
              <a:spcBef>
                <a:spcPts val="0"/>
              </a:spcBef>
              <a:spcAft>
                <a:spcPts val="0"/>
              </a:spcAft>
            </a:pPr>
            <a:r>
              <a:rPr lang="en-US" sz="1800" b="1" dirty="0">
                <a:effectLst/>
                <a:latin typeface="Century Gothic" panose="020B0502020202020204" pitchFamily="34" charset="0"/>
                <a:ea typeface="Calibri" panose="020F0502020204030204" pitchFamily="34" charset="0"/>
                <a:cs typeface="Arial" panose="020B0604020202020204" pitchFamily="34" charset="0"/>
              </a:rPr>
              <a:t>Standard: 2.NBT.A.2</a:t>
            </a:r>
            <a:r>
              <a:rPr lang="en-US" sz="1800" dirty="0">
                <a:effectLst/>
                <a:latin typeface="Century Gothic" panose="020B0502020202020204" pitchFamily="34" charset="0"/>
                <a:ea typeface="Calibri" panose="020F0502020204030204" pitchFamily="34" charset="0"/>
                <a:cs typeface="Arial" panose="020B0604020202020204" pitchFamily="34" charset="0"/>
              </a:rPr>
              <a:t> </a:t>
            </a:r>
            <a:r>
              <a:rPr lang="en-US" sz="1800" dirty="0">
                <a:effectLst/>
                <a:latin typeface="Century Gothic" panose="020B0502020202020204" pitchFamily="34" charset="0"/>
                <a:ea typeface="Times New Roman" panose="02020603050405020304" pitchFamily="18" charset="0"/>
                <a:cs typeface="Arial" panose="020B0604020202020204" pitchFamily="34" charset="0"/>
              </a:rPr>
              <a:t>I will </a:t>
            </a:r>
            <a:r>
              <a:rPr lang="en-US" sz="1800" dirty="0">
                <a:effectLst/>
                <a:latin typeface="Century Gothic" panose="020B0502020202020204" pitchFamily="34" charset="0"/>
                <a:ea typeface="Calibri" panose="020F0502020204030204" pitchFamily="34" charset="0"/>
                <a:cs typeface="Arial" panose="020B0604020202020204" pitchFamily="34" charset="0"/>
              </a:rPr>
              <a:t>count within 1000; skip count by 5s, 10s and 100s.</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descr="A white rectangular object with black text&#10;&#10;Description automatically generated">
            <a:extLst>
              <a:ext uri="{FF2B5EF4-FFF2-40B4-BE49-F238E27FC236}">
                <a16:creationId xmlns:a16="http://schemas.microsoft.com/office/drawing/2014/main" id="{8E247714-DEE5-7196-1844-A77D6376A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83" y="829284"/>
            <a:ext cx="8950070" cy="2599716"/>
          </a:xfrm>
          <a:prstGeom prst="rect">
            <a:avLst/>
          </a:prstGeom>
        </p:spPr>
      </p:pic>
      <p:sp>
        <p:nvSpPr>
          <p:cNvPr id="9" name="TextBox 8">
            <a:extLst>
              <a:ext uri="{FF2B5EF4-FFF2-40B4-BE49-F238E27FC236}">
                <a16:creationId xmlns:a16="http://schemas.microsoft.com/office/drawing/2014/main" id="{F69D8EC2-59C0-DA29-6F3E-692AA8BF67DA}"/>
              </a:ext>
            </a:extLst>
          </p:cNvPr>
          <p:cNvSpPr txBox="1"/>
          <p:nvPr/>
        </p:nvSpPr>
        <p:spPr>
          <a:xfrm>
            <a:off x="4914900" y="1598149"/>
            <a:ext cx="1828800" cy="1261884"/>
          </a:xfrm>
          <a:prstGeom prst="rect">
            <a:avLst/>
          </a:prstGeom>
          <a:noFill/>
        </p:spPr>
        <p:txBody>
          <a:bodyPr wrap="square" rtlCol="0">
            <a:spAutoFit/>
          </a:bodyPr>
          <a:lstStyle/>
          <a:p>
            <a:pPr algn="ctr"/>
            <a:r>
              <a:rPr lang="en-US" sz="2800" b="1" dirty="0">
                <a:solidFill>
                  <a:srgbClr val="C00000"/>
                </a:solidFill>
                <a:latin typeface="Century Gothic" panose="020B0502020202020204" pitchFamily="34" charset="0"/>
              </a:rPr>
              <a:t>Start</a:t>
            </a:r>
          </a:p>
          <a:p>
            <a:pPr algn="ctr"/>
            <a:r>
              <a:rPr lang="en-US" sz="2800" b="1" dirty="0">
                <a:solidFill>
                  <a:srgbClr val="C00000"/>
                </a:solidFill>
                <a:latin typeface="Century Gothic" panose="020B0502020202020204" pitchFamily="34" charset="0"/>
              </a:rPr>
              <a:t>Here</a:t>
            </a:r>
          </a:p>
          <a:p>
            <a:pPr algn="ctr"/>
            <a:r>
              <a:rPr lang="en-US" b="1" dirty="0">
                <a:solidFill>
                  <a:srgbClr val="C00000"/>
                </a:solidFill>
                <a:latin typeface="Century Gothic" panose="020B0502020202020204" pitchFamily="34" charset="0"/>
              </a:rPr>
              <a:t>(standard)</a:t>
            </a:r>
          </a:p>
        </p:txBody>
      </p:sp>
      <p:sp>
        <p:nvSpPr>
          <p:cNvPr id="11" name="TextBox 10">
            <a:extLst>
              <a:ext uri="{FF2B5EF4-FFF2-40B4-BE49-F238E27FC236}">
                <a16:creationId xmlns:a16="http://schemas.microsoft.com/office/drawing/2014/main" id="{9268BF31-363C-7601-0407-620F7E92990B}"/>
              </a:ext>
            </a:extLst>
          </p:cNvPr>
          <p:cNvSpPr txBox="1"/>
          <p:nvPr/>
        </p:nvSpPr>
        <p:spPr>
          <a:xfrm>
            <a:off x="2570185" y="1598149"/>
            <a:ext cx="1828800" cy="1261884"/>
          </a:xfrm>
          <a:prstGeom prst="rect">
            <a:avLst/>
          </a:prstGeom>
          <a:noFill/>
        </p:spPr>
        <p:txBody>
          <a:bodyPr wrap="square" rtlCol="0">
            <a:spAutoFit/>
          </a:bodyPr>
          <a:lstStyle/>
          <a:p>
            <a:pPr algn="ctr"/>
            <a:r>
              <a:rPr lang="en-US" sz="2800" b="1" dirty="0">
                <a:solidFill>
                  <a:srgbClr val="C00000"/>
                </a:solidFill>
                <a:latin typeface="Century Gothic" panose="020B0502020202020204" pitchFamily="34" charset="0"/>
              </a:rPr>
              <a:t>Prior </a:t>
            </a:r>
          </a:p>
          <a:p>
            <a:pPr algn="ctr"/>
            <a:r>
              <a:rPr lang="en-US" sz="2800" b="1" dirty="0">
                <a:solidFill>
                  <a:srgbClr val="C00000"/>
                </a:solidFill>
                <a:latin typeface="Century Gothic" panose="020B0502020202020204" pitchFamily="34" charset="0"/>
              </a:rPr>
              <a:t>Skill</a:t>
            </a:r>
          </a:p>
          <a:p>
            <a:pPr algn="ctr"/>
            <a:r>
              <a:rPr lang="en-US" b="1" dirty="0">
                <a:solidFill>
                  <a:srgbClr val="C00000"/>
                </a:solidFill>
                <a:latin typeface="Century Gothic" panose="020B0502020202020204" pitchFamily="34" charset="0"/>
              </a:rPr>
              <a:t>(2</a:t>
            </a:r>
            <a:r>
              <a:rPr lang="en-US" b="1" baseline="30000" dirty="0">
                <a:solidFill>
                  <a:srgbClr val="C00000"/>
                </a:solidFill>
                <a:latin typeface="Century Gothic" panose="020B0502020202020204" pitchFamily="34" charset="0"/>
              </a:rPr>
              <a:t>nd</a:t>
            </a:r>
            <a:r>
              <a:rPr lang="en-US" b="1" dirty="0">
                <a:solidFill>
                  <a:srgbClr val="C00000"/>
                </a:solidFill>
                <a:latin typeface="Century Gothic" panose="020B0502020202020204" pitchFamily="34" charset="0"/>
              </a:rPr>
              <a:t> Step)</a:t>
            </a:r>
          </a:p>
        </p:txBody>
      </p:sp>
      <p:sp>
        <p:nvSpPr>
          <p:cNvPr id="13" name="TextBox 12">
            <a:extLst>
              <a:ext uri="{FF2B5EF4-FFF2-40B4-BE49-F238E27FC236}">
                <a16:creationId xmlns:a16="http://schemas.microsoft.com/office/drawing/2014/main" id="{31D510CD-9228-18D0-5765-DE0E042FEEBD}"/>
              </a:ext>
            </a:extLst>
          </p:cNvPr>
          <p:cNvSpPr txBox="1"/>
          <p:nvPr/>
        </p:nvSpPr>
        <p:spPr>
          <a:xfrm>
            <a:off x="249452" y="1603591"/>
            <a:ext cx="2126739" cy="1261884"/>
          </a:xfrm>
          <a:prstGeom prst="rect">
            <a:avLst/>
          </a:prstGeom>
          <a:noFill/>
        </p:spPr>
        <p:txBody>
          <a:bodyPr wrap="square" rtlCol="0">
            <a:spAutoFit/>
          </a:bodyPr>
          <a:lstStyle/>
          <a:p>
            <a:pPr algn="ctr"/>
            <a:r>
              <a:rPr lang="en-US" sz="2800" b="1" dirty="0">
                <a:solidFill>
                  <a:srgbClr val="C00000"/>
                </a:solidFill>
                <a:latin typeface="Century Gothic" panose="020B0502020202020204" pitchFamily="34" charset="0"/>
              </a:rPr>
              <a:t>Beginning </a:t>
            </a:r>
          </a:p>
          <a:p>
            <a:pPr algn="ctr"/>
            <a:r>
              <a:rPr lang="en-US" sz="2800" b="1" dirty="0">
                <a:solidFill>
                  <a:srgbClr val="C00000"/>
                </a:solidFill>
                <a:latin typeface="Century Gothic" panose="020B0502020202020204" pitchFamily="34" charset="0"/>
              </a:rPr>
              <a:t>Skill</a:t>
            </a:r>
          </a:p>
          <a:p>
            <a:pPr algn="ctr"/>
            <a:r>
              <a:rPr lang="en-US" b="1" dirty="0">
                <a:solidFill>
                  <a:srgbClr val="C00000"/>
                </a:solidFill>
                <a:latin typeface="Century Gothic" panose="020B0502020202020204" pitchFamily="34" charset="0"/>
              </a:rPr>
              <a:t>(3</a:t>
            </a:r>
            <a:r>
              <a:rPr lang="en-US" b="1" baseline="30000" dirty="0">
                <a:solidFill>
                  <a:srgbClr val="C00000"/>
                </a:solidFill>
                <a:latin typeface="Century Gothic" panose="020B0502020202020204" pitchFamily="34" charset="0"/>
              </a:rPr>
              <a:t>rd</a:t>
            </a:r>
            <a:r>
              <a:rPr lang="en-US" b="1" dirty="0">
                <a:solidFill>
                  <a:srgbClr val="C00000"/>
                </a:solidFill>
                <a:latin typeface="Century Gothic" panose="020B0502020202020204" pitchFamily="34" charset="0"/>
              </a:rPr>
              <a:t> Step)</a:t>
            </a:r>
          </a:p>
        </p:txBody>
      </p:sp>
      <p:sp>
        <p:nvSpPr>
          <p:cNvPr id="14" name="TextBox 13">
            <a:extLst>
              <a:ext uri="{FF2B5EF4-FFF2-40B4-BE49-F238E27FC236}">
                <a16:creationId xmlns:a16="http://schemas.microsoft.com/office/drawing/2014/main" id="{0324015A-CAB1-3455-D920-89A6CD2A2463}"/>
              </a:ext>
            </a:extLst>
          </p:cNvPr>
          <p:cNvSpPr txBox="1"/>
          <p:nvPr/>
        </p:nvSpPr>
        <p:spPr>
          <a:xfrm>
            <a:off x="7036018" y="1598149"/>
            <a:ext cx="1828800" cy="1261884"/>
          </a:xfrm>
          <a:prstGeom prst="rect">
            <a:avLst/>
          </a:prstGeom>
          <a:noFill/>
        </p:spPr>
        <p:txBody>
          <a:bodyPr wrap="square" rtlCol="0">
            <a:spAutoFit/>
          </a:bodyPr>
          <a:lstStyle/>
          <a:p>
            <a:pPr algn="ctr"/>
            <a:r>
              <a:rPr lang="en-US" sz="2800" b="1" dirty="0">
                <a:solidFill>
                  <a:srgbClr val="C00000"/>
                </a:solidFill>
                <a:latin typeface="Century Gothic" panose="020B0502020202020204" pitchFamily="34" charset="0"/>
              </a:rPr>
              <a:t>Extended </a:t>
            </a:r>
          </a:p>
          <a:p>
            <a:pPr algn="ctr"/>
            <a:r>
              <a:rPr lang="en-US" sz="2800" b="1" dirty="0">
                <a:solidFill>
                  <a:srgbClr val="C00000"/>
                </a:solidFill>
                <a:latin typeface="Century Gothic" panose="020B0502020202020204" pitchFamily="34" charset="0"/>
              </a:rPr>
              <a:t>Skill</a:t>
            </a:r>
          </a:p>
          <a:p>
            <a:pPr algn="ctr"/>
            <a:r>
              <a:rPr lang="en-US" b="1" dirty="0">
                <a:solidFill>
                  <a:srgbClr val="C00000"/>
                </a:solidFill>
                <a:latin typeface="Century Gothic" panose="020B0502020202020204" pitchFamily="34" charset="0"/>
              </a:rPr>
              <a:t>(Last Step)</a:t>
            </a:r>
          </a:p>
        </p:txBody>
      </p:sp>
      <p:sp>
        <p:nvSpPr>
          <p:cNvPr id="20" name="TextBox 19">
            <a:extLst>
              <a:ext uri="{FF2B5EF4-FFF2-40B4-BE49-F238E27FC236}">
                <a16:creationId xmlns:a16="http://schemas.microsoft.com/office/drawing/2014/main" id="{4066139E-0AC3-5DD0-EF1F-44A7FCA97504}"/>
              </a:ext>
            </a:extLst>
          </p:cNvPr>
          <p:cNvSpPr txBox="1"/>
          <p:nvPr/>
        </p:nvSpPr>
        <p:spPr>
          <a:xfrm>
            <a:off x="4663007" y="1242203"/>
            <a:ext cx="2233994" cy="2062103"/>
          </a:xfrm>
          <a:prstGeom prst="rect">
            <a:avLst/>
          </a:prstGeom>
          <a:noFill/>
        </p:spPr>
        <p:txBody>
          <a:bodyPr wrap="square" rtlCol="0">
            <a:spAutoFit/>
          </a:bodyPr>
          <a:lstStyle/>
          <a:p>
            <a:r>
              <a:rPr lang="en-US" sz="1400" dirty="0">
                <a:solidFill>
                  <a:srgbClr val="000000"/>
                </a:solidFill>
              </a:rPr>
              <a:t>I can count by 5s, 10s, and 100s, using non-zero starting points.</a:t>
            </a:r>
          </a:p>
          <a:p>
            <a:endParaRPr lang="en-US" sz="800" dirty="0">
              <a:solidFill>
                <a:srgbClr val="000000"/>
              </a:solidFill>
            </a:endParaRPr>
          </a:p>
          <a:p>
            <a:r>
              <a:rPr lang="en-US" sz="1400" dirty="0">
                <a:solidFill>
                  <a:srgbClr val="000000"/>
                </a:solidFill>
              </a:rPr>
              <a:t>I can skip count by 5s, 10s, and 100s, using non-zero starting points.</a:t>
            </a:r>
          </a:p>
          <a:p>
            <a:endParaRPr lang="en-US" sz="800" dirty="0">
              <a:solidFill>
                <a:srgbClr val="000000"/>
              </a:solidFill>
            </a:endParaRPr>
          </a:p>
          <a:p>
            <a:r>
              <a:rPr lang="en-US" sz="1400" dirty="0">
                <a:solidFill>
                  <a:srgbClr val="000000"/>
                </a:solidFill>
              </a:rPr>
              <a:t>I can explain my reasoning.</a:t>
            </a:r>
          </a:p>
        </p:txBody>
      </p:sp>
      <p:sp>
        <p:nvSpPr>
          <p:cNvPr id="21" name="TextBox 20">
            <a:extLst>
              <a:ext uri="{FF2B5EF4-FFF2-40B4-BE49-F238E27FC236}">
                <a16:creationId xmlns:a16="http://schemas.microsoft.com/office/drawing/2014/main" id="{F3CE1577-7787-479A-35C0-4006735DA1B6}"/>
              </a:ext>
            </a:extLst>
          </p:cNvPr>
          <p:cNvSpPr txBox="1"/>
          <p:nvPr/>
        </p:nvSpPr>
        <p:spPr>
          <a:xfrm>
            <a:off x="2451405" y="1270298"/>
            <a:ext cx="2233994" cy="1631216"/>
          </a:xfrm>
          <a:prstGeom prst="rect">
            <a:avLst/>
          </a:prstGeom>
          <a:noFill/>
        </p:spPr>
        <p:txBody>
          <a:bodyPr wrap="square" rtlCol="0">
            <a:spAutoFit/>
          </a:bodyPr>
          <a:lstStyle/>
          <a:p>
            <a:r>
              <a:rPr lang="en-US" sz="1400" dirty="0">
                <a:solidFill>
                  <a:srgbClr val="000000"/>
                </a:solidFill>
              </a:rPr>
              <a:t>I can count within 1000.</a:t>
            </a:r>
          </a:p>
          <a:p>
            <a:endParaRPr lang="en-US" sz="800" dirty="0">
              <a:solidFill>
                <a:srgbClr val="000000"/>
              </a:solidFill>
            </a:endParaRPr>
          </a:p>
          <a:p>
            <a:r>
              <a:rPr lang="en-US" sz="1400" dirty="0">
                <a:solidFill>
                  <a:srgbClr val="000000"/>
                </a:solidFill>
              </a:rPr>
              <a:t>I can skip count by 5s, 10s, and 100s, with visual support (e.g., number line, hundreds boards, manipulatives).</a:t>
            </a:r>
          </a:p>
          <a:p>
            <a:endParaRPr lang="en-US" sz="800" dirty="0">
              <a:solidFill>
                <a:srgbClr val="000000"/>
              </a:solidFill>
            </a:endParaRPr>
          </a:p>
        </p:txBody>
      </p:sp>
      <p:sp>
        <p:nvSpPr>
          <p:cNvPr id="22" name="TextBox 21">
            <a:extLst>
              <a:ext uri="{FF2B5EF4-FFF2-40B4-BE49-F238E27FC236}">
                <a16:creationId xmlns:a16="http://schemas.microsoft.com/office/drawing/2014/main" id="{25AC975C-8243-2827-41EB-6B49EE259537}"/>
              </a:ext>
            </a:extLst>
          </p:cNvPr>
          <p:cNvSpPr txBox="1"/>
          <p:nvPr/>
        </p:nvSpPr>
        <p:spPr>
          <a:xfrm>
            <a:off x="213224" y="1271193"/>
            <a:ext cx="2233994" cy="1631216"/>
          </a:xfrm>
          <a:prstGeom prst="rect">
            <a:avLst/>
          </a:prstGeom>
          <a:noFill/>
        </p:spPr>
        <p:txBody>
          <a:bodyPr wrap="square" rtlCol="0">
            <a:spAutoFit/>
          </a:bodyPr>
          <a:lstStyle/>
          <a:p>
            <a:r>
              <a:rPr lang="en-US" sz="1400" dirty="0">
                <a:solidFill>
                  <a:srgbClr val="000000"/>
                </a:solidFill>
              </a:rPr>
              <a:t>I can count within 1000.</a:t>
            </a:r>
          </a:p>
          <a:p>
            <a:endParaRPr lang="en-US" sz="800" dirty="0">
              <a:solidFill>
                <a:srgbClr val="000000"/>
              </a:solidFill>
            </a:endParaRPr>
          </a:p>
          <a:p>
            <a:r>
              <a:rPr lang="en-US" sz="1400" dirty="0">
                <a:solidFill>
                  <a:srgbClr val="000000"/>
                </a:solidFill>
              </a:rPr>
              <a:t>I can skip count by 10s, and 100s, with visual support (e.g., number line, hundreds boards, manipulatives).</a:t>
            </a:r>
          </a:p>
          <a:p>
            <a:endParaRPr lang="en-US" sz="800" dirty="0">
              <a:solidFill>
                <a:srgbClr val="000000"/>
              </a:solidFill>
            </a:endParaRPr>
          </a:p>
        </p:txBody>
      </p:sp>
      <p:sp>
        <p:nvSpPr>
          <p:cNvPr id="23" name="TextBox 22">
            <a:extLst>
              <a:ext uri="{FF2B5EF4-FFF2-40B4-BE49-F238E27FC236}">
                <a16:creationId xmlns:a16="http://schemas.microsoft.com/office/drawing/2014/main" id="{79E8C039-55EC-CA73-F8FB-4738DA1F5D72}"/>
              </a:ext>
            </a:extLst>
          </p:cNvPr>
          <p:cNvSpPr txBox="1"/>
          <p:nvPr/>
        </p:nvSpPr>
        <p:spPr>
          <a:xfrm>
            <a:off x="6932570" y="1270298"/>
            <a:ext cx="2233994" cy="1508105"/>
          </a:xfrm>
          <a:prstGeom prst="rect">
            <a:avLst/>
          </a:prstGeom>
          <a:noFill/>
        </p:spPr>
        <p:txBody>
          <a:bodyPr wrap="square" rtlCol="0">
            <a:spAutoFit/>
          </a:bodyPr>
          <a:lstStyle/>
          <a:p>
            <a:r>
              <a:rPr lang="en-US" sz="1400" dirty="0">
                <a:solidFill>
                  <a:srgbClr val="000000"/>
                </a:solidFill>
              </a:rPr>
              <a:t>I can apply counting by 5s, 10s, and 100s, using any starting point.</a:t>
            </a:r>
          </a:p>
          <a:p>
            <a:endParaRPr lang="en-US" sz="1400" dirty="0">
              <a:solidFill>
                <a:srgbClr val="000000"/>
              </a:solidFill>
            </a:endParaRPr>
          </a:p>
          <a:p>
            <a:r>
              <a:rPr lang="en-US" sz="1400" dirty="0">
                <a:solidFill>
                  <a:srgbClr val="000000"/>
                </a:solidFill>
              </a:rPr>
              <a:t>I can explain my reasoning.</a:t>
            </a:r>
          </a:p>
          <a:p>
            <a:endParaRPr lang="en-US" sz="800" dirty="0">
              <a:solidFill>
                <a:srgbClr val="000000"/>
              </a:solidFill>
            </a:endParaRPr>
          </a:p>
        </p:txBody>
      </p:sp>
      <p:pic>
        <p:nvPicPr>
          <p:cNvPr id="25" name="Picture 24" descr="A screenshot of a computer&#10;&#10;Description automatically generated">
            <a:extLst>
              <a:ext uri="{FF2B5EF4-FFF2-40B4-BE49-F238E27FC236}">
                <a16:creationId xmlns:a16="http://schemas.microsoft.com/office/drawing/2014/main" id="{60F00459-D0CA-C8C4-99C4-ECED31244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399" y="3768904"/>
            <a:ext cx="4399763" cy="2884351"/>
          </a:xfrm>
          <a:prstGeom prst="rect">
            <a:avLst/>
          </a:prstGeom>
        </p:spPr>
      </p:pic>
      <p:sp>
        <p:nvSpPr>
          <p:cNvPr id="26" name="TextBox 25">
            <a:extLst>
              <a:ext uri="{FF2B5EF4-FFF2-40B4-BE49-F238E27FC236}">
                <a16:creationId xmlns:a16="http://schemas.microsoft.com/office/drawing/2014/main" id="{41C31AE1-CEAE-1959-6A91-C4A674F8632A}"/>
              </a:ext>
            </a:extLst>
          </p:cNvPr>
          <p:cNvSpPr txBox="1"/>
          <p:nvPr/>
        </p:nvSpPr>
        <p:spPr>
          <a:xfrm>
            <a:off x="1" y="5895638"/>
            <a:ext cx="4685398" cy="400110"/>
          </a:xfrm>
          <a:prstGeom prst="rect">
            <a:avLst/>
          </a:prstGeom>
          <a:solidFill>
            <a:schemeClr val="accent1"/>
          </a:solidFill>
        </p:spPr>
        <p:txBody>
          <a:bodyPr wrap="square" rtlCol="0">
            <a:spAutoFit/>
          </a:bodyPr>
          <a:lstStyle/>
          <a:p>
            <a:r>
              <a:rPr lang="en-US" dirty="0">
                <a:latin typeface="+mj-lt"/>
              </a:rPr>
              <a:t>https://</a:t>
            </a:r>
            <a:r>
              <a:rPr lang="en-US" dirty="0" err="1">
                <a:latin typeface="+mj-lt"/>
              </a:rPr>
              <a:t>www.alhambraesd.org</a:t>
            </a:r>
            <a:r>
              <a:rPr lang="en-US" dirty="0">
                <a:latin typeface="+mj-lt"/>
              </a:rPr>
              <a:t>/standards</a:t>
            </a:r>
          </a:p>
        </p:txBody>
      </p:sp>
    </p:spTree>
    <p:extLst>
      <p:ext uri="{BB962C8B-B14F-4D97-AF65-F5344CB8AC3E}">
        <p14:creationId xmlns:p14="http://schemas.microsoft.com/office/powerpoint/2010/main" val="205527847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par>
                                <p:cTn id="28" presetID="20" presetClass="exit" presetSubtype="0" fill="hold" grpId="1" nodeType="withEffect">
                                  <p:stCondLst>
                                    <p:cond delay="0"/>
                                  </p:stCondLst>
                                  <p:childTnLst>
                                    <p:animEffect transition="out" filter="wedge">
                                      <p:cBhvr>
                                        <p:cTn id="29" dur="2000"/>
                                        <p:tgtEl>
                                          <p:spTgt spid="9"/>
                                        </p:tgtEl>
                                      </p:cBhvr>
                                    </p:animEffect>
                                    <p:set>
                                      <p:cBhvr>
                                        <p:cTn id="30" dur="1" fill="hold">
                                          <p:stCondLst>
                                            <p:cond delay="19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2000"/>
                                        <p:tgtEl>
                                          <p:spTgt spid="21"/>
                                        </p:tgtEl>
                                      </p:cBhvr>
                                    </p:animEffect>
                                  </p:childTnLst>
                                </p:cTn>
                              </p:par>
                              <p:par>
                                <p:cTn id="36" presetID="20" presetClass="exit" presetSubtype="0" fill="hold" grpId="1" nodeType="withEffect">
                                  <p:stCondLst>
                                    <p:cond delay="0"/>
                                  </p:stCondLst>
                                  <p:childTnLst>
                                    <p:animEffect transition="out" filter="wedge">
                                      <p:cBhvr>
                                        <p:cTn id="37" dur="2000"/>
                                        <p:tgtEl>
                                          <p:spTgt spid="11"/>
                                        </p:tgtEl>
                                      </p:cBhvr>
                                    </p:animEffect>
                                    <p:set>
                                      <p:cBhvr>
                                        <p:cTn id="38" dur="1" fill="hold">
                                          <p:stCondLst>
                                            <p:cond delay="19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circle(in)">
                                      <p:cBhvr>
                                        <p:cTn id="43" dur="2000"/>
                                        <p:tgtEl>
                                          <p:spTgt spid="22"/>
                                        </p:tgtEl>
                                      </p:cBhvr>
                                    </p:animEffect>
                                  </p:childTnLst>
                                </p:cTn>
                              </p:par>
                              <p:par>
                                <p:cTn id="44" presetID="20" presetClass="exit" presetSubtype="0" fill="hold" grpId="1" nodeType="withEffect">
                                  <p:stCondLst>
                                    <p:cond delay="0"/>
                                  </p:stCondLst>
                                  <p:childTnLst>
                                    <p:animEffect transition="out" filter="wedge">
                                      <p:cBhvr>
                                        <p:cTn id="45" dur="2000"/>
                                        <p:tgtEl>
                                          <p:spTgt spid="13"/>
                                        </p:tgtEl>
                                      </p:cBhvr>
                                    </p:animEffect>
                                    <p:set>
                                      <p:cBhvr>
                                        <p:cTn id="46" dur="1" fill="hold">
                                          <p:stCondLst>
                                            <p:cond delay="1999"/>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circle(in)">
                                      <p:cBhvr>
                                        <p:cTn id="51" dur="2000"/>
                                        <p:tgtEl>
                                          <p:spTgt spid="23"/>
                                        </p:tgtEl>
                                      </p:cBhvr>
                                    </p:animEffect>
                                  </p:childTnLst>
                                </p:cTn>
                              </p:par>
                              <p:par>
                                <p:cTn id="52" presetID="20" presetClass="exit" presetSubtype="0" fill="hold" grpId="1" nodeType="withEffect">
                                  <p:stCondLst>
                                    <p:cond delay="0"/>
                                  </p:stCondLst>
                                  <p:childTnLst>
                                    <p:animEffect transition="out" filter="wedge">
                                      <p:cBhvr>
                                        <p:cTn id="53" dur="2000"/>
                                        <p:tgtEl>
                                          <p:spTgt spid="14"/>
                                        </p:tgtEl>
                                      </p:cBhvr>
                                    </p:animEffect>
                                    <p:set>
                                      <p:cBhvr>
                                        <p:cTn id="54" dur="1" fill="hold">
                                          <p:stCondLst>
                                            <p:cond delay="1999"/>
                                          </p:stCondLst>
                                        </p:cTn>
                                        <p:tgtEl>
                                          <p:spTgt spid="1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circle(in)">
                                      <p:cBhvr>
                                        <p:cTn id="59" dur="2000"/>
                                        <p:tgtEl>
                                          <p:spTgt spid="26"/>
                                        </p:tgtEl>
                                      </p:cBhvr>
                                    </p:animEffect>
                                  </p:childTnLst>
                                </p:cTn>
                              </p:par>
                              <p:par>
                                <p:cTn id="60" presetID="6" presetClass="entr" presetSubtype="16"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circle(in)">
                                      <p:cBhvr>
                                        <p:cTn id="6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P spid="13" grpId="0"/>
      <p:bldP spid="13" grpId="1"/>
      <p:bldP spid="14" grpId="0"/>
      <p:bldP spid="14" grpId="1"/>
      <p:bldP spid="20" grpId="0"/>
      <p:bldP spid="21" grpId="0"/>
      <p:bldP spid="22" grpId="0"/>
      <p:bldP spid="23"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75D89-D1EA-2DC9-E8DC-61E8F2817C70}"/>
              </a:ext>
            </a:extLst>
          </p:cNvPr>
          <p:cNvSpPr>
            <a:spLocks noGrp="1"/>
          </p:cNvSpPr>
          <p:nvPr>
            <p:ph type="title"/>
          </p:nvPr>
        </p:nvSpPr>
        <p:spPr>
          <a:xfrm>
            <a:off x="5468471" y="2084727"/>
            <a:ext cx="3657600" cy="1017588"/>
          </a:xfrm>
        </p:spPr>
        <p:txBody>
          <a:bodyPr/>
          <a:lstStyle/>
          <a:p>
            <a:r>
              <a:rPr lang="en-US" sz="3200" dirty="0">
                <a:latin typeface="Century Gothic" panose="020B0502020202020204" pitchFamily="34" charset="0"/>
              </a:rPr>
              <a:t>Unpacked standards clarify:</a:t>
            </a:r>
          </a:p>
        </p:txBody>
      </p:sp>
      <p:pic>
        <p:nvPicPr>
          <p:cNvPr id="5" name="Content Placeholder 4" descr="A black and white document with white text&#10;&#10;Description automatically generated">
            <a:extLst>
              <a:ext uri="{FF2B5EF4-FFF2-40B4-BE49-F238E27FC236}">
                <a16:creationId xmlns:a16="http://schemas.microsoft.com/office/drawing/2014/main" id="{A818E15E-403C-A140-9D6B-0A758C1A1F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965"/>
            <a:ext cx="5486400" cy="6861404"/>
          </a:xfrm>
        </p:spPr>
      </p:pic>
      <p:sp>
        <p:nvSpPr>
          <p:cNvPr id="6" name="TextBox 5">
            <a:extLst>
              <a:ext uri="{FF2B5EF4-FFF2-40B4-BE49-F238E27FC236}">
                <a16:creationId xmlns:a16="http://schemas.microsoft.com/office/drawing/2014/main" id="{E54CDDA5-39F4-8DD8-C09E-5ADF3D12AB1F}"/>
              </a:ext>
            </a:extLst>
          </p:cNvPr>
          <p:cNvSpPr txBox="1"/>
          <p:nvPr/>
        </p:nvSpPr>
        <p:spPr>
          <a:xfrm>
            <a:off x="5629835" y="3102315"/>
            <a:ext cx="3352800"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entury Gothic" panose="020B0502020202020204" pitchFamily="34" charset="0"/>
              </a:rPr>
              <a:t>what each student needs to know and be able to do</a:t>
            </a:r>
          </a:p>
          <a:p>
            <a:endParaRPr lang="en-US" sz="2000" dirty="0">
              <a:latin typeface="Century Gothic" panose="020B0502020202020204" pitchFamily="34" charset="0"/>
            </a:endParaRPr>
          </a:p>
          <a:p>
            <a:pPr marL="342900" indent="-342900">
              <a:buFont typeface="Arial" panose="020B0604020202020204" pitchFamily="34" charset="0"/>
              <a:buChar char="•"/>
            </a:pPr>
            <a:r>
              <a:rPr lang="en-US" dirty="0">
                <a:latin typeface="Century Gothic" panose="020B0502020202020204" pitchFamily="34" charset="0"/>
              </a:rPr>
              <a:t>degrees of essential knowledge, skills, and vocabulary to move each student from where they are to  proficiency and beyond.</a:t>
            </a:r>
          </a:p>
        </p:txBody>
      </p:sp>
      <p:pic>
        <p:nvPicPr>
          <p:cNvPr id="8" name="Picture 7" descr="A close up of a document&#10;&#10;Description automatically generated">
            <a:extLst>
              <a:ext uri="{FF2B5EF4-FFF2-40B4-BE49-F238E27FC236}">
                <a16:creationId xmlns:a16="http://schemas.microsoft.com/office/drawing/2014/main" id="{3BB52FE5-8BAA-E4A2-EF32-33F955C67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 y="0"/>
            <a:ext cx="5429250" cy="6756400"/>
          </a:xfrm>
          <a:prstGeom prst="rect">
            <a:avLst/>
          </a:prstGeom>
        </p:spPr>
      </p:pic>
      <p:sp>
        <p:nvSpPr>
          <p:cNvPr id="9" name="Rectangle 8">
            <a:extLst>
              <a:ext uri="{FF2B5EF4-FFF2-40B4-BE49-F238E27FC236}">
                <a16:creationId xmlns:a16="http://schemas.microsoft.com/office/drawing/2014/main" id="{E656F983-2273-380A-4070-780D04F06ECC}"/>
              </a:ext>
            </a:extLst>
          </p:cNvPr>
          <p:cNvSpPr/>
          <p:nvPr/>
        </p:nvSpPr>
        <p:spPr>
          <a:xfrm>
            <a:off x="6199091" y="41254"/>
            <a:ext cx="2944909" cy="1815882"/>
          </a:xfrm>
          <a:prstGeom prst="rect">
            <a:avLst/>
          </a:prstGeom>
          <a:solidFill>
            <a:srgbClr val="C00000"/>
          </a:solidFill>
        </p:spPr>
        <p:txBody>
          <a:bodyPr wrap="none" lIns="91440" tIns="45720" rIns="91440" bIns="45720">
            <a:spAutoFit/>
          </a:bodyPr>
          <a:lstStyle/>
          <a:p>
            <a:pPr algn="ctr"/>
            <a:r>
              <a:rPr lang="en-US" sz="4000" b="1" cap="none" spc="0" dirty="0">
                <a:ln w="9525">
                  <a:solidFill>
                    <a:schemeClr val="bg1"/>
                  </a:solidFill>
                  <a:prstDash val="solid"/>
                </a:ln>
                <a:solidFill>
                  <a:srgbClr val="66FFFF"/>
                </a:solidFill>
                <a:effectLst>
                  <a:outerShdw blurRad="12700" dist="38100" dir="2700000" algn="tl" rotWithShape="0">
                    <a:schemeClr val="bg1">
                      <a:lumMod val="50000"/>
                    </a:schemeClr>
                  </a:outerShdw>
                </a:effectLst>
              </a:rPr>
              <a:t>Gear 1: </a:t>
            </a:r>
          </a:p>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What do students </a:t>
            </a:r>
          </a:p>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h</a:t>
            </a:r>
            <a:r>
              <a:rPr lang="en-US" sz="2400"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ave to know and</a:t>
            </a:r>
            <a:endPar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endParaRPr>
          </a:p>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b</a:t>
            </a:r>
            <a:r>
              <a:rPr lang="en-US" sz="2400"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e able to do?</a:t>
            </a:r>
          </a:p>
        </p:txBody>
      </p:sp>
    </p:spTree>
    <p:extLst>
      <p:ext uri="{BB962C8B-B14F-4D97-AF65-F5344CB8AC3E}">
        <p14:creationId xmlns:p14="http://schemas.microsoft.com/office/powerpoint/2010/main" val="193702474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34C65-8166-0E92-81DF-DC45106FC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2F1C0C-4481-F8B4-9FFD-6B5ACE3FE773}"/>
              </a:ext>
            </a:extLst>
          </p:cNvPr>
          <p:cNvSpPr>
            <a:spLocks noGrp="1"/>
          </p:cNvSpPr>
          <p:nvPr>
            <p:ph type="title"/>
          </p:nvPr>
        </p:nvSpPr>
        <p:spPr>
          <a:xfrm>
            <a:off x="6096002" y="381000"/>
            <a:ext cx="3039035" cy="1818533"/>
          </a:xfrm>
        </p:spPr>
        <p:txBody>
          <a:bodyPr/>
          <a:lstStyle/>
          <a:p>
            <a:r>
              <a:rPr lang="en-US" sz="3200" b="1" dirty="0">
                <a:latin typeface="Century Gothic" panose="020B0502020202020204" pitchFamily="34" charset="0"/>
              </a:rPr>
              <a:t>The Project Momentum Gears Driving Questions </a:t>
            </a:r>
            <a:br>
              <a:rPr lang="en-US" sz="2800" dirty="0">
                <a:latin typeface="Century Gothic" panose="020B0502020202020204" pitchFamily="34" charset="0"/>
              </a:rPr>
            </a:br>
            <a:endParaRPr lang="en-US" sz="2800" dirty="0">
              <a:latin typeface="Century Gothic" panose="020B0502020202020204" pitchFamily="34" charset="0"/>
            </a:endParaRPr>
          </a:p>
        </p:txBody>
      </p:sp>
      <p:pic>
        <p:nvPicPr>
          <p:cNvPr id="5" name="Picture 4" descr="A white sheet with text on it&#10;&#10;Description automatically generated">
            <a:extLst>
              <a:ext uri="{FF2B5EF4-FFF2-40B4-BE49-F238E27FC236}">
                <a16:creationId xmlns:a16="http://schemas.microsoft.com/office/drawing/2014/main" id="{F5EF501D-0F03-596E-E26B-46E7FBD90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3" y="0"/>
            <a:ext cx="5877921" cy="6858000"/>
          </a:xfrm>
          <a:prstGeom prst="rect">
            <a:avLst/>
          </a:prstGeom>
        </p:spPr>
      </p:pic>
      <p:sp>
        <p:nvSpPr>
          <p:cNvPr id="8" name="TextBox 7">
            <a:extLst>
              <a:ext uri="{FF2B5EF4-FFF2-40B4-BE49-F238E27FC236}">
                <a16:creationId xmlns:a16="http://schemas.microsoft.com/office/drawing/2014/main" id="{B8461D54-D011-A70C-E83C-8E8E23625669}"/>
              </a:ext>
            </a:extLst>
          </p:cNvPr>
          <p:cNvSpPr txBox="1"/>
          <p:nvPr/>
        </p:nvSpPr>
        <p:spPr>
          <a:xfrm>
            <a:off x="6096002" y="2218583"/>
            <a:ext cx="3019985" cy="1815882"/>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entury Gothic" panose="020B0502020202020204" pitchFamily="34" charset="0"/>
              </a:rPr>
              <a:t>to guide discussion, planning, and collaboration.</a:t>
            </a:r>
            <a:endParaRPr lang="en-US" sz="2800" dirty="0"/>
          </a:p>
        </p:txBody>
      </p:sp>
      <p:sp>
        <p:nvSpPr>
          <p:cNvPr id="3" name="Rectangle 2">
            <a:extLst>
              <a:ext uri="{FF2B5EF4-FFF2-40B4-BE49-F238E27FC236}">
                <a16:creationId xmlns:a16="http://schemas.microsoft.com/office/drawing/2014/main" id="{FEEBF9B4-EC4E-F702-2B38-19FF60FE8897}"/>
              </a:ext>
            </a:extLst>
          </p:cNvPr>
          <p:cNvSpPr/>
          <p:nvPr/>
        </p:nvSpPr>
        <p:spPr bwMode="auto">
          <a:xfrm>
            <a:off x="2971800" y="2218582"/>
            <a:ext cx="2819400" cy="1667617"/>
          </a:xfrm>
          <a:prstGeom prst="rect">
            <a:avLst/>
          </a:prstGeom>
          <a:solidFill>
            <a:srgbClr val="FFCCFF">
              <a:alpha val="26092"/>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1116664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40157-5787-DC57-032F-D6BA4EA7D0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17C83-E36F-2A5E-65A9-76224F96E314}"/>
              </a:ext>
            </a:extLst>
          </p:cNvPr>
          <p:cNvSpPr>
            <a:spLocks noGrp="1"/>
          </p:cNvSpPr>
          <p:nvPr>
            <p:ph type="title"/>
          </p:nvPr>
        </p:nvSpPr>
        <p:spPr/>
        <p:txBody>
          <a:bodyPr/>
          <a:lstStyle/>
          <a:p>
            <a:r>
              <a:rPr lang="en-US" sz="9600" b="1" dirty="0">
                <a:solidFill>
                  <a:srgbClr val="FFCCFF"/>
                </a:solidFill>
                <a:latin typeface="Comic Sans MS"/>
                <a:cs typeface="Comic Sans MS"/>
              </a:rPr>
              <a:t>Motor Mouth</a:t>
            </a:r>
          </a:p>
        </p:txBody>
      </p:sp>
      <p:pic>
        <p:nvPicPr>
          <p:cNvPr id="10" name="Picture 9">
            <a:extLst>
              <a:ext uri="{FF2B5EF4-FFF2-40B4-BE49-F238E27FC236}">
                <a16:creationId xmlns:a16="http://schemas.microsoft.com/office/drawing/2014/main" id="{F6688C3E-B00B-821C-B9E4-BE81DCE7ABB3}"/>
              </a:ext>
            </a:extLst>
          </p:cNvPr>
          <p:cNvPicPr>
            <a:picLocks noChangeAspect="1"/>
          </p:cNvPicPr>
          <p:nvPr/>
        </p:nvPicPr>
        <p:blipFill>
          <a:blip r:embed="rId2"/>
          <a:stretch>
            <a:fillRect/>
          </a:stretch>
        </p:blipFill>
        <p:spPr>
          <a:xfrm>
            <a:off x="6324600" y="3505200"/>
            <a:ext cx="2616200" cy="3111500"/>
          </a:xfrm>
          <a:prstGeom prst="rect">
            <a:avLst/>
          </a:prstGeom>
        </p:spPr>
      </p:pic>
      <p:sp>
        <p:nvSpPr>
          <p:cNvPr id="11" name="TextBox 10">
            <a:extLst>
              <a:ext uri="{FF2B5EF4-FFF2-40B4-BE49-F238E27FC236}">
                <a16:creationId xmlns:a16="http://schemas.microsoft.com/office/drawing/2014/main" id="{DD6517A3-9401-D14A-3B7F-CD2EFD7A9A15}"/>
              </a:ext>
            </a:extLst>
          </p:cNvPr>
          <p:cNvSpPr txBox="1"/>
          <p:nvPr/>
        </p:nvSpPr>
        <p:spPr>
          <a:xfrm>
            <a:off x="304800" y="1828800"/>
            <a:ext cx="5334000" cy="4897752"/>
          </a:xfrm>
          <a:prstGeom prst="rect">
            <a:avLst/>
          </a:prstGeom>
          <a:solidFill>
            <a:srgbClr val="000000"/>
          </a:solidFill>
        </p:spPr>
        <p:txBody>
          <a:bodyPr wrap="square" rtlCol="0">
            <a:spAutoFit/>
          </a:bodyPr>
          <a:lstStyle/>
          <a:p>
            <a:pPr algn="ctr"/>
            <a:r>
              <a:rPr lang="en-US" sz="2800" b="1" dirty="0">
                <a:solidFill>
                  <a:srgbClr val="FFFF00"/>
                </a:solidFill>
                <a:latin typeface="Comic Sans MS"/>
                <a:cs typeface="Comic Sans MS"/>
              </a:rPr>
              <a:t>Things associated with</a:t>
            </a:r>
          </a:p>
          <a:p>
            <a:pPr algn="ctr"/>
            <a:r>
              <a:rPr lang="en-US" sz="3600" b="1" u="sng" dirty="0">
                <a:solidFill>
                  <a:srgbClr val="FFFF00"/>
                </a:solidFill>
                <a:latin typeface="Comic Sans MS"/>
                <a:cs typeface="Comic Sans MS"/>
              </a:rPr>
              <a:t>SCHOOL</a:t>
            </a:r>
          </a:p>
          <a:p>
            <a:pPr algn="ctr"/>
            <a:endParaRPr lang="en-US" sz="1400" b="1" dirty="0">
              <a:solidFill>
                <a:srgbClr val="FFFF00"/>
              </a:solidFill>
              <a:latin typeface="Comic Sans MS"/>
              <a:cs typeface="Comic Sans MS"/>
            </a:endParaRPr>
          </a:p>
          <a:p>
            <a:pPr algn="ctr">
              <a:lnSpc>
                <a:spcPct val="120000"/>
              </a:lnSpc>
            </a:pPr>
            <a:r>
              <a:rPr lang="en-US" sz="2800" dirty="0">
                <a:solidFill>
                  <a:srgbClr val="FFFFFF"/>
                </a:solidFill>
                <a:latin typeface="Comic Sans MS"/>
                <a:cs typeface="Comic Sans MS"/>
              </a:rPr>
              <a:t>Books</a:t>
            </a:r>
          </a:p>
          <a:p>
            <a:pPr algn="ctr">
              <a:lnSpc>
                <a:spcPct val="120000"/>
              </a:lnSpc>
            </a:pPr>
            <a:r>
              <a:rPr lang="en-US" sz="2800" dirty="0">
                <a:solidFill>
                  <a:srgbClr val="FFFFFF"/>
                </a:solidFill>
                <a:latin typeface="Comic Sans MS"/>
                <a:cs typeface="Comic Sans MS"/>
              </a:rPr>
              <a:t>Report Cards</a:t>
            </a:r>
          </a:p>
          <a:p>
            <a:pPr algn="ctr">
              <a:lnSpc>
                <a:spcPct val="120000"/>
              </a:lnSpc>
            </a:pPr>
            <a:r>
              <a:rPr lang="en-US" sz="2800" dirty="0">
                <a:solidFill>
                  <a:srgbClr val="FFFFFF"/>
                </a:solidFill>
                <a:latin typeface="Comic Sans MS"/>
                <a:cs typeface="Comic Sans MS"/>
              </a:rPr>
              <a:t>Teachers</a:t>
            </a:r>
          </a:p>
          <a:p>
            <a:pPr algn="ctr">
              <a:lnSpc>
                <a:spcPct val="120000"/>
              </a:lnSpc>
            </a:pPr>
            <a:r>
              <a:rPr lang="en-US" sz="2800" dirty="0">
                <a:solidFill>
                  <a:srgbClr val="FFFFFF"/>
                </a:solidFill>
                <a:latin typeface="Comic Sans MS"/>
                <a:cs typeface="Comic Sans MS"/>
              </a:rPr>
              <a:t>School Bus</a:t>
            </a:r>
          </a:p>
          <a:p>
            <a:pPr algn="ctr">
              <a:lnSpc>
                <a:spcPct val="120000"/>
              </a:lnSpc>
            </a:pPr>
            <a:r>
              <a:rPr lang="en-US" sz="2800" dirty="0">
                <a:solidFill>
                  <a:srgbClr val="FFFFFF"/>
                </a:solidFill>
                <a:latin typeface="Comic Sans MS"/>
                <a:cs typeface="Comic Sans MS"/>
              </a:rPr>
              <a:t>Cafeteria</a:t>
            </a:r>
          </a:p>
          <a:p>
            <a:pPr algn="ctr">
              <a:lnSpc>
                <a:spcPct val="120000"/>
              </a:lnSpc>
            </a:pPr>
            <a:r>
              <a:rPr lang="en-US" sz="2800" dirty="0">
                <a:solidFill>
                  <a:srgbClr val="FFFFFF"/>
                </a:solidFill>
                <a:latin typeface="Comic Sans MS"/>
                <a:cs typeface="Comic Sans MS"/>
              </a:rPr>
              <a:t>Pencils</a:t>
            </a:r>
          </a:p>
          <a:p>
            <a:pPr algn="ctr">
              <a:lnSpc>
                <a:spcPct val="120000"/>
              </a:lnSpc>
            </a:pPr>
            <a:r>
              <a:rPr lang="en-US" sz="2800" dirty="0">
                <a:solidFill>
                  <a:srgbClr val="FFFFFF"/>
                </a:solidFill>
                <a:latin typeface="Comic Sans MS"/>
                <a:cs typeface="Comic Sans MS"/>
              </a:rPr>
              <a:t>Erasers</a:t>
            </a:r>
          </a:p>
        </p:txBody>
      </p:sp>
      <p:sp>
        <p:nvSpPr>
          <p:cNvPr id="3" name="Rectangle 2">
            <a:extLst>
              <a:ext uri="{FF2B5EF4-FFF2-40B4-BE49-F238E27FC236}">
                <a16:creationId xmlns:a16="http://schemas.microsoft.com/office/drawing/2014/main" id="{82BB8C73-1B9D-C05F-ACA7-9ECF6084D968}"/>
              </a:ext>
            </a:extLst>
          </p:cNvPr>
          <p:cNvSpPr/>
          <p:nvPr/>
        </p:nvSpPr>
        <p:spPr bwMode="auto">
          <a:xfrm>
            <a:off x="1752600" y="3048000"/>
            <a:ext cx="2590800" cy="3581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07BEAF83-0B58-C34F-D48D-D8950B861A13}"/>
              </a:ext>
            </a:extLst>
          </p:cNvPr>
          <p:cNvSpPr/>
          <p:nvPr/>
        </p:nvSpPr>
        <p:spPr bwMode="auto">
          <a:xfrm>
            <a:off x="1905000" y="2362200"/>
            <a:ext cx="2133600" cy="533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BB07CDA4-6FCB-C268-A38E-3F229CDDC143}"/>
              </a:ext>
            </a:extLst>
          </p:cNvPr>
          <p:cNvSpPr txBox="1"/>
          <p:nvPr/>
        </p:nvSpPr>
        <p:spPr>
          <a:xfrm>
            <a:off x="304800" y="1828800"/>
            <a:ext cx="5334000" cy="4897752"/>
          </a:xfrm>
          <a:prstGeom prst="rect">
            <a:avLst/>
          </a:prstGeom>
          <a:solidFill>
            <a:srgbClr val="000000"/>
          </a:solidFill>
        </p:spPr>
        <p:txBody>
          <a:bodyPr wrap="square" rtlCol="0">
            <a:spAutoFit/>
          </a:bodyPr>
          <a:lstStyle/>
          <a:p>
            <a:pPr algn="ctr"/>
            <a:r>
              <a:rPr lang="en-US" sz="2800" b="1" dirty="0">
                <a:solidFill>
                  <a:srgbClr val="FFFF00"/>
                </a:solidFill>
                <a:latin typeface="Comic Sans MS"/>
                <a:cs typeface="Comic Sans MS"/>
              </a:rPr>
              <a:t>Things associated with</a:t>
            </a:r>
          </a:p>
          <a:p>
            <a:pPr algn="ctr"/>
            <a:r>
              <a:rPr lang="en-US" sz="3600" b="1" u="sng" dirty="0">
                <a:solidFill>
                  <a:srgbClr val="FFFF00"/>
                </a:solidFill>
                <a:latin typeface="Comic Sans MS"/>
                <a:cs typeface="Comic Sans MS"/>
              </a:rPr>
              <a:t>PLANTS</a:t>
            </a:r>
          </a:p>
          <a:p>
            <a:pPr algn="ctr"/>
            <a:endParaRPr lang="en-US" sz="1400" b="1" dirty="0">
              <a:solidFill>
                <a:srgbClr val="FFFF00"/>
              </a:solidFill>
              <a:latin typeface="Comic Sans MS"/>
              <a:cs typeface="Comic Sans MS"/>
            </a:endParaRPr>
          </a:p>
          <a:p>
            <a:pPr algn="ctr">
              <a:lnSpc>
                <a:spcPct val="120000"/>
              </a:lnSpc>
            </a:pPr>
            <a:r>
              <a:rPr lang="en-US" sz="2800" dirty="0">
                <a:solidFill>
                  <a:srgbClr val="FFFFFF"/>
                </a:solidFill>
                <a:latin typeface="Comic Sans MS"/>
                <a:cs typeface="Comic Sans MS"/>
              </a:rPr>
              <a:t>Roots</a:t>
            </a:r>
          </a:p>
          <a:p>
            <a:pPr algn="ctr">
              <a:lnSpc>
                <a:spcPct val="120000"/>
              </a:lnSpc>
            </a:pPr>
            <a:r>
              <a:rPr lang="en-US" sz="2800" dirty="0">
                <a:solidFill>
                  <a:srgbClr val="FFFFFF"/>
                </a:solidFill>
                <a:latin typeface="Comic Sans MS"/>
                <a:cs typeface="Comic Sans MS"/>
              </a:rPr>
              <a:t>Stems</a:t>
            </a:r>
          </a:p>
          <a:p>
            <a:pPr algn="ctr">
              <a:lnSpc>
                <a:spcPct val="120000"/>
              </a:lnSpc>
            </a:pPr>
            <a:r>
              <a:rPr lang="en-US" sz="2800" dirty="0">
                <a:solidFill>
                  <a:srgbClr val="FFFFFF"/>
                </a:solidFill>
                <a:latin typeface="Comic Sans MS"/>
                <a:cs typeface="Comic Sans MS"/>
              </a:rPr>
              <a:t>Photosynthesis</a:t>
            </a:r>
          </a:p>
          <a:p>
            <a:pPr algn="ctr">
              <a:lnSpc>
                <a:spcPct val="120000"/>
              </a:lnSpc>
            </a:pPr>
            <a:r>
              <a:rPr lang="en-US" sz="2800" dirty="0">
                <a:solidFill>
                  <a:srgbClr val="FFFFFF"/>
                </a:solidFill>
                <a:latin typeface="Comic Sans MS"/>
                <a:cs typeface="Comic Sans MS"/>
              </a:rPr>
              <a:t>Flowers</a:t>
            </a:r>
          </a:p>
          <a:p>
            <a:pPr algn="ctr">
              <a:lnSpc>
                <a:spcPct val="120000"/>
              </a:lnSpc>
            </a:pPr>
            <a:r>
              <a:rPr lang="en-US" sz="2800" dirty="0">
                <a:solidFill>
                  <a:srgbClr val="FFFFFF"/>
                </a:solidFill>
                <a:latin typeface="Comic Sans MS"/>
                <a:cs typeface="Comic Sans MS"/>
              </a:rPr>
              <a:t>Leaves</a:t>
            </a:r>
          </a:p>
          <a:p>
            <a:pPr algn="ctr">
              <a:lnSpc>
                <a:spcPct val="120000"/>
              </a:lnSpc>
            </a:pPr>
            <a:r>
              <a:rPr lang="en-US" sz="2800" dirty="0">
                <a:solidFill>
                  <a:srgbClr val="FFFFFF"/>
                </a:solidFill>
                <a:latin typeface="Comic Sans MS"/>
                <a:cs typeface="Comic Sans MS"/>
              </a:rPr>
              <a:t>Water</a:t>
            </a:r>
          </a:p>
          <a:p>
            <a:pPr algn="ctr">
              <a:lnSpc>
                <a:spcPct val="120000"/>
              </a:lnSpc>
            </a:pPr>
            <a:r>
              <a:rPr lang="en-US" sz="2800" dirty="0">
                <a:solidFill>
                  <a:srgbClr val="FFFFFF"/>
                </a:solidFill>
                <a:latin typeface="Comic Sans MS"/>
                <a:cs typeface="Comic Sans MS"/>
              </a:rPr>
              <a:t>Seeds</a:t>
            </a:r>
          </a:p>
        </p:txBody>
      </p:sp>
      <p:sp>
        <p:nvSpPr>
          <p:cNvPr id="5" name="Rectangle 4">
            <a:extLst>
              <a:ext uri="{FF2B5EF4-FFF2-40B4-BE49-F238E27FC236}">
                <a16:creationId xmlns:a16="http://schemas.microsoft.com/office/drawing/2014/main" id="{C25E3BD6-9816-F87D-51F6-0DDCEE8B4BA4}"/>
              </a:ext>
            </a:extLst>
          </p:cNvPr>
          <p:cNvSpPr/>
          <p:nvPr/>
        </p:nvSpPr>
        <p:spPr bwMode="auto">
          <a:xfrm>
            <a:off x="1981200" y="2362200"/>
            <a:ext cx="2057400" cy="533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7CA59CCC-C1C9-B564-2810-4AE947FD447F}"/>
              </a:ext>
            </a:extLst>
          </p:cNvPr>
          <p:cNvSpPr/>
          <p:nvPr/>
        </p:nvSpPr>
        <p:spPr bwMode="auto">
          <a:xfrm>
            <a:off x="1676400" y="3124200"/>
            <a:ext cx="2743200" cy="3581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2" name="TextBox 11">
            <a:extLst>
              <a:ext uri="{FF2B5EF4-FFF2-40B4-BE49-F238E27FC236}">
                <a16:creationId xmlns:a16="http://schemas.microsoft.com/office/drawing/2014/main" id="{446A779B-3EE6-687F-3466-52580D702340}"/>
              </a:ext>
            </a:extLst>
          </p:cNvPr>
          <p:cNvSpPr txBox="1"/>
          <p:nvPr/>
        </p:nvSpPr>
        <p:spPr>
          <a:xfrm>
            <a:off x="304800" y="1828800"/>
            <a:ext cx="5334000" cy="4897752"/>
          </a:xfrm>
          <a:prstGeom prst="rect">
            <a:avLst/>
          </a:prstGeom>
          <a:solidFill>
            <a:srgbClr val="000000"/>
          </a:solidFill>
        </p:spPr>
        <p:txBody>
          <a:bodyPr wrap="square" rtlCol="0">
            <a:spAutoFit/>
          </a:bodyPr>
          <a:lstStyle/>
          <a:p>
            <a:pPr algn="ctr"/>
            <a:r>
              <a:rPr lang="en-US" sz="2800" b="1" dirty="0">
                <a:solidFill>
                  <a:srgbClr val="FFFF00"/>
                </a:solidFill>
                <a:latin typeface="Comic Sans MS"/>
                <a:cs typeface="Comic Sans MS"/>
              </a:rPr>
              <a:t>Things associated with</a:t>
            </a:r>
          </a:p>
          <a:p>
            <a:pPr algn="ctr"/>
            <a:r>
              <a:rPr lang="en-US" sz="3600" b="1" u="sng" dirty="0">
                <a:solidFill>
                  <a:srgbClr val="FFFF00"/>
                </a:solidFill>
                <a:latin typeface="Comic Sans MS"/>
                <a:cs typeface="Comic Sans MS"/>
              </a:rPr>
              <a:t>MATTER</a:t>
            </a:r>
          </a:p>
          <a:p>
            <a:pPr algn="ctr"/>
            <a:endParaRPr lang="en-US" sz="1400" b="1" dirty="0">
              <a:solidFill>
                <a:srgbClr val="FFFF00"/>
              </a:solidFill>
              <a:latin typeface="Comic Sans MS"/>
              <a:cs typeface="Comic Sans MS"/>
            </a:endParaRPr>
          </a:p>
          <a:p>
            <a:pPr algn="ctr">
              <a:lnSpc>
                <a:spcPct val="120000"/>
              </a:lnSpc>
            </a:pPr>
            <a:r>
              <a:rPr lang="en-US" sz="2800" dirty="0">
                <a:solidFill>
                  <a:srgbClr val="FFFFFF"/>
                </a:solidFill>
                <a:latin typeface="Comic Sans MS"/>
                <a:cs typeface="Comic Sans MS"/>
              </a:rPr>
              <a:t>Solid</a:t>
            </a:r>
          </a:p>
          <a:p>
            <a:pPr algn="ctr">
              <a:lnSpc>
                <a:spcPct val="120000"/>
              </a:lnSpc>
            </a:pPr>
            <a:r>
              <a:rPr lang="en-US" sz="2800" dirty="0">
                <a:solidFill>
                  <a:srgbClr val="FFFFFF"/>
                </a:solidFill>
                <a:latin typeface="Comic Sans MS"/>
                <a:cs typeface="Comic Sans MS"/>
              </a:rPr>
              <a:t>Liquid</a:t>
            </a:r>
          </a:p>
          <a:p>
            <a:pPr algn="ctr">
              <a:lnSpc>
                <a:spcPct val="120000"/>
              </a:lnSpc>
            </a:pPr>
            <a:r>
              <a:rPr lang="en-US" sz="2800" dirty="0">
                <a:solidFill>
                  <a:srgbClr val="FFFFFF"/>
                </a:solidFill>
                <a:latin typeface="Comic Sans MS"/>
                <a:cs typeface="Comic Sans MS"/>
              </a:rPr>
              <a:t>Gas</a:t>
            </a:r>
          </a:p>
          <a:p>
            <a:pPr algn="ctr">
              <a:lnSpc>
                <a:spcPct val="120000"/>
              </a:lnSpc>
            </a:pPr>
            <a:r>
              <a:rPr lang="en-US" sz="2800" dirty="0">
                <a:solidFill>
                  <a:srgbClr val="FFFFFF"/>
                </a:solidFill>
                <a:latin typeface="Comic Sans MS"/>
                <a:cs typeface="Comic Sans MS"/>
              </a:rPr>
              <a:t>Mixtures</a:t>
            </a:r>
          </a:p>
          <a:p>
            <a:pPr algn="ctr">
              <a:lnSpc>
                <a:spcPct val="120000"/>
              </a:lnSpc>
            </a:pPr>
            <a:r>
              <a:rPr lang="en-US" sz="2800" dirty="0">
                <a:solidFill>
                  <a:srgbClr val="FFFFFF"/>
                </a:solidFill>
                <a:latin typeface="Comic Sans MS"/>
                <a:cs typeface="Comic Sans MS"/>
              </a:rPr>
              <a:t>Solutions</a:t>
            </a:r>
          </a:p>
          <a:p>
            <a:pPr algn="ctr">
              <a:lnSpc>
                <a:spcPct val="120000"/>
              </a:lnSpc>
            </a:pPr>
            <a:r>
              <a:rPr lang="en-US" sz="2800" dirty="0">
                <a:solidFill>
                  <a:srgbClr val="FFFFFF"/>
                </a:solidFill>
                <a:latin typeface="Comic Sans MS"/>
                <a:cs typeface="Comic Sans MS"/>
              </a:rPr>
              <a:t>Atoms</a:t>
            </a:r>
          </a:p>
          <a:p>
            <a:pPr algn="ctr">
              <a:lnSpc>
                <a:spcPct val="120000"/>
              </a:lnSpc>
            </a:pPr>
            <a:r>
              <a:rPr lang="en-US" sz="2800" dirty="0">
                <a:solidFill>
                  <a:srgbClr val="FFFFFF"/>
                </a:solidFill>
                <a:latin typeface="Comic Sans MS"/>
                <a:cs typeface="Comic Sans MS"/>
              </a:rPr>
              <a:t>Molecules</a:t>
            </a:r>
          </a:p>
        </p:txBody>
      </p:sp>
      <p:sp>
        <p:nvSpPr>
          <p:cNvPr id="8" name="Rectangle 7">
            <a:extLst>
              <a:ext uri="{FF2B5EF4-FFF2-40B4-BE49-F238E27FC236}">
                <a16:creationId xmlns:a16="http://schemas.microsoft.com/office/drawing/2014/main" id="{F2259B40-CD24-46B9-40CF-B0E9F5290AAE}"/>
              </a:ext>
            </a:extLst>
          </p:cNvPr>
          <p:cNvSpPr/>
          <p:nvPr/>
        </p:nvSpPr>
        <p:spPr bwMode="auto">
          <a:xfrm>
            <a:off x="1905000" y="2362200"/>
            <a:ext cx="2133600" cy="609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7D5BA9DB-EBDD-E2B2-1E4F-EB4E8BD63F16}"/>
              </a:ext>
            </a:extLst>
          </p:cNvPr>
          <p:cNvSpPr/>
          <p:nvPr/>
        </p:nvSpPr>
        <p:spPr bwMode="auto">
          <a:xfrm>
            <a:off x="1752600" y="3124200"/>
            <a:ext cx="2514600" cy="3505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5745501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xit" presetSubtype="32" fill="hold" grpId="1" nodeType="clickEffect">
                                  <p:stCondLst>
                                    <p:cond delay="0"/>
                                  </p:stCondLst>
                                  <p:childTnLst>
                                    <p:animEffect transition="out" filter="circle(out)">
                                      <p:cBhvr>
                                        <p:cTn id="27" dur="2000"/>
                                        <p:tgtEl>
                                          <p:spTgt spid="5"/>
                                        </p:tgtEl>
                                      </p:cBhvr>
                                    </p:animEffect>
                                    <p:set>
                                      <p:cBhvr>
                                        <p:cTn id="28" dur="1" fill="hold">
                                          <p:stCondLst>
                                            <p:cond delay="19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xit" presetSubtype="32" fill="hold" grpId="1" nodeType="clickEffect">
                                  <p:stCondLst>
                                    <p:cond delay="0"/>
                                  </p:stCondLst>
                                  <p:childTnLst>
                                    <p:animEffect transition="out" filter="circle(out)">
                                      <p:cBhvr>
                                        <p:cTn id="32" dur="2000"/>
                                        <p:tgtEl>
                                          <p:spTgt spid="6"/>
                                        </p:tgtEl>
                                      </p:cBhvr>
                                    </p:animEffect>
                                    <p:set>
                                      <p:cBhvr>
                                        <p:cTn id="33" dur="1" fill="hold">
                                          <p:stCondLst>
                                            <p:cond delay="19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ircle(in)">
                                      <p:cBhvr>
                                        <p:cTn id="38" dur="2000"/>
                                        <p:tgtEl>
                                          <p:spTgt spid="12"/>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2000"/>
                                        <p:tgtEl>
                                          <p:spTgt spid="8"/>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circle(in)">
                                      <p:cBhvr>
                                        <p:cTn id="44" dur="20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xit" presetSubtype="32" fill="hold" grpId="1" nodeType="clickEffect">
                                  <p:stCondLst>
                                    <p:cond delay="0"/>
                                  </p:stCondLst>
                                  <p:childTnLst>
                                    <p:animEffect transition="out" filter="circle(out)">
                                      <p:cBhvr>
                                        <p:cTn id="48" dur="2000"/>
                                        <p:tgtEl>
                                          <p:spTgt spid="8"/>
                                        </p:tgtEl>
                                      </p:cBhvr>
                                    </p:animEffect>
                                    <p:set>
                                      <p:cBhvr>
                                        <p:cTn id="49" dur="1" fill="hold">
                                          <p:stCondLst>
                                            <p:cond delay="1999"/>
                                          </p:stCondLst>
                                        </p:cTn>
                                        <p:tgtEl>
                                          <p:spTgt spid="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xit" presetSubtype="32" fill="hold" grpId="1" nodeType="clickEffect">
                                  <p:stCondLst>
                                    <p:cond delay="0"/>
                                  </p:stCondLst>
                                  <p:childTnLst>
                                    <p:animEffect transition="out" filter="circle(out)">
                                      <p:cBhvr>
                                        <p:cTn id="53" dur="2000"/>
                                        <p:tgtEl>
                                          <p:spTgt spid="9"/>
                                        </p:tgtEl>
                                      </p:cBhvr>
                                    </p:animEffect>
                                    <p:set>
                                      <p:cBhvr>
                                        <p:cTn id="54"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5" grpId="0" animBg="1"/>
      <p:bldP spid="5" grpId="1" animBg="1"/>
      <p:bldP spid="6" grpId="0" animBg="1"/>
      <p:bldP spid="6" grpId="1" animBg="1"/>
      <p:bldP spid="12" grpId="0" animBg="1"/>
      <p:bldP spid="8" grpId="0" animBg="1"/>
      <p:bldP spid="8" grpId="1" animBg="1"/>
      <p:bldP spid="9" grpId="0" animBg="1"/>
      <p:bldP spid="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BFA4B-DBA7-33F6-DDFD-3CD4BD2A4E8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16D2066-6C9C-3179-3A33-20927BD2ACB4}"/>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7100C277-0975-E5B9-F46C-C5CDBD1E9D93}"/>
              </a:ext>
            </a:extLst>
          </p:cNvPr>
          <p:cNvSpPr/>
          <p:nvPr/>
        </p:nvSpPr>
        <p:spPr>
          <a:xfrm>
            <a:off x="6016409" y="17929"/>
            <a:ext cx="3108543" cy="1938992"/>
          </a:xfrm>
          <a:prstGeom prst="rect">
            <a:avLst/>
          </a:prstGeom>
          <a:solidFill>
            <a:srgbClr val="C00000"/>
          </a:solidFill>
        </p:spPr>
        <p:txBody>
          <a:bodyPr wrap="none" lIns="91440" tIns="45720" rIns="91440" bIns="45720">
            <a:spAutoFit/>
          </a:bodyPr>
          <a:lstStyle/>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What are  </a:t>
            </a:r>
          </a:p>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learning intentions </a:t>
            </a:r>
          </a:p>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and success criteria</a:t>
            </a:r>
          </a:p>
          <a:p>
            <a:pPr algn="ctr"/>
            <a:r>
              <a:rPr lang="en-US" sz="2400"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To guide each </a:t>
            </a:r>
          </a:p>
          <a:p>
            <a:pPr algn="ctr"/>
            <a:r>
              <a:rPr lang="en-US" sz="2400"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student’s progress?</a:t>
            </a:r>
          </a:p>
        </p:txBody>
      </p:sp>
      <p:pic>
        <p:nvPicPr>
          <p:cNvPr id="9" name="Picture 8" descr="A math questionnaire with text&#10;&#10;Description automatically generated with medium confidence">
            <a:extLst>
              <a:ext uri="{FF2B5EF4-FFF2-40B4-BE49-F238E27FC236}">
                <a16:creationId xmlns:a16="http://schemas.microsoft.com/office/drawing/2014/main" id="{A1D01400-8606-FD9A-E56A-246F33887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25590" cy="6858000"/>
          </a:xfrm>
          <a:prstGeom prst="rect">
            <a:avLst/>
          </a:prstGeom>
        </p:spPr>
      </p:pic>
      <p:pic>
        <p:nvPicPr>
          <p:cNvPr id="15" name="Picture 14" descr="A close-up of a chart&#10;&#10;Description automatically generated">
            <a:extLst>
              <a:ext uri="{FF2B5EF4-FFF2-40B4-BE49-F238E27FC236}">
                <a16:creationId xmlns:a16="http://schemas.microsoft.com/office/drawing/2014/main" id="{7CC8057D-6616-F206-4114-332436703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29"/>
            <a:ext cx="5625590" cy="6858000"/>
          </a:xfrm>
          <a:prstGeom prst="rect">
            <a:avLst/>
          </a:prstGeom>
        </p:spPr>
      </p:pic>
      <p:pic>
        <p:nvPicPr>
          <p:cNvPr id="3" name="Picture 2" descr="A cartoon character with a shovel and green hat&#10;&#10;Description automatically generated">
            <a:extLst>
              <a:ext uri="{FF2B5EF4-FFF2-40B4-BE49-F238E27FC236}">
                <a16:creationId xmlns:a16="http://schemas.microsoft.com/office/drawing/2014/main" id="{EE65CBFB-EA7D-F9D5-33D2-A1D3E6A21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6409" y="4071843"/>
            <a:ext cx="3280845" cy="2460634"/>
          </a:xfrm>
          <a:prstGeom prst="rect">
            <a:avLst/>
          </a:prstGeom>
        </p:spPr>
      </p:pic>
      <p:pic>
        <p:nvPicPr>
          <p:cNvPr id="5" name="Picture 4" descr="A white sheet with black text&#10;&#10;Description automatically generated">
            <a:extLst>
              <a:ext uri="{FF2B5EF4-FFF2-40B4-BE49-F238E27FC236}">
                <a16:creationId xmlns:a16="http://schemas.microsoft.com/office/drawing/2014/main" id="{932CE251-5695-1587-F39D-2E029DC7D2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47" y="17929"/>
            <a:ext cx="5625590" cy="6822142"/>
          </a:xfrm>
          <a:prstGeom prst="rect">
            <a:avLst/>
          </a:prstGeom>
        </p:spPr>
      </p:pic>
    </p:spTree>
    <p:extLst>
      <p:ext uri="{BB962C8B-B14F-4D97-AF65-F5344CB8AC3E}">
        <p14:creationId xmlns:p14="http://schemas.microsoft.com/office/powerpoint/2010/main" val="231869802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edg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215EB4-1B41-F8BA-79BC-40696EA3F7FD}"/>
              </a:ext>
            </a:extLst>
          </p:cNvPr>
          <p:cNvSpPr/>
          <p:nvPr/>
        </p:nvSpPr>
        <p:spPr>
          <a:xfrm>
            <a:off x="195214" y="2236730"/>
            <a:ext cx="2722220" cy="1200329"/>
          </a:xfrm>
          <a:prstGeom prst="rect">
            <a:avLst/>
          </a:prstGeom>
          <a:solidFill>
            <a:srgbClr val="C00000"/>
          </a:solidFill>
          <a:ln w="63500">
            <a:solidFill>
              <a:srgbClr val="FFC000"/>
            </a:solidFill>
          </a:ln>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entury Gothic" panose="020B0502020202020204" pitchFamily="34" charset="0"/>
              </a:rPr>
              <a:t>Learning </a:t>
            </a:r>
          </a:p>
          <a:p>
            <a:pPr algn="ctr"/>
            <a:r>
              <a:rPr lang="en-US"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entury Gothic" panose="020B0502020202020204" pitchFamily="34" charset="0"/>
              </a:rPr>
              <a:t>Progression</a:t>
            </a:r>
          </a:p>
        </p:txBody>
      </p:sp>
      <p:sp>
        <p:nvSpPr>
          <p:cNvPr id="5" name="Rectangle 4">
            <a:extLst>
              <a:ext uri="{FF2B5EF4-FFF2-40B4-BE49-F238E27FC236}">
                <a16:creationId xmlns:a16="http://schemas.microsoft.com/office/drawing/2014/main" id="{D33D129A-F6A3-24EF-E323-AC7023B37BCE}"/>
              </a:ext>
            </a:extLst>
          </p:cNvPr>
          <p:cNvSpPr/>
          <p:nvPr/>
        </p:nvSpPr>
        <p:spPr>
          <a:xfrm>
            <a:off x="1855911" y="651680"/>
            <a:ext cx="2654894" cy="769441"/>
          </a:xfrm>
          <a:prstGeom prst="rect">
            <a:avLst/>
          </a:prstGeom>
          <a:solidFill>
            <a:srgbClr val="C00000"/>
          </a:solidFill>
          <a:ln w="73025">
            <a:solidFill>
              <a:srgbClr val="FFC000"/>
            </a:solidFill>
          </a:ln>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Century Gothic" panose="020B0502020202020204" pitchFamily="34" charset="0"/>
              </a:rPr>
              <a:t>Standard</a:t>
            </a:r>
          </a:p>
        </p:txBody>
      </p:sp>
      <p:sp>
        <p:nvSpPr>
          <p:cNvPr id="6" name="Rectangle 5">
            <a:extLst>
              <a:ext uri="{FF2B5EF4-FFF2-40B4-BE49-F238E27FC236}">
                <a16:creationId xmlns:a16="http://schemas.microsoft.com/office/drawing/2014/main" id="{BC3E8562-92F6-088A-F933-FCE08095D5BD}"/>
              </a:ext>
            </a:extLst>
          </p:cNvPr>
          <p:cNvSpPr/>
          <p:nvPr/>
        </p:nvSpPr>
        <p:spPr>
          <a:xfrm>
            <a:off x="68976" y="4185969"/>
            <a:ext cx="1612941" cy="830997"/>
          </a:xfrm>
          <a:prstGeom prst="rect">
            <a:avLst/>
          </a:prstGeom>
          <a:solidFill>
            <a:srgbClr val="C00000"/>
          </a:solidFill>
          <a:ln w="63500">
            <a:solidFill>
              <a:srgbClr val="FFC000"/>
            </a:solidFill>
          </a:ln>
        </p:spPr>
        <p:txBody>
          <a:bodyPr wrap="none" lIns="91440" tIns="45720" rIns="91440" bIns="45720">
            <a:spAutoFit/>
          </a:bodyPr>
          <a:lstStyle/>
          <a:p>
            <a:pPr algn="ctr"/>
            <a:r>
              <a:rPr lang="en-US" sz="2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entury Gothic" panose="020B0502020202020204" pitchFamily="34" charset="0"/>
              </a:rPr>
              <a:t>Learning </a:t>
            </a:r>
          </a:p>
          <a:p>
            <a:pPr algn="ctr"/>
            <a:r>
              <a:rPr lang="en-US" sz="2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entury Gothic" panose="020B0502020202020204" pitchFamily="34" charset="0"/>
              </a:rPr>
              <a:t>Intentions</a:t>
            </a:r>
          </a:p>
        </p:txBody>
      </p:sp>
      <p:sp>
        <p:nvSpPr>
          <p:cNvPr id="7" name="Rectangle 6">
            <a:extLst>
              <a:ext uri="{FF2B5EF4-FFF2-40B4-BE49-F238E27FC236}">
                <a16:creationId xmlns:a16="http://schemas.microsoft.com/office/drawing/2014/main" id="{38EE871A-50C8-E090-3C32-9EDFE64BAB78}"/>
              </a:ext>
            </a:extLst>
          </p:cNvPr>
          <p:cNvSpPr/>
          <p:nvPr/>
        </p:nvSpPr>
        <p:spPr>
          <a:xfrm>
            <a:off x="499442" y="5559989"/>
            <a:ext cx="1151276" cy="646331"/>
          </a:xfrm>
          <a:prstGeom prst="rect">
            <a:avLst/>
          </a:prstGeom>
          <a:solidFill>
            <a:srgbClr val="C00000"/>
          </a:solidFill>
          <a:ln w="63500">
            <a:solidFill>
              <a:srgbClr val="FFC000"/>
            </a:solidFill>
          </a:ln>
        </p:spPr>
        <p:txBody>
          <a:bodyPr wrap="none" lIns="91440" tIns="45720" rIns="91440" bIns="45720">
            <a:spAutoFit/>
          </a:bodyPr>
          <a:lstStyle/>
          <a:p>
            <a:pPr algn="ctr"/>
            <a:r>
              <a:rPr lang="en-US" sz="18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entury Gothic" panose="020B0502020202020204" pitchFamily="34" charset="0"/>
              </a:rPr>
              <a:t>Success </a:t>
            </a:r>
          </a:p>
          <a:p>
            <a:pPr algn="ctr"/>
            <a:r>
              <a:rPr lang="en-US" sz="18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entury Gothic" panose="020B0502020202020204" pitchFamily="34" charset="0"/>
              </a:rPr>
              <a:t>Criteria</a:t>
            </a:r>
          </a:p>
        </p:txBody>
      </p:sp>
      <p:sp>
        <p:nvSpPr>
          <p:cNvPr id="8" name="Rectangle 7">
            <a:extLst>
              <a:ext uri="{FF2B5EF4-FFF2-40B4-BE49-F238E27FC236}">
                <a16:creationId xmlns:a16="http://schemas.microsoft.com/office/drawing/2014/main" id="{141E912E-5187-8BB4-C451-4765ED87EC45}"/>
              </a:ext>
            </a:extLst>
          </p:cNvPr>
          <p:cNvSpPr/>
          <p:nvPr/>
        </p:nvSpPr>
        <p:spPr>
          <a:xfrm>
            <a:off x="3233013" y="2248745"/>
            <a:ext cx="2722220" cy="1200329"/>
          </a:xfrm>
          <a:prstGeom prst="rect">
            <a:avLst/>
          </a:prstGeom>
          <a:solidFill>
            <a:srgbClr val="C00000"/>
          </a:solidFill>
          <a:ln w="63500">
            <a:solidFill>
              <a:srgbClr val="FFC000"/>
            </a:solidFill>
          </a:ln>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entury Gothic" panose="020B0502020202020204" pitchFamily="34" charset="0"/>
              </a:rPr>
              <a:t>Learning </a:t>
            </a:r>
          </a:p>
          <a:p>
            <a:pPr algn="ctr"/>
            <a:r>
              <a:rPr lang="en-US"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entury Gothic" panose="020B0502020202020204" pitchFamily="34" charset="0"/>
              </a:rPr>
              <a:t>Progression</a:t>
            </a:r>
          </a:p>
        </p:txBody>
      </p:sp>
      <p:sp>
        <p:nvSpPr>
          <p:cNvPr id="9" name="Rectangle 8">
            <a:extLst>
              <a:ext uri="{FF2B5EF4-FFF2-40B4-BE49-F238E27FC236}">
                <a16:creationId xmlns:a16="http://schemas.microsoft.com/office/drawing/2014/main" id="{969E6D3D-69E6-626F-7084-83248E56B8E9}"/>
              </a:ext>
            </a:extLst>
          </p:cNvPr>
          <p:cNvSpPr/>
          <p:nvPr/>
        </p:nvSpPr>
        <p:spPr>
          <a:xfrm>
            <a:off x="1909589" y="4185970"/>
            <a:ext cx="1612941" cy="830997"/>
          </a:xfrm>
          <a:prstGeom prst="rect">
            <a:avLst/>
          </a:prstGeom>
          <a:solidFill>
            <a:srgbClr val="C00000"/>
          </a:solidFill>
          <a:ln w="63500">
            <a:solidFill>
              <a:srgbClr val="FFC000"/>
            </a:solidFill>
          </a:ln>
        </p:spPr>
        <p:txBody>
          <a:bodyPr wrap="none" lIns="91440" tIns="45720" rIns="91440" bIns="45720">
            <a:spAutoFit/>
          </a:bodyPr>
          <a:lstStyle/>
          <a:p>
            <a:pPr algn="ctr"/>
            <a:r>
              <a:rPr lang="en-US" sz="2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entury Gothic" panose="020B0502020202020204" pitchFamily="34" charset="0"/>
              </a:rPr>
              <a:t>Learning </a:t>
            </a:r>
          </a:p>
          <a:p>
            <a:pPr algn="ctr"/>
            <a:r>
              <a:rPr lang="en-US" sz="2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entury Gothic" panose="020B0502020202020204" pitchFamily="34" charset="0"/>
              </a:rPr>
              <a:t>Intentions</a:t>
            </a:r>
          </a:p>
        </p:txBody>
      </p:sp>
      <p:sp>
        <p:nvSpPr>
          <p:cNvPr id="10" name="Rectangle 9">
            <a:extLst>
              <a:ext uri="{FF2B5EF4-FFF2-40B4-BE49-F238E27FC236}">
                <a16:creationId xmlns:a16="http://schemas.microsoft.com/office/drawing/2014/main" id="{8ABB6AF1-99E6-4ABE-D7C1-BB1D3483E57B}"/>
              </a:ext>
            </a:extLst>
          </p:cNvPr>
          <p:cNvSpPr/>
          <p:nvPr/>
        </p:nvSpPr>
        <p:spPr>
          <a:xfrm>
            <a:off x="3720086" y="4182340"/>
            <a:ext cx="1612941" cy="830997"/>
          </a:xfrm>
          <a:prstGeom prst="rect">
            <a:avLst/>
          </a:prstGeom>
          <a:solidFill>
            <a:srgbClr val="C00000"/>
          </a:solidFill>
          <a:ln w="63500">
            <a:solidFill>
              <a:srgbClr val="FFC000"/>
            </a:solidFill>
          </a:ln>
        </p:spPr>
        <p:txBody>
          <a:bodyPr wrap="none" lIns="91440" tIns="45720" rIns="91440" bIns="45720">
            <a:spAutoFit/>
          </a:bodyPr>
          <a:lstStyle/>
          <a:p>
            <a:pPr algn="ctr"/>
            <a:r>
              <a:rPr lang="en-US" sz="2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entury Gothic" panose="020B0502020202020204" pitchFamily="34" charset="0"/>
              </a:rPr>
              <a:t>Learning </a:t>
            </a:r>
          </a:p>
          <a:p>
            <a:pPr algn="ctr"/>
            <a:r>
              <a:rPr lang="en-US" sz="2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entury Gothic" panose="020B0502020202020204" pitchFamily="34" charset="0"/>
              </a:rPr>
              <a:t>Intentions</a:t>
            </a:r>
          </a:p>
        </p:txBody>
      </p:sp>
      <p:sp>
        <p:nvSpPr>
          <p:cNvPr id="11" name="Rectangle 10">
            <a:extLst>
              <a:ext uri="{FF2B5EF4-FFF2-40B4-BE49-F238E27FC236}">
                <a16:creationId xmlns:a16="http://schemas.microsoft.com/office/drawing/2014/main" id="{8599FF73-2FDB-2792-F53A-80E411CE2E0B}"/>
              </a:ext>
            </a:extLst>
          </p:cNvPr>
          <p:cNvSpPr/>
          <p:nvPr/>
        </p:nvSpPr>
        <p:spPr>
          <a:xfrm>
            <a:off x="2081737" y="5559989"/>
            <a:ext cx="1151276" cy="646331"/>
          </a:xfrm>
          <a:prstGeom prst="rect">
            <a:avLst/>
          </a:prstGeom>
          <a:solidFill>
            <a:srgbClr val="C00000"/>
          </a:solidFill>
          <a:ln w="63500">
            <a:solidFill>
              <a:srgbClr val="FFC000"/>
            </a:solidFill>
          </a:ln>
        </p:spPr>
        <p:txBody>
          <a:bodyPr wrap="none" lIns="91440" tIns="45720" rIns="91440" bIns="45720">
            <a:spAutoFit/>
          </a:bodyPr>
          <a:lstStyle/>
          <a:p>
            <a:pPr algn="ctr"/>
            <a:r>
              <a:rPr lang="en-US" sz="18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entury Gothic" panose="020B0502020202020204" pitchFamily="34" charset="0"/>
              </a:rPr>
              <a:t>Success </a:t>
            </a:r>
          </a:p>
          <a:p>
            <a:pPr algn="ctr"/>
            <a:r>
              <a:rPr lang="en-US" sz="18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entury Gothic" panose="020B0502020202020204" pitchFamily="34" charset="0"/>
              </a:rPr>
              <a:t>Criteria</a:t>
            </a:r>
          </a:p>
        </p:txBody>
      </p:sp>
      <p:sp>
        <p:nvSpPr>
          <p:cNvPr id="13" name="Rectangle 12">
            <a:extLst>
              <a:ext uri="{FF2B5EF4-FFF2-40B4-BE49-F238E27FC236}">
                <a16:creationId xmlns:a16="http://schemas.microsoft.com/office/drawing/2014/main" id="{1F9DC9AB-D5EA-30A3-13CD-5CED11DF45EE}"/>
              </a:ext>
            </a:extLst>
          </p:cNvPr>
          <p:cNvSpPr/>
          <p:nvPr/>
        </p:nvSpPr>
        <p:spPr>
          <a:xfrm>
            <a:off x="6273815" y="2248745"/>
            <a:ext cx="2722220" cy="1200329"/>
          </a:xfrm>
          <a:prstGeom prst="rect">
            <a:avLst/>
          </a:prstGeom>
          <a:solidFill>
            <a:srgbClr val="C00000"/>
          </a:solidFill>
          <a:ln w="63500">
            <a:solidFill>
              <a:srgbClr val="FFC000"/>
            </a:solidFill>
          </a:ln>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entury Gothic" panose="020B0502020202020204" pitchFamily="34" charset="0"/>
              </a:rPr>
              <a:t>Learning </a:t>
            </a:r>
          </a:p>
          <a:p>
            <a:pPr algn="ctr"/>
            <a:r>
              <a:rPr lang="en-US"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entury Gothic" panose="020B0502020202020204" pitchFamily="34" charset="0"/>
              </a:rPr>
              <a:t>Progression</a:t>
            </a:r>
          </a:p>
        </p:txBody>
      </p:sp>
      <p:pic>
        <p:nvPicPr>
          <p:cNvPr id="1026" name="Picture 2" descr="An image of a stick figure drawing a flow chart with a felt tip pen.">
            <a:extLst>
              <a:ext uri="{FF2B5EF4-FFF2-40B4-BE49-F238E27FC236}">
                <a16:creationId xmlns:a16="http://schemas.microsoft.com/office/drawing/2014/main" id="{5006643D-80BC-F45B-DB44-373260DE0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4984" y="4364930"/>
            <a:ext cx="2390117" cy="23901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7125244-C41D-7025-64D4-68F5A6E67A22}"/>
              </a:ext>
            </a:extLst>
          </p:cNvPr>
          <p:cNvSpPr/>
          <p:nvPr/>
        </p:nvSpPr>
        <p:spPr>
          <a:xfrm>
            <a:off x="6683419" y="7226"/>
            <a:ext cx="2392450" cy="1569660"/>
          </a:xfrm>
          <a:prstGeom prst="rect">
            <a:avLst/>
          </a:prstGeom>
          <a:noFill/>
        </p:spPr>
        <p:txBody>
          <a:bodyPr wrap="none" lIns="91440" tIns="45720" rIns="91440" bIns="45720">
            <a:spAutoFit/>
          </a:bodyPr>
          <a:lstStyle/>
          <a:p>
            <a:pPr algn="ctr"/>
            <a:r>
              <a:rPr lang="en-US" sz="3200" b="1" dirty="0">
                <a:ln w="12700">
                  <a:solidFill>
                    <a:schemeClr val="tx2">
                      <a:satMod val="155000"/>
                    </a:schemeClr>
                  </a:solidFill>
                  <a:prstDash val="solid"/>
                </a:ln>
                <a:effectLst>
                  <a:outerShdw blurRad="41275" dist="20320" dir="1800000" algn="tl" rotWithShape="0">
                    <a:srgbClr val="000000">
                      <a:alpha val="40000"/>
                    </a:srgbClr>
                  </a:outerShdw>
                </a:effectLst>
                <a:latin typeface="Chalkboard" panose="03050602040202020205" pitchFamily="66" charset="77"/>
              </a:rPr>
              <a:t>Unwrapping</a:t>
            </a:r>
          </a:p>
          <a:p>
            <a:pPr algn="ctr"/>
            <a:r>
              <a:rPr lang="en-US" sz="3200" b="1" cap="none" spc="0" dirty="0">
                <a:ln w="12700">
                  <a:solidFill>
                    <a:schemeClr val="tx2">
                      <a:satMod val="155000"/>
                    </a:schemeClr>
                  </a:solidFill>
                  <a:prstDash val="solid"/>
                </a:ln>
                <a:effectLst>
                  <a:outerShdw blurRad="41275" dist="20320" dir="1800000" algn="tl" rotWithShape="0">
                    <a:srgbClr val="000000">
                      <a:alpha val="40000"/>
                    </a:srgbClr>
                  </a:outerShdw>
                </a:effectLst>
                <a:latin typeface="Chalkboard" panose="03050602040202020205" pitchFamily="66" charset="77"/>
              </a:rPr>
              <a:t>a</a:t>
            </a:r>
          </a:p>
          <a:p>
            <a:pPr algn="ctr"/>
            <a:r>
              <a:rPr lang="en-US" sz="3200" b="1" dirty="0">
                <a:ln w="12700">
                  <a:solidFill>
                    <a:schemeClr val="tx2">
                      <a:satMod val="155000"/>
                    </a:schemeClr>
                  </a:solidFill>
                  <a:prstDash val="solid"/>
                </a:ln>
                <a:effectLst>
                  <a:outerShdw blurRad="41275" dist="20320" dir="1800000" algn="tl" rotWithShape="0">
                    <a:srgbClr val="000000">
                      <a:alpha val="40000"/>
                    </a:srgbClr>
                  </a:outerShdw>
                </a:effectLst>
                <a:latin typeface="Chalkboard" panose="03050602040202020205" pitchFamily="66" charset="77"/>
              </a:rPr>
              <a:t>Standard</a:t>
            </a:r>
            <a:endParaRPr lang="en-US" sz="3200" b="1" cap="none" spc="0" dirty="0">
              <a:ln w="12700">
                <a:solidFill>
                  <a:schemeClr val="tx2">
                    <a:satMod val="155000"/>
                  </a:schemeClr>
                </a:solidFill>
                <a:prstDash val="solid"/>
              </a:ln>
              <a:effectLst>
                <a:outerShdw blurRad="41275" dist="20320" dir="1800000" algn="tl" rotWithShape="0">
                  <a:srgbClr val="000000">
                    <a:alpha val="40000"/>
                  </a:srgbClr>
                </a:outerShdw>
              </a:effectLst>
              <a:latin typeface="Chalkboard" panose="03050602040202020205" pitchFamily="66" charset="77"/>
            </a:endParaRPr>
          </a:p>
        </p:txBody>
      </p:sp>
      <p:cxnSp>
        <p:nvCxnSpPr>
          <p:cNvPr id="16" name="Straight Arrow Connector 15">
            <a:extLst>
              <a:ext uri="{FF2B5EF4-FFF2-40B4-BE49-F238E27FC236}">
                <a16:creationId xmlns:a16="http://schemas.microsoft.com/office/drawing/2014/main" id="{269FF66D-04E7-FD9C-887D-DB08A8A315AF}"/>
              </a:ext>
            </a:extLst>
          </p:cNvPr>
          <p:cNvCxnSpPr>
            <a:cxnSpLocks/>
            <a:stCxn id="5" idx="2"/>
          </p:cNvCxnSpPr>
          <p:nvPr/>
        </p:nvCxnSpPr>
        <p:spPr bwMode="auto">
          <a:xfrm flipH="1">
            <a:off x="1398404" y="1421121"/>
            <a:ext cx="1784954" cy="807550"/>
          </a:xfrm>
          <a:prstGeom prst="straightConnector1">
            <a:avLst/>
          </a:prstGeom>
          <a:ln w="44450">
            <a:solidFill>
              <a:srgbClr val="FFC000"/>
            </a:solidFill>
            <a:headEnd type="none" w="med" len="med"/>
            <a:tailEnd type="triangle"/>
          </a:ln>
        </p:spPr>
        <p:style>
          <a:lnRef idx="2">
            <a:schemeClr val="accent4"/>
          </a:lnRef>
          <a:fillRef idx="0">
            <a:schemeClr val="accent4"/>
          </a:fillRef>
          <a:effectRef idx="1">
            <a:schemeClr val="accent4"/>
          </a:effectRef>
          <a:fontRef idx="minor">
            <a:schemeClr val="tx1"/>
          </a:fontRef>
        </p:style>
      </p:cxnSp>
      <p:cxnSp>
        <p:nvCxnSpPr>
          <p:cNvPr id="17" name="Straight Arrow Connector 16">
            <a:extLst>
              <a:ext uri="{FF2B5EF4-FFF2-40B4-BE49-F238E27FC236}">
                <a16:creationId xmlns:a16="http://schemas.microsoft.com/office/drawing/2014/main" id="{A10C8FB8-A999-EC40-DAF3-30BFC2593582}"/>
              </a:ext>
            </a:extLst>
          </p:cNvPr>
          <p:cNvCxnSpPr>
            <a:cxnSpLocks/>
            <a:stCxn id="5" idx="2"/>
          </p:cNvCxnSpPr>
          <p:nvPr/>
        </p:nvCxnSpPr>
        <p:spPr bwMode="auto">
          <a:xfrm>
            <a:off x="3183358" y="1421121"/>
            <a:ext cx="4611849" cy="748911"/>
          </a:xfrm>
          <a:prstGeom prst="straightConnector1">
            <a:avLst/>
          </a:prstGeom>
          <a:ln w="44450">
            <a:solidFill>
              <a:srgbClr val="FFC000"/>
            </a:solidFill>
            <a:headEnd type="none" w="med" len="med"/>
            <a:tailEnd type="triangle"/>
          </a:ln>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816AB163-390F-7F72-9C0C-1E484ECC75CD}"/>
              </a:ext>
            </a:extLst>
          </p:cNvPr>
          <p:cNvCxnSpPr>
            <a:cxnSpLocks/>
            <a:stCxn id="5" idx="2"/>
          </p:cNvCxnSpPr>
          <p:nvPr/>
        </p:nvCxnSpPr>
        <p:spPr bwMode="auto">
          <a:xfrm>
            <a:off x="3183358" y="1421121"/>
            <a:ext cx="1298768" cy="783987"/>
          </a:xfrm>
          <a:prstGeom prst="straightConnector1">
            <a:avLst/>
          </a:prstGeom>
          <a:ln w="44450">
            <a:solidFill>
              <a:srgbClr val="FFC000"/>
            </a:solidFill>
            <a:headEnd type="none" w="med" len="med"/>
            <a:tailEnd type="triangle"/>
          </a:ln>
        </p:spPr>
        <p:style>
          <a:lnRef idx="2">
            <a:schemeClr val="accent4"/>
          </a:lnRef>
          <a:fillRef idx="0">
            <a:schemeClr val="accent4"/>
          </a:fillRef>
          <a:effectRef idx="1">
            <a:schemeClr val="accent4"/>
          </a:effectRef>
          <a:fontRef idx="minor">
            <a:schemeClr val="tx1"/>
          </a:fontRef>
        </p:style>
      </p:cxnSp>
      <p:cxnSp>
        <p:nvCxnSpPr>
          <p:cNvPr id="26" name="Straight Arrow Connector 25">
            <a:extLst>
              <a:ext uri="{FF2B5EF4-FFF2-40B4-BE49-F238E27FC236}">
                <a16:creationId xmlns:a16="http://schemas.microsoft.com/office/drawing/2014/main" id="{D530A1AA-BD53-4CE3-A2D1-030074A66F46}"/>
              </a:ext>
            </a:extLst>
          </p:cNvPr>
          <p:cNvCxnSpPr>
            <a:cxnSpLocks/>
          </p:cNvCxnSpPr>
          <p:nvPr/>
        </p:nvCxnSpPr>
        <p:spPr bwMode="auto">
          <a:xfrm flipH="1">
            <a:off x="1075080" y="3423984"/>
            <a:ext cx="481244" cy="758356"/>
          </a:xfrm>
          <a:prstGeom prst="straightConnector1">
            <a:avLst/>
          </a:prstGeom>
          <a:ln w="44450">
            <a:solidFill>
              <a:srgbClr val="FFC000"/>
            </a:solidFill>
            <a:headEnd type="none" w="med" len="med"/>
            <a:tailEnd type="triangle"/>
          </a:ln>
        </p:spPr>
        <p:style>
          <a:lnRef idx="2">
            <a:schemeClr val="accent4"/>
          </a:lnRef>
          <a:fillRef idx="0">
            <a:schemeClr val="accent4"/>
          </a:fillRef>
          <a:effectRef idx="1">
            <a:schemeClr val="accent4"/>
          </a:effectRef>
          <a:fontRef idx="minor">
            <a:schemeClr val="tx1"/>
          </a:fontRef>
        </p:style>
      </p:cxnSp>
      <p:cxnSp>
        <p:nvCxnSpPr>
          <p:cNvPr id="33" name="Straight Arrow Connector 32">
            <a:extLst>
              <a:ext uri="{FF2B5EF4-FFF2-40B4-BE49-F238E27FC236}">
                <a16:creationId xmlns:a16="http://schemas.microsoft.com/office/drawing/2014/main" id="{059D545D-F298-A574-D1C6-4B2B538C46D5}"/>
              </a:ext>
            </a:extLst>
          </p:cNvPr>
          <p:cNvCxnSpPr>
            <a:cxnSpLocks/>
            <a:stCxn id="4" idx="2"/>
            <a:endCxn id="9" idx="0"/>
          </p:cNvCxnSpPr>
          <p:nvPr/>
        </p:nvCxnSpPr>
        <p:spPr bwMode="auto">
          <a:xfrm>
            <a:off x="1556324" y="3437059"/>
            <a:ext cx="1159736" cy="748911"/>
          </a:xfrm>
          <a:prstGeom prst="straightConnector1">
            <a:avLst/>
          </a:prstGeom>
          <a:ln w="44450">
            <a:solidFill>
              <a:srgbClr val="FFC000"/>
            </a:solidFill>
            <a:headEnd type="none" w="med" len="med"/>
            <a:tailEnd type="triangle"/>
          </a:ln>
        </p:spPr>
        <p:style>
          <a:lnRef idx="2">
            <a:schemeClr val="accent4"/>
          </a:lnRef>
          <a:fillRef idx="0">
            <a:schemeClr val="accent4"/>
          </a:fillRef>
          <a:effectRef idx="1">
            <a:schemeClr val="accent4"/>
          </a:effectRef>
          <a:fontRef idx="minor">
            <a:schemeClr val="tx1"/>
          </a:fontRef>
        </p:style>
      </p:cxnSp>
      <p:cxnSp>
        <p:nvCxnSpPr>
          <p:cNvPr id="35" name="Straight Arrow Connector 34">
            <a:extLst>
              <a:ext uri="{FF2B5EF4-FFF2-40B4-BE49-F238E27FC236}">
                <a16:creationId xmlns:a16="http://schemas.microsoft.com/office/drawing/2014/main" id="{106B3A45-9DCE-BD1D-331C-61AEBA25708C}"/>
              </a:ext>
            </a:extLst>
          </p:cNvPr>
          <p:cNvCxnSpPr>
            <a:cxnSpLocks/>
            <a:stCxn id="4" idx="2"/>
          </p:cNvCxnSpPr>
          <p:nvPr/>
        </p:nvCxnSpPr>
        <p:spPr bwMode="auto">
          <a:xfrm>
            <a:off x="1556324" y="3437059"/>
            <a:ext cx="2925802" cy="690272"/>
          </a:xfrm>
          <a:prstGeom prst="straightConnector1">
            <a:avLst/>
          </a:prstGeom>
          <a:ln w="44450">
            <a:solidFill>
              <a:srgbClr val="FFC000"/>
            </a:solidFill>
            <a:headEnd type="none" w="med" len="med"/>
            <a:tailEnd type="triangle"/>
          </a:ln>
        </p:spPr>
        <p:style>
          <a:lnRef idx="2">
            <a:schemeClr val="accent4"/>
          </a:lnRef>
          <a:fillRef idx="0">
            <a:schemeClr val="accent4"/>
          </a:fillRef>
          <a:effectRef idx="1">
            <a:schemeClr val="accent4"/>
          </a:effectRef>
          <a:fontRef idx="minor">
            <a:schemeClr val="tx1"/>
          </a:fontRef>
        </p:style>
      </p:cxnSp>
      <p:cxnSp>
        <p:nvCxnSpPr>
          <p:cNvPr id="39" name="Straight Arrow Connector 38">
            <a:extLst>
              <a:ext uri="{FF2B5EF4-FFF2-40B4-BE49-F238E27FC236}">
                <a16:creationId xmlns:a16="http://schemas.microsoft.com/office/drawing/2014/main" id="{387B9381-F35A-0305-50C2-F077AEA3B1BC}"/>
              </a:ext>
            </a:extLst>
          </p:cNvPr>
          <p:cNvCxnSpPr>
            <a:cxnSpLocks/>
          </p:cNvCxnSpPr>
          <p:nvPr/>
        </p:nvCxnSpPr>
        <p:spPr bwMode="auto">
          <a:xfrm>
            <a:off x="949216" y="5015151"/>
            <a:ext cx="0" cy="546652"/>
          </a:xfrm>
          <a:prstGeom prst="straightConnector1">
            <a:avLst/>
          </a:prstGeom>
          <a:ln w="44450">
            <a:solidFill>
              <a:srgbClr val="FFC000"/>
            </a:solidFill>
            <a:headEnd type="none" w="med" len="med"/>
            <a:tailEnd type="triangle"/>
          </a:ln>
        </p:spPr>
        <p:style>
          <a:lnRef idx="2">
            <a:schemeClr val="accent4"/>
          </a:lnRef>
          <a:fillRef idx="0">
            <a:schemeClr val="accent4"/>
          </a:fillRef>
          <a:effectRef idx="1">
            <a:schemeClr val="accent4"/>
          </a:effectRef>
          <a:fontRef idx="minor">
            <a:schemeClr val="tx1"/>
          </a:fontRef>
        </p:style>
      </p:cxnSp>
      <p:cxnSp>
        <p:nvCxnSpPr>
          <p:cNvPr id="41" name="Straight Arrow Connector 40">
            <a:extLst>
              <a:ext uri="{FF2B5EF4-FFF2-40B4-BE49-F238E27FC236}">
                <a16:creationId xmlns:a16="http://schemas.microsoft.com/office/drawing/2014/main" id="{EA98A1DA-4124-3E63-C17B-D2A21510EAD2}"/>
              </a:ext>
            </a:extLst>
          </p:cNvPr>
          <p:cNvCxnSpPr>
            <a:cxnSpLocks/>
            <a:stCxn id="6" idx="2"/>
          </p:cNvCxnSpPr>
          <p:nvPr/>
        </p:nvCxnSpPr>
        <p:spPr bwMode="auto">
          <a:xfrm>
            <a:off x="875447" y="5016966"/>
            <a:ext cx="1714960" cy="543023"/>
          </a:xfrm>
          <a:prstGeom prst="straightConnector1">
            <a:avLst/>
          </a:prstGeom>
          <a:ln w="44450">
            <a:solidFill>
              <a:srgbClr val="FFC000"/>
            </a:solidFill>
            <a:headEnd type="none" w="med" len="med"/>
            <a:tailEnd type="triangle"/>
          </a:ln>
        </p:spPr>
        <p:style>
          <a:lnRef idx="2">
            <a:schemeClr val="accent4"/>
          </a:lnRef>
          <a:fillRef idx="0">
            <a:schemeClr val="accent4"/>
          </a:fillRef>
          <a:effectRef idx="1">
            <a:schemeClr val="accent4"/>
          </a:effectRef>
          <a:fontRef idx="minor">
            <a:schemeClr val="tx1"/>
          </a:fontRef>
        </p:style>
      </p:cxnSp>
      <p:sp>
        <p:nvSpPr>
          <p:cNvPr id="43" name="TextBox 42">
            <a:extLst>
              <a:ext uri="{FF2B5EF4-FFF2-40B4-BE49-F238E27FC236}">
                <a16:creationId xmlns:a16="http://schemas.microsoft.com/office/drawing/2014/main" id="{EF4A771B-E7FB-9446-A0B7-5F48D7377593}"/>
              </a:ext>
            </a:extLst>
          </p:cNvPr>
          <p:cNvSpPr txBox="1"/>
          <p:nvPr/>
        </p:nvSpPr>
        <p:spPr>
          <a:xfrm>
            <a:off x="142746" y="115489"/>
            <a:ext cx="1612941" cy="1477328"/>
          </a:xfrm>
          <a:prstGeom prst="rect">
            <a:avLst/>
          </a:prstGeom>
          <a:solidFill>
            <a:srgbClr val="FFCFF9"/>
          </a:solidFill>
          <a:ln w="101600">
            <a:solidFill>
              <a:srgbClr val="002060"/>
            </a:solidFill>
          </a:ln>
        </p:spPr>
        <p:txBody>
          <a:bodyPr wrap="square" rtlCol="0">
            <a:spAutoFit/>
          </a:bodyPr>
          <a:lstStyle/>
          <a:p>
            <a:pPr algn="ctr"/>
            <a:r>
              <a:rPr lang="en-US" sz="1500" dirty="0">
                <a:solidFill>
                  <a:srgbClr val="C00000"/>
                </a:solidFill>
              </a:rPr>
              <a:t>Big Picture:</a:t>
            </a:r>
          </a:p>
          <a:p>
            <a:pPr algn="ctr"/>
            <a:r>
              <a:rPr lang="en-US" sz="1500" dirty="0">
                <a:solidFill>
                  <a:srgbClr val="C00000"/>
                </a:solidFill>
              </a:rPr>
              <a:t>Clarifies what each student must know and be able to do to be successful.</a:t>
            </a:r>
          </a:p>
        </p:txBody>
      </p:sp>
      <p:sp>
        <p:nvSpPr>
          <p:cNvPr id="45" name="TextBox 44">
            <a:extLst>
              <a:ext uri="{FF2B5EF4-FFF2-40B4-BE49-F238E27FC236}">
                <a16:creationId xmlns:a16="http://schemas.microsoft.com/office/drawing/2014/main" id="{9438F77D-45EC-EB4A-6DC8-1AA4DFCB9394}"/>
              </a:ext>
            </a:extLst>
          </p:cNvPr>
          <p:cNvSpPr txBox="1"/>
          <p:nvPr/>
        </p:nvSpPr>
        <p:spPr>
          <a:xfrm>
            <a:off x="6621709" y="902263"/>
            <a:ext cx="2393392" cy="1246495"/>
          </a:xfrm>
          <a:prstGeom prst="rect">
            <a:avLst/>
          </a:prstGeom>
          <a:solidFill>
            <a:srgbClr val="FFCFF9"/>
          </a:solidFill>
          <a:ln w="101600">
            <a:solidFill>
              <a:srgbClr val="002060"/>
            </a:solidFill>
          </a:ln>
        </p:spPr>
        <p:txBody>
          <a:bodyPr wrap="square" rtlCol="0">
            <a:spAutoFit/>
          </a:bodyPr>
          <a:lstStyle/>
          <a:p>
            <a:pPr algn="ctr"/>
            <a:r>
              <a:rPr lang="en-US" sz="1500" dirty="0">
                <a:solidFill>
                  <a:srgbClr val="C00000"/>
                </a:solidFill>
              </a:rPr>
              <a:t>Describes how skills might be demonstrated both in early forms and in increasingly advanced forms.</a:t>
            </a:r>
          </a:p>
        </p:txBody>
      </p:sp>
      <p:sp>
        <p:nvSpPr>
          <p:cNvPr id="46" name="TextBox 45">
            <a:extLst>
              <a:ext uri="{FF2B5EF4-FFF2-40B4-BE49-F238E27FC236}">
                <a16:creationId xmlns:a16="http://schemas.microsoft.com/office/drawing/2014/main" id="{6C75D403-6DF4-4CA6-597B-4DFCF714441A}"/>
              </a:ext>
            </a:extLst>
          </p:cNvPr>
          <p:cNvSpPr txBox="1"/>
          <p:nvPr/>
        </p:nvSpPr>
        <p:spPr>
          <a:xfrm>
            <a:off x="5596330" y="4118106"/>
            <a:ext cx="2371162" cy="1246495"/>
          </a:xfrm>
          <a:prstGeom prst="rect">
            <a:avLst/>
          </a:prstGeom>
          <a:solidFill>
            <a:srgbClr val="FFCFF9"/>
          </a:solidFill>
          <a:ln w="101600">
            <a:solidFill>
              <a:srgbClr val="002060"/>
            </a:solidFill>
          </a:ln>
        </p:spPr>
        <p:txBody>
          <a:bodyPr wrap="square" rtlCol="0">
            <a:spAutoFit/>
          </a:bodyPr>
          <a:lstStyle/>
          <a:p>
            <a:pPr algn="ctr"/>
            <a:r>
              <a:rPr lang="en-US" sz="1500" dirty="0">
                <a:solidFill>
                  <a:srgbClr val="C00000"/>
                </a:solidFill>
              </a:rPr>
              <a:t>Expands each of the learning progressions into daily (smaller) statements of expectations for each student.</a:t>
            </a:r>
          </a:p>
        </p:txBody>
      </p:sp>
      <p:sp>
        <p:nvSpPr>
          <p:cNvPr id="47" name="TextBox 46">
            <a:extLst>
              <a:ext uri="{FF2B5EF4-FFF2-40B4-BE49-F238E27FC236}">
                <a16:creationId xmlns:a16="http://schemas.microsoft.com/office/drawing/2014/main" id="{9F317D93-17B8-02E5-959C-CB1C633466BB}"/>
              </a:ext>
            </a:extLst>
          </p:cNvPr>
          <p:cNvSpPr txBox="1"/>
          <p:nvPr/>
        </p:nvSpPr>
        <p:spPr>
          <a:xfrm>
            <a:off x="3445293" y="5277719"/>
            <a:ext cx="1612941" cy="1246495"/>
          </a:xfrm>
          <a:prstGeom prst="rect">
            <a:avLst/>
          </a:prstGeom>
          <a:solidFill>
            <a:srgbClr val="FFCFF9"/>
          </a:solidFill>
          <a:ln w="101600">
            <a:solidFill>
              <a:srgbClr val="002060"/>
            </a:solidFill>
          </a:ln>
        </p:spPr>
        <p:txBody>
          <a:bodyPr wrap="square" rtlCol="0">
            <a:spAutoFit/>
          </a:bodyPr>
          <a:lstStyle/>
          <a:p>
            <a:pPr algn="ctr"/>
            <a:r>
              <a:rPr lang="en-US" sz="1500" dirty="0">
                <a:solidFill>
                  <a:srgbClr val="C00000"/>
                </a:solidFill>
              </a:rPr>
              <a:t>Describes </a:t>
            </a:r>
            <a:r>
              <a:rPr lang="en-US" sz="1500">
                <a:solidFill>
                  <a:srgbClr val="C00000"/>
                </a:solidFill>
              </a:rPr>
              <a:t>what success looks </a:t>
            </a:r>
            <a:r>
              <a:rPr lang="en-US" sz="1500" dirty="0">
                <a:solidFill>
                  <a:srgbClr val="C00000"/>
                </a:solidFill>
              </a:rPr>
              <a:t>like in meeting each learning intention.</a:t>
            </a:r>
          </a:p>
        </p:txBody>
      </p:sp>
    </p:spTree>
    <p:extLst>
      <p:ext uri="{BB962C8B-B14F-4D97-AF65-F5344CB8AC3E}">
        <p14:creationId xmlns:p14="http://schemas.microsoft.com/office/powerpoint/2010/main" val="275063278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edge">
                                      <p:cBhvr>
                                        <p:cTn id="10" dur="20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strVal val="#ppt_w*0.70"/>
                                          </p:val>
                                        </p:tav>
                                        <p:tav tm="100000">
                                          <p:val>
                                            <p:strVal val="#ppt_w"/>
                                          </p:val>
                                        </p:tav>
                                      </p:tavLst>
                                    </p:anim>
                                    <p:anim calcmode="lin" valueType="num">
                                      <p:cBhvr>
                                        <p:cTn id="16" dur="1000" fill="hold"/>
                                        <p:tgtEl>
                                          <p:spTgt spid="16"/>
                                        </p:tgtEl>
                                        <p:attrNameLst>
                                          <p:attrName>ppt_h</p:attrName>
                                        </p:attrNameLst>
                                      </p:cBhvr>
                                      <p:tavLst>
                                        <p:tav tm="0">
                                          <p:val>
                                            <p:strVal val="#ppt_h"/>
                                          </p:val>
                                        </p:tav>
                                        <p:tav tm="100000">
                                          <p:val>
                                            <p:strVal val="#ppt_h"/>
                                          </p:val>
                                        </p:tav>
                                      </p:tavLst>
                                    </p:anim>
                                    <p:animEffect transition="in" filter="fade">
                                      <p:cBhvr>
                                        <p:cTn id="17" dur="1000"/>
                                        <p:tgtEl>
                                          <p:spTgt spid="16"/>
                                        </p:tgtEl>
                                      </p:cBhvr>
                                    </p:animEffect>
                                  </p:childTnLst>
                                </p:cTn>
                              </p:par>
                              <p:par>
                                <p:cTn id="18" presetID="55"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1000" fill="hold"/>
                                        <p:tgtEl>
                                          <p:spTgt spid="23"/>
                                        </p:tgtEl>
                                        <p:attrNameLst>
                                          <p:attrName>ppt_w</p:attrName>
                                        </p:attrNameLst>
                                      </p:cBhvr>
                                      <p:tavLst>
                                        <p:tav tm="0">
                                          <p:val>
                                            <p:strVal val="#ppt_w*0.70"/>
                                          </p:val>
                                        </p:tav>
                                        <p:tav tm="100000">
                                          <p:val>
                                            <p:strVal val="#ppt_w"/>
                                          </p:val>
                                        </p:tav>
                                      </p:tavLst>
                                    </p:anim>
                                    <p:anim calcmode="lin" valueType="num">
                                      <p:cBhvr>
                                        <p:cTn id="21" dur="1000" fill="hold"/>
                                        <p:tgtEl>
                                          <p:spTgt spid="23"/>
                                        </p:tgtEl>
                                        <p:attrNameLst>
                                          <p:attrName>ppt_h</p:attrName>
                                        </p:attrNameLst>
                                      </p:cBhvr>
                                      <p:tavLst>
                                        <p:tav tm="0">
                                          <p:val>
                                            <p:strVal val="#ppt_h"/>
                                          </p:val>
                                        </p:tav>
                                        <p:tav tm="100000">
                                          <p:val>
                                            <p:strVal val="#ppt_h"/>
                                          </p:val>
                                        </p:tav>
                                      </p:tavLst>
                                    </p:anim>
                                    <p:animEffect transition="in" filter="fade">
                                      <p:cBhvr>
                                        <p:cTn id="22" dur="1000"/>
                                        <p:tgtEl>
                                          <p:spTgt spid="23"/>
                                        </p:tgtEl>
                                      </p:cBhvr>
                                    </p:animEffect>
                                  </p:childTnLst>
                                </p:cTn>
                              </p:par>
                              <p:par>
                                <p:cTn id="23" presetID="2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edge">
                                      <p:cBhvr>
                                        <p:cTn id="25" dur="2000"/>
                                        <p:tgtEl>
                                          <p:spTgt spid="17"/>
                                        </p:tgtEl>
                                      </p:cBhvr>
                                    </p:animEffect>
                                  </p:childTnLst>
                                </p:cTn>
                              </p:par>
                            </p:childTnLst>
                          </p:cTn>
                        </p:par>
                        <p:par>
                          <p:cTn id="26" fill="hold">
                            <p:stCondLst>
                              <p:cond delay="2000"/>
                            </p:stCondLst>
                            <p:childTnLst>
                              <p:par>
                                <p:cTn id="27" presetID="6" presetClass="entr" presetSubtype="16"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2000"/>
                                        <p:tgtEl>
                                          <p:spTgt spid="4"/>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par>
                                <p:cTn id="36" presetID="2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edge">
                                      <p:cBhvr>
                                        <p:cTn id="38" dur="2000"/>
                                        <p:tgtEl>
                                          <p:spTgt spid="45"/>
                                        </p:tgtEl>
                                      </p:cBhvr>
                                    </p:animEffect>
                                  </p:childTnLst>
                                </p:cTn>
                              </p:par>
                              <p:par>
                                <p:cTn id="39" presetID="6" presetClass="exit" presetSubtype="32" fill="hold" grpId="0" nodeType="withEffect">
                                  <p:stCondLst>
                                    <p:cond delay="0"/>
                                  </p:stCondLst>
                                  <p:childTnLst>
                                    <p:animEffect transition="out" filter="circle(out)">
                                      <p:cBhvr>
                                        <p:cTn id="40" dur="2000"/>
                                        <p:tgtEl>
                                          <p:spTgt spid="14"/>
                                        </p:tgtEl>
                                      </p:cBhvr>
                                    </p:animEffect>
                                    <p:set>
                                      <p:cBhvr>
                                        <p:cTn id="41" dur="1" fill="hold">
                                          <p:stCondLst>
                                            <p:cond delay="1999"/>
                                          </p:stCondLst>
                                        </p:cTn>
                                        <p:tgtEl>
                                          <p:spTgt spid="1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0"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edge">
                                      <p:cBhvr>
                                        <p:cTn id="46" dur="2000"/>
                                        <p:tgtEl>
                                          <p:spTgt spid="26"/>
                                        </p:tgtEl>
                                      </p:cBhvr>
                                    </p:animEffect>
                                  </p:childTnLst>
                                </p:cTn>
                              </p:par>
                              <p:par>
                                <p:cTn id="47" presetID="20"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edge">
                                      <p:cBhvr>
                                        <p:cTn id="49" dur="2000"/>
                                        <p:tgtEl>
                                          <p:spTgt spid="33"/>
                                        </p:tgtEl>
                                      </p:cBhvr>
                                    </p:animEffect>
                                  </p:childTnLst>
                                </p:cTn>
                              </p:par>
                              <p:par>
                                <p:cTn id="50" presetID="20"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edge">
                                      <p:cBhvr>
                                        <p:cTn id="52" dur="2000"/>
                                        <p:tgtEl>
                                          <p:spTgt spid="35"/>
                                        </p:tgtEl>
                                      </p:cBhvr>
                                    </p:animEffect>
                                  </p:childTnLst>
                                </p:cTn>
                              </p:par>
                            </p:childTnLst>
                          </p:cTn>
                        </p:par>
                        <p:par>
                          <p:cTn id="53" fill="hold">
                            <p:stCondLst>
                              <p:cond delay="2000"/>
                            </p:stCondLst>
                            <p:childTnLst>
                              <p:par>
                                <p:cTn id="54" presetID="6" presetClass="entr" presetSubtype="16"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circle(in)">
                                      <p:cBhvr>
                                        <p:cTn id="56" dur="2000"/>
                                        <p:tgtEl>
                                          <p:spTgt spid="6"/>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circle(in)">
                                      <p:cBhvr>
                                        <p:cTn id="59" dur="2000"/>
                                        <p:tgtEl>
                                          <p:spTgt spid="9"/>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circle(in)">
                                      <p:cBhvr>
                                        <p:cTn id="62" dur="2000"/>
                                        <p:tgtEl>
                                          <p:spTgt spid="10"/>
                                        </p:tgtEl>
                                      </p:cBhvr>
                                    </p:animEffect>
                                  </p:childTnLst>
                                </p:cTn>
                              </p:par>
                              <p:par>
                                <p:cTn id="63" presetID="20" presetClass="exit" presetSubtype="0" fill="hold" nodeType="withEffect">
                                  <p:stCondLst>
                                    <p:cond delay="0"/>
                                  </p:stCondLst>
                                  <p:childTnLst>
                                    <p:animEffect transition="out" filter="wedge">
                                      <p:cBhvr>
                                        <p:cTn id="64" dur="2000"/>
                                        <p:tgtEl>
                                          <p:spTgt spid="1026"/>
                                        </p:tgtEl>
                                      </p:cBhvr>
                                    </p:animEffect>
                                    <p:set>
                                      <p:cBhvr>
                                        <p:cTn id="65" dur="1" fill="hold">
                                          <p:stCondLst>
                                            <p:cond delay="1999"/>
                                          </p:stCondLst>
                                        </p:cTn>
                                        <p:tgtEl>
                                          <p:spTgt spid="1026"/>
                                        </p:tgtEl>
                                        <p:attrNameLst>
                                          <p:attrName>style.visibility</p:attrName>
                                        </p:attrNameLst>
                                      </p:cBhvr>
                                      <p:to>
                                        <p:strVal val="hidden"/>
                                      </p:to>
                                    </p:set>
                                  </p:childTnLst>
                                </p:cTn>
                              </p:par>
                              <p:par>
                                <p:cTn id="66" presetID="21" presetClass="entr" presetSubtype="1"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heel(1)">
                                      <p:cBhvr>
                                        <p:cTn id="68" dur="2000"/>
                                        <p:tgtEl>
                                          <p:spTgt spid="46"/>
                                        </p:tgtEl>
                                      </p:cBhvr>
                                    </p:animEffect>
                                  </p:childTnLst>
                                </p:cTn>
                              </p:par>
                            </p:childTnLst>
                          </p:cTn>
                        </p:par>
                      </p:childTnLst>
                    </p:cTn>
                  </p:par>
                  <p:par>
                    <p:cTn id="69" fill="hold">
                      <p:stCondLst>
                        <p:cond delay="indefinite"/>
                      </p:stCondLst>
                      <p:childTnLst>
                        <p:par>
                          <p:cTn id="70" fill="hold">
                            <p:stCondLst>
                              <p:cond delay="0"/>
                            </p:stCondLst>
                            <p:childTnLst>
                              <p:par>
                                <p:cTn id="71" presetID="20" presetClass="entr" presetSubtype="0" fill="hold"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edge">
                                      <p:cBhvr>
                                        <p:cTn id="73" dur="2000"/>
                                        <p:tgtEl>
                                          <p:spTgt spid="39"/>
                                        </p:tgtEl>
                                      </p:cBhvr>
                                    </p:animEffect>
                                  </p:childTnLst>
                                </p:cTn>
                              </p:par>
                              <p:par>
                                <p:cTn id="74" presetID="20" presetClass="entr" presetSubtype="0" fill="hold"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wedge">
                                      <p:cBhvr>
                                        <p:cTn id="76" dur="2000"/>
                                        <p:tgtEl>
                                          <p:spTgt spid="41"/>
                                        </p:tgtEl>
                                      </p:cBhvr>
                                    </p:animEffect>
                                  </p:childTnLst>
                                </p:cTn>
                              </p:par>
                            </p:childTnLst>
                          </p:cTn>
                        </p:par>
                        <p:par>
                          <p:cTn id="77" fill="hold">
                            <p:stCondLst>
                              <p:cond delay="2000"/>
                            </p:stCondLst>
                            <p:childTnLst>
                              <p:par>
                                <p:cTn id="78" presetID="6" presetClass="entr" presetSubtype="16" fill="hold" grpId="0"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circle(in)">
                                      <p:cBhvr>
                                        <p:cTn id="80" dur="2000"/>
                                        <p:tgtEl>
                                          <p:spTgt spid="7"/>
                                        </p:tgtEl>
                                      </p:cBhvr>
                                    </p:animEffect>
                                  </p:childTnLst>
                                </p:cTn>
                              </p:par>
                              <p:par>
                                <p:cTn id="81" presetID="6" presetClass="entr" presetSubtype="16"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circle(in)">
                                      <p:cBhvr>
                                        <p:cTn id="83" dur="2000"/>
                                        <p:tgtEl>
                                          <p:spTgt spid="11"/>
                                        </p:tgtEl>
                                      </p:cBhvr>
                                    </p:animEffect>
                                  </p:childTnLst>
                                </p:cTn>
                              </p:par>
                              <p:par>
                                <p:cTn id="84" presetID="21" presetClass="entr" presetSubtype="1"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wheel(1)">
                                      <p:cBhvr>
                                        <p:cTn id="86"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3" grpId="0" animBg="1"/>
      <p:bldP spid="14" grpId="0"/>
      <p:bldP spid="43" grpId="0" animBg="1"/>
      <p:bldP spid="45" grpId="0" animBg="1"/>
      <p:bldP spid="46" grpId="0"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BFA4B-DBA7-33F6-DDFD-3CD4BD2A4E8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16D2066-6C9C-3179-3A33-20927BD2ACB4}"/>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7100C277-0975-E5B9-F46C-C5CDBD1E9D93}"/>
              </a:ext>
            </a:extLst>
          </p:cNvPr>
          <p:cNvSpPr/>
          <p:nvPr/>
        </p:nvSpPr>
        <p:spPr>
          <a:xfrm>
            <a:off x="6172200" y="0"/>
            <a:ext cx="2971800" cy="2554545"/>
          </a:xfrm>
          <a:prstGeom prst="rect">
            <a:avLst/>
          </a:prstGeom>
          <a:solidFill>
            <a:srgbClr val="C00000"/>
          </a:solid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Learning intentions </a:t>
            </a:r>
          </a:p>
          <a:p>
            <a:pPr algn="ctr"/>
            <a:r>
              <a:rPr lang="en-US"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and success criteria</a:t>
            </a:r>
          </a:p>
          <a:p>
            <a:pPr algn="ctr"/>
            <a:r>
              <a:rPr lang="en-US"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c</a:t>
            </a:r>
            <a:r>
              <a:rPr lang="en-US"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larify the p</a:t>
            </a:r>
            <a:r>
              <a:rPr lang="en-US"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urpose of our work, </a:t>
            </a:r>
            <a:r>
              <a:rPr lang="en-US"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guide each </a:t>
            </a:r>
          </a:p>
          <a:p>
            <a:pPr algn="ctr"/>
            <a:r>
              <a:rPr lang="en-US"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student’s progress, and facilitate celebrating with each student?</a:t>
            </a:r>
          </a:p>
        </p:txBody>
      </p:sp>
      <p:pic>
        <p:nvPicPr>
          <p:cNvPr id="3" name="Picture 2" descr="A cartoon character with a shovel and green hat&#10;&#10;Description automatically generated">
            <a:extLst>
              <a:ext uri="{FF2B5EF4-FFF2-40B4-BE49-F238E27FC236}">
                <a16:creationId xmlns:a16="http://schemas.microsoft.com/office/drawing/2014/main" id="{EE65CBFB-EA7D-F9D5-33D2-A1D3E6A21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4344890"/>
            <a:ext cx="3350812" cy="2513110"/>
          </a:xfrm>
          <a:prstGeom prst="rect">
            <a:avLst/>
          </a:prstGeom>
        </p:spPr>
      </p:pic>
      <p:pic>
        <p:nvPicPr>
          <p:cNvPr id="15" name="Picture 14" descr="A group of white and black text boxes&#10;&#10;Description automatically generated with medium confidence">
            <a:extLst>
              <a:ext uri="{FF2B5EF4-FFF2-40B4-BE49-F238E27FC236}">
                <a16:creationId xmlns:a16="http://schemas.microsoft.com/office/drawing/2014/main" id="{85101FCC-6070-030E-6878-7B0C6C5F1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32060"/>
            <a:ext cx="4957076" cy="6348127"/>
          </a:xfrm>
          <a:prstGeom prst="rect">
            <a:avLst/>
          </a:prstGeom>
        </p:spPr>
      </p:pic>
      <p:sp>
        <p:nvSpPr>
          <p:cNvPr id="2" name="TextBox 1">
            <a:extLst>
              <a:ext uri="{FF2B5EF4-FFF2-40B4-BE49-F238E27FC236}">
                <a16:creationId xmlns:a16="http://schemas.microsoft.com/office/drawing/2014/main" id="{0EC95841-D203-95EC-396C-C14BB63D548E}"/>
              </a:ext>
            </a:extLst>
          </p:cNvPr>
          <p:cNvSpPr txBox="1"/>
          <p:nvPr/>
        </p:nvSpPr>
        <p:spPr>
          <a:xfrm>
            <a:off x="5294012" y="2795351"/>
            <a:ext cx="3655611" cy="1508105"/>
          </a:xfrm>
          <a:prstGeom prst="rect">
            <a:avLst/>
          </a:prstGeom>
          <a:noFill/>
        </p:spPr>
        <p:txBody>
          <a:bodyPr wrap="square" rtlCol="0">
            <a:spAutoFit/>
          </a:bodyPr>
          <a:lstStyle/>
          <a:p>
            <a:r>
              <a:rPr lang="en-US" sz="1800" b="1" dirty="0">
                <a:effectLst/>
                <a:latin typeface="Century Gothic" panose="020B0502020202020204" pitchFamily="34" charset="0"/>
                <a:ea typeface="Calibri" panose="020F0502020204030204" pitchFamily="34" charset="0"/>
                <a:cs typeface="Arial" panose="020B0604020202020204" pitchFamily="34" charset="0"/>
              </a:rPr>
              <a:t>Standard: AZ. 1.RL.2 </a:t>
            </a:r>
            <a:r>
              <a:rPr lang="en-US" sz="1800" dirty="0">
                <a:effectLst/>
                <a:latin typeface="Chalkboard" panose="03050602040202020205" pitchFamily="66" charset="77"/>
                <a:ea typeface="Calibri" panose="020F0502020204030204" pitchFamily="34" charset="0"/>
                <a:cs typeface="Arial" panose="020B0604020202020204" pitchFamily="34" charset="0"/>
              </a:rPr>
              <a:t>Retell stories, including key details, and demonstrate understanding of their main idea, central message, or lesson.</a:t>
            </a:r>
            <a:r>
              <a:rPr lang="en-US" dirty="0">
                <a:effectLst/>
              </a:rPr>
              <a:t> </a:t>
            </a:r>
            <a:endParaRPr lang="en-US" dirty="0"/>
          </a:p>
        </p:txBody>
      </p:sp>
    </p:spTree>
    <p:extLst>
      <p:ext uri="{BB962C8B-B14F-4D97-AF65-F5344CB8AC3E}">
        <p14:creationId xmlns:p14="http://schemas.microsoft.com/office/powerpoint/2010/main" val="93978379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7798F4-E454-114C-7D0E-07A930BC1D53}"/>
              </a:ext>
            </a:extLst>
          </p:cNvPr>
          <p:cNvSpPr/>
          <p:nvPr/>
        </p:nvSpPr>
        <p:spPr bwMode="auto">
          <a:xfrm>
            <a:off x="6972902" y="4320611"/>
            <a:ext cx="2057400" cy="2304428"/>
          </a:xfrm>
          <a:prstGeom prst="rect">
            <a:avLst/>
          </a:prstGeom>
          <a:solidFill>
            <a:srgbClr val="AEFFE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73C22D9D-4F8D-B9AF-029B-81401D35B766}"/>
              </a:ext>
            </a:extLst>
          </p:cNvPr>
          <p:cNvSpPr>
            <a:spLocks noGrp="1"/>
          </p:cNvSpPr>
          <p:nvPr>
            <p:ph type="title"/>
          </p:nvPr>
        </p:nvSpPr>
        <p:spPr>
          <a:xfrm>
            <a:off x="5638800" y="183630"/>
            <a:ext cx="3748536" cy="4038318"/>
          </a:xfrm>
        </p:spPr>
        <p:txBody>
          <a:bodyPr/>
          <a:lstStyle/>
          <a:p>
            <a:r>
              <a:rPr lang="en-US" sz="3200" dirty="0">
                <a:solidFill>
                  <a:schemeClr val="tx1"/>
                </a:solidFill>
              </a:rPr>
              <a:t>Searching for</a:t>
            </a:r>
            <a:br>
              <a:rPr lang="en-US" sz="3200" dirty="0">
                <a:solidFill>
                  <a:schemeClr val="tx1"/>
                </a:solidFill>
              </a:rPr>
            </a:br>
            <a:r>
              <a:rPr lang="en-US" sz="3200" dirty="0">
                <a:solidFill>
                  <a:schemeClr val="tx1"/>
                </a:solidFill>
              </a:rPr>
              <a:t>Opportunities </a:t>
            </a:r>
            <a:br>
              <a:rPr lang="en-US" sz="3200" dirty="0">
                <a:solidFill>
                  <a:schemeClr val="tx1"/>
                </a:solidFill>
              </a:rPr>
            </a:br>
            <a:r>
              <a:rPr lang="en-US" sz="3200" dirty="0">
                <a:solidFill>
                  <a:schemeClr val="tx1"/>
                </a:solidFill>
              </a:rPr>
              <a:t>with </a:t>
            </a:r>
            <a:br>
              <a:rPr lang="en-US" sz="3200" dirty="0">
                <a:solidFill>
                  <a:srgbClr val="AEFFEF"/>
                </a:solidFill>
              </a:rPr>
            </a:br>
            <a:r>
              <a:rPr lang="en-US" sz="3200" dirty="0">
                <a:solidFill>
                  <a:srgbClr val="FFC000"/>
                </a:solidFill>
              </a:rPr>
              <a:t>Learning </a:t>
            </a:r>
            <a:br>
              <a:rPr lang="en-US" sz="3200" dirty="0">
                <a:solidFill>
                  <a:srgbClr val="FFC000"/>
                </a:solidFill>
              </a:rPr>
            </a:br>
            <a:r>
              <a:rPr lang="en-US" sz="3200" dirty="0">
                <a:solidFill>
                  <a:srgbClr val="FFC000"/>
                </a:solidFill>
              </a:rPr>
              <a:t>Intentions </a:t>
            </a:r>
            <a:br>
              <a:rPr lang="en-US" sz="3200" dirty="0">
                <a:solidFill>
                  <a:srgbClr val="AEFFEF"/>
                </a:solidFill>
              </a:rPr>
            </a:br>
            <a:r>
              <a:rPr lang="en-US" sz="3200" dirty="0">
                <a:solidFill>
                  <a:schemeClr val="tx1"/>
                </a:solidFill>
              </a:rPr>
              <a:t>and </a:t>
            </a:r>
            <a:br>
              <a:rPr lang="en-US" sz="3200" dirty="0">
                <a:solidFill>
                  <a:srgbClr val="AEFFEF"/>
                </a:solidFill>
              </a:rPr>
            </a:br>
            <a:r>
              <a:rPr lang="en-US" sz="3200" dirty="0">
                <a:solidFill>
                  <a:srgbClr val="FFFF00"/>
                </a:solidFill>
              </a:rPr>
              <a:t>Success </a:t>
            </a:r>
            <a:br>
              <a:rPr lang="en-US" sz="3200" dirty="0">
                <a:solidFill>
                  <a:srgbClr val="FFFF00"/>
                </a:solidFill>
              </a:rPr>
            </a:br>
            <a:r>
              <a:rPr lang="en-US" sz="3200" dirty="0">
                <a:solidFill>
                  <a:srgbClr val="FFFF00"/>
                </a:solidFill>
              </a:rPr>
              <a:t>Criteria</a:t>
            </a:r>
          </a:p>
        </p:txBody>
      </p:sp>
      <p:pic>
        <p:nvPicPr>
          <p:cNvPr id="6" name="Picture 5" descr="Text&#10;&#10;Description automatically generated">
            <a:extLst>
              <a:ext uri="{FF2B5EF4-FFF2-40B4-BE49-F238E27FC236}">
                <a16:creationId xmlns:a16="http://schemas.microsoft.com/office/drawing/2014/main" id="{B5E9CFFB-2406-FB63-B756-6977B2AFE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327" y="4271279"/>
            <a:ext cx="2238374" cy="2403091"/>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1F16515E-713B-4346-4112-A73F5E3A7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62600" cy="6868602"/>
          </a:xfrm>
          <a:prstGeom prst="rect">
            <a:avLst/>
          </a:prstGeom>
        </p:spPr>
      </p:pic>
    </p:spTree>
    <p:extLst>
      <p:ext uri="{BB962C8B-B14F-4D97-AF65-F5344CB8AC3E}">
        <p14:creationId xmlns:p14="http://schemas.microsoft.com/office/powerpoint/2010/main" val="238370585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9E112-6667-F377-A790-1926C813FA5E}"/>
              </a:ext>
            </a:extLst>
          </p:cNvPr>
          <p:cNvSpPr>
            <a:spLocks noGrp="1"/>
          </p:cNvSpPr>
          <p:nvPr>
            <p:ph type="title"/>
          </p:nvPr>
        </p:nvSpPr>
        <p:spPr>
          <a:xfrm>
            <a:off x="897835" y="0"/>
            <a:ext cx="8229600" cy="762000"/>
          </a:xfrm>
        </p:spPr>
        <p:txBody>
          <a:bodyPr/>
          <a:lstStyle/>
          <a:p>
            <a:pPr algn="r"/>
            <a:r>
              <a:rPr lang="en-US" dirty="0"/>
              <a:t>Visible Learning</a:t>
            </a:r>
          </a:p>
        </p:txBody>
      </p:sp>
      <p:pic>
        <p:nvPicPr>
          <p:cNvPr id="7" name="Picture 6" descr="A white text on a white background&#10;&#10;Description automatically generated">
            <a:extLst>
              <a:ext uri="{FF2B5EF4-FFF2-40B4-BE49-F238E27FC236}">
                <a16:creationId xmlns:a16="http://schemas.microsoft.com/office/drawing/2014/main" id="{E5FCD739-7DBF-6878-F21E-1D3787ED8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1794" y="817608"/>
            <a:ext cx="4298089" cy="2257202"/>
          </a:xfrm>
          <a:prstGeom prst="rect">
            <a:avLst/>
          </a:prstGeom>
        </p:spPr>
      </p:pic>
      <p:pic>
        <p:nvPicPr>
          <p:cNvPr id="5" name="Picture 4">
            <a:extLst>
              <a:ext uri="{FF2B5EF4-FFF2-40B4-BE49-F238E27FC236}">
                <a16:creationId xmlns:a16="http://schemas.microsoft.com/office/drawing/2014/main" id="{0B12FE6C-2F65-B9F4-93B6-C9B70574327D}"/>
              </a:ext>
            </a:extLst>
          </p:cNvPr>
          <p:cNvPicPr>
            <a:picLocks noChangeAspect="1"/>
          </p:cNvPicPr>
          <p:nvPr/>
        </p:nvPicPr>
        <p:blipFill>
          <a:blip r:embed="rId3"/>
          <a:stretch>
            <a:fillRect/>
          </a:stretch>
        </p:blipFill>
        <p:spPr>
          <a:xfrm>
            <a:off x="457200" y="734122"/>
            <a:ext cx="3048000" cy="4564380"/>
          </a:xfrm>
          <a:prstGeom prst="rect">
            <a:avLst/>
          </a:prstGeom>
        </p:spPr>
      </p:pic>
      <p:pic>
        <p:nvPicPr>
          <p:cNvPr id="6" name="Picture 5">
            <a:extLst>
              <a:ext uri="{FF2B5EF4-FFF2-40B4-BE49-F238E27FC236}">
                <a16:creationId xmlns:a16="http://schemas.microsoft.com/office/drawing/2014/main" id="{CD3494ED-EBD4-2C5B-724F-73AE4EEC58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8600" y="3365108"/>
            <a:ext cx="4800600" cy="3231995"/>
          </a:xfrm>
          <a:prstGeom prst="rect">
            <a:avLst/>
          </a:prstGeom>
        </p:spPr>
      </p:pic>
    </p:spTree>
    <p:extLst>
      <p:ext uri="{BB962C8B-B14F-4D97-AF65-F5344CB8AC3E}">
        <p14:creationId xmlns:p14="http://schemas.microsoft.com/office/powerpoint/2010/main" val="221794027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643B1-A654-FDC0-F45F-F59ACC2EB54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57D7AB6-BBD9-E19B-64C7-EF1F995F8B1F}"/>
              </a:ext>
            </a:extLst>
          </p:cNvPr>
          <p:cNvSpPr/>
          <p:nvPr/>
        </p:nvSpPr>
        <p:spPr>
          <a:xfrm>
            <a:off x="6201214" y="41254"/>
            <a:ext cx="2940677" cy="1815882"/>
          </a:xfrm>
          <a:prstGeom prst="rect">
            <a:avLst/>
          </a:prstGeom>
          <a:solidFill>
            <a:srgbClr val="C00000"/>
          </a:solidFill>
        </p:spPr>
        <p:txBody>
          <a:bodyPr wrap="none" lIns="91440" tIns="45720" rIns="91440" bIns="45720">
            <a:spAutoFit/>
          </a:bodyPr>
          <a:lstStyle/>
          <a:p>
            <a:pPr algn="ctr"/>
            <a:r>
              <a:rPr lang="en-US" sz="4000" b="1" cap="none" spc="0" dirty="0">
                <a:ln w="9525">
                  <a:solidFill>
                    <a:schemeClr val="bg1"/>
                  </a:solidFill>
                  <a:prstDash val="solid"/>
                </a:ln>
                <a:solidFill>
                  <a:srgbClr val="66FFFF"/>
                </a:solidFill>
                <a:effectLst>
                  <a:outerShdw blurRad="12700" dist="38100" dir="2700000" algn="tl" rotWithShape="0">
                    <a:schemeClr val="bg1">
                      <a:lumMod val="50000"/>
                    </a:schemeClr>
                  </a:outerShdw>
                </a:effectLst>
              </a:rPr>
              <a:t>Gear 2: </a:t>
            </a:r>
          </a:p>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How will we know </a:t>
            </a:r>
          </a:p>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when they know </a:t>
            </a:r>
          </a:p>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and can do it</a:t>
            </a:r>
            <a:r>
              <a:rPr lang="en-US" sz="2400"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a:t>
            </a:r>
          </a:p>
        </p:txBody>
      </p:sp>
      <p:pic>
        <p:nvPicPr>
          <p:cNvPr id="5" name="Picture 4">
            <a:extLst>
              <a:ext uri="{FF2B5EF4-FFF2-40B4-BE49-F238E27FC236}">
                <a16:creationId xmlns:a16="http://schemas.microsoft.com/office/drawing/2014/main" id="{B608DE8F-7385-EEF9-B7CA-09EF59E22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7791" y="6261100"/>
            <a:ext cx="4864100" cy="596900"/>
          </a:xfrm>
          <a:prstGeom prst="rect">
            <a:avLst/>
          </a:prstGeom>
        </p:spPr>
      </p:pic>
      <p:pic>
        <p:nvPicPr>
          <p:cNvPr id="8" name="Picture 7" descr="A math problem with numbers and equations&#10;&#10;Description automatically generated with medium confidence">
            <a:extLst>
              <a:ext uri="{FF2B5EF4-FFF2-40B4-BE49-F238E27FC236}">
                <a16:creationId xmlns:a16="http://schemas.microsoft.com/office/drawing/2014/main" id="{339EE9CB-18C9-FB18-056B-FE8907C1C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 y="0"/>
            <a:ext cx="4165600" cy="1549400"/>
          </a:xfrm>
          <a:prstGeom prst="rect">
            <a:avLst/>
          </a:prstGeom>
        </p:spPr>
      </p:pic>
      <p:pic>
        <p:nvPicPr>
          <p:cNvPr id="11" name="Picture 10" descr="A table of maths&#10;&#10;Description automatically generated with medium confidence">
            <a:extLst>
              <a:ext uri="{FF2B5EF4-FFF2-40B4-BE49-F238E27FC236}">
                <a16:creationId xmlns:a16="http://schemas.microsoft.com/office/drawing/2014/main" id="{C0EC5E85-AA02-CCA7-8E01-3B797D57D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8951" y="0"/>
            <a:ext cx="4876800" cy="3009900"/>
          </a:xfrm>
          <a:prstGeom prst="rect">
            <a:avLst/>
          </a:prstGeom>
        </p:spPr>
      </p:pic>
      <p:pic>
        <p:nvPicPr>
          <p:cNvPr id="13" name="Picture 12">
            <a:extLst>
              <a:ext uri="{FF2B5EF4-FFF2-40B4-BE49-F238E27FC236}">
                <a16:creationId xmlns:a16="http://schemas.microsoft.com/office/drawing/2014/main" id="{DBE2AF9A-B200-7A48-2F79-12F1BB36EF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93850"/>
            <a:ext cx="4165599" cy="2171700"/>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BBBE840C-2D50-3423-B0AF-1D94CFD228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600" y="3321525"/>
            <a:ext cx="4331407" cy="795080"/>
          </a:xfrm>
          <a:prstGeom prst="rect">
            <a:avLst/>
          </a:prstGeom>
        </p:spPr>
      </p:pic>
      <p:pic>
        <p:nvPicPr>
          <p:cNvPr id="17" name="Picture 16" descr="A group of people with text&#10;&#10;Description automatically generated">
            <a:extLst>
              <a:ext uri="{FF2B5EF4-FFF2-40B4-BE49-F238E27FC236}">
                <a16:creationId xmlns:a16="http://schemas.microsoft.com/office/drawing/2014/main" id="{A38756EB-8903-CDCD-F13E-2B72123F85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6" y="4038599"/>
            <a:ext cx="4210081" cy="2832847"/>
          </a:xfrm>
          <a:prstGeom prst="rect">
            <a:avLst/>
          </a:prstGeom>
        </p:spPr>
      </p:pic>
      <p:pic>
        <p:nvPicPr>
          <p:cNvPr id="19" name="Picture 18" descr="A black text on a white background&#10;&#10;Description automatically generated">
            <a:extLst>
              <a:ext uri="{FF2B5EF4-FFF2-40B4-BE49-F238E27FC236}">
                <a16:creationId xmlns:a16="http://schemas.microsoft.com/office/drawing/2014/main" id="{D54BC4A3-F642-F2B8-0C4A-C765F3D338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9745" y="4302258"/>
            <a:ext cx="4686300" cy="876300"/>
          </a:xfrm>
          <a:prstGeom prst="rect">
            <a:avLst/>
          </a:prstGeom>
        </p:spPr>
      </p:pic>
      <p:pic>
        <p:nvPicPr>
          <p:cNvPr id="21" name="Picture 20" descr="A white background with black text&#10;&#10;Description automatically generated">
            <a:extLst>
              <a:ext uri="{FF2B5EF4-FFF2-40B4-BE49-F238E27FC236}">
                <a16:creationId xmlns:a16="http://schemas.microsoft.com/office/drawing/2014/main" id="{C442E611-CB02-EA71-9E7D-FD49698066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25945" y="5455022"/>
            <a:ext cx="4610100" cy="1028700"/>
          </a:xfrm>
          <a:prstGeom prst="rect">
            <a:avLst/>
          </a:prstGeom>
        </p:spPr>
      </p:pic>
    </p:spTree>
    <p:extLst>
      <p:ext uri="{BB962C8B-B14F-4D97-AF65-F5344CB8AC3E}">
        <p14:creationId xmlns:p14="http://schemas.microsoft.com/office/powerpoint/2010/main" val="237420211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edge">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xit" presetSubtype="0" fill="hold" nodeType="clickEffect">
                                  <p:stCondLst>
                                    <p:cond delay="0"/>
                                  </p:stCondLst>
                                  <p:childTnLst>
                                    <p:animEffect transition="out" filter="wedge">
                                      <p:cBhvr>
                                        <p:cTn id="31" dur="2000"/>
                                        <p:tgtEl>
                                          <p:spTgt spid="5"/>
                                        </p:tgtEl>
                                      </p:cBhvr>
                                    </p:animEffect>
                                    <p:set>
                                      <p:cBhvr>
                                        <p:cTn id="32" dur="1" fill="hold">
                                          <p:stCondLst>
                                            <p:cond delay="1999"/>
                                          </p:stCondLst>
                                        </p:cTn>
                                        <p:tgtEl>
                                          <p:spTgt spid="5"/>
                                        </p:tgtEl>
                                        <p:attrNameLst>
                                          <p:attrName>style.visibility</p:attrName>
                                        </p:attrNameLst>
                                      </p:cBhvr>
                                      <p:to>
                                        <p:strVal val="hidden"/>
                                      </p:to>
                                    </p:set>
                                  </p:childTnLst>
                                </p:cTn>
                              </p:par>
                              <p:par>
                                <p:cTn id="33" presetID="6"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2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circle(in)">
                                      <p:cBhvr>
                                        <p:cTn id="40" dur="20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circle(in)">
                                      <p:cBhvr>
                                        <p:cTn id="4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7798F4-E454-114C-7D0E-07A930BC1D53}"/>
              </a:ext>
            </a:extLst>
          </p:cNvPr>
          <p:cNvSpPr/>
          <p:nvPr/>
        </p:nvSpPr>
        <p:spPr bwMode="auto">
          <a:xfrm>
            <a:off x="7918448" y="5338010"/>
            <a:ext cx="1225551" cy="1519989"/>
          </a:xfrm>
          <a:prstGeom prst="rect">
            <a:avLst/>
          </a:prstGeom>
          <a:solidFill>
            <a:srgbClr val="AEFFE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73C22D9D-4F8D-B9AF-029B-81401D35B766}"/>
              </a:ext>
            </a:extLst>
          </p:cNvPr>
          <p:cNvSpPr>
            <a:spLocks noGrp="1"/>
          </p:cNvSpPr>
          <p:nvPr>
            <p:ph type="title"/>
          </p:nvPr>
        </p:nvSpPr>
        <p:spPr>
          <a:xfrm>
            <a:off x="43904" y="8598"/>
            <a:ext cx="3215136" cy="1174876"/>
          </a:xfrm>
        </p:spPr>
        <p:txBody>
          <a:bodyPr/>
          <a:lstStyle/>
          <a:p>
            <a:pPr algn="l"/>
            <a:r>
              <a:rPr lang="en-US" sz="3600" dirty="0">
                <a:solidFill>
                  <a:srgbClr val="AEFFEF"/>
                </a:solidFill>
              </a:rPr>
              <a:t>Flashback Friday</a:t>
            </a:r>
          </a:p>
        </p:txBody>
      </p:sp>
      <p:pic>
        <p:nvPicPr>
          <p:cNvPr id="6" name="Picture 5" descr="Text&#10;&#10;Description automatically generated">
            <a:extLst>
              <a:ext uri="{FF2B5EF4-FFF2-40B4-BE49-F238E27FC236}">
                <a16:creationId xmlns:a16="http://schemas.microsoft.com/office/drawing/2014/main" id="{B5E9CFFB-2406-FB63-B756-6977B2AFE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8449" y="5353337"/>
            <a:ext cx="1401528" cy="1504663"/>
          </a:xfrm>
          <a:prstGeom prst="rect">
            <a:avLst/>
          </a:prstGeom>
        </p:spPr>
      </p:pic>
      <p:pic>
        <p:nvPicPr>
          <p:cNvPr id="3" name="Picture 2" descr="A picture containing table&#10;&#10;Description automatically generated">
            <a:extLst>
              <a:ext uri="{FF2B5EF4-FFF2-40B4-BE49-F238E27FC236}">
                <a16:creationId xmlns:a16="http://schemas.microsoft.com/office/drawing/2014/main" id="{B21BF4E2-BAFE-6A5C-313B-19F2B51052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2656" y="156453"/>
            <a:ext cx="1770588" cy="1115491"/>
          </a:xfrm>
          <a:prstGeom prst="rect">
            <a:avLst/>
          </a:prstGeom>
        </p:spPr>
      </p:pic>
      <p:pic>
        <p:nvPicPr>
          <p:cNvPr id="5" name="Picture 4">
            <a:extLst>
              <a:ext uri="{FF2B5EF4-FFF2-40B4-BE49-F238E27FC236}">
                <a16:creationId xmlns:a16="http://schemas.microsoft.com/office/drawing/2014/main" id="{76F97AB3-CA9D-6BDF-C0C9-821B0B0338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267" y="3677530"/>
            <a:ext cx="2002413" cy="1505736"/>
          </a:xfrm>
          <a:prstGeom prst="rect">
            <a:avLst/>
          </a:prstGeom>
        </p:spPr>
      </p:pic>
      <p:pic>
        <p:nvPicPr>
          <p:cNvPr id="9" name="Content Placeholder 4" descr="A screenshot of a cell phone&#10;&#10;Description automatically generated">
            <a:extLst>
              <a:ext uri="{FF2B5EF4-FFF2-40B4-BE49-F238E27FC236}">
                <a16:creationId xmlns:a16="http://schemas.microsoft.com/office/drawing/2014/main" id="{2C859114-18B8-4AB6-F67B-E70C82CE12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50538"/>
          <a:stretch/>
        </p:blipFill>
        <p:spPr>
          <a:xfrm>
            <a:off x="5759060" y="5536659"/>
            <a:ext cx="2038713" cy="1234051"/>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D72778E4-9829-CC06-A77A-75054DE853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5263" y="713367"/>
            <a:ext cx="1365686" cy="1812581"/>
          </a:xfrm>
          <a:prstGeom prst="rect">
            <a:avLst/>
          </a:prstGeom>
        </p:spPr>
      </p:pic>
      <p:pic>
        <p:nvPicPr>
          <p:cNvPr id="13" name="Picture 2">
            <a:extLst>
              <a:ext uri="{FF2B5EF4-FFF2-40B4-BE49-F238E27FC236}">
                <a16:creationId xmlns:a16="http://schemas.microsoft.com/office/drawing/2014/main" id="{DC3B7EDC-1DB0-6831-DC96-2056EE1299B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24960" y="1385311"/>
            <a:ext cx="1401528" cy="1552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Text&#10;&#10;Description automatically generated">
            <a:extLst>
              <a:ext uri="{FF2B5EF4-FFF2-40B4-BE49-F238E27FC236}">
                <a16:creationId xmlns:a16="http://schemas.microsoft.com/office/drawing/2014/main" id="{7031E114-0C99-28E3-60C3-793A184476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079" y="2088509"/>
            <a:ext cx="1652240" cy="2053125"/>
          </a:xfrm>
          <a:prstGeom prst="rect">
            <a:avLst/>
          </a:prstGeom>
        </p:spPr>
      </p:pic>
      <p:pic>
        <p:nvPicPr>
          <p:cNvPr id="16" name="Picture 15" descr="A picture containing text, sign&#10;&#10;Description automatically generated">
            <a:extLst>
              <a:ext uri="{FF2B5EF4-FFF2-40B4-BE49-F238E27FC236}">
                <a16:creationId xmlns:a16="http://schemas.microsoft.com/office/drawing/2014/main" id="{ED457001-207D-031C-821D-446DF12A7A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47951" y="2660138"/>
            <a:ext cx="2320565" cy="1676267"/>
          </a:xfrm>
          <a:prstGeom prst="rect">
            <a:avLst/>
          </a:prstGeom>
        </p:spPr>
      </p:pic>
      <p:pic>
        <p:nvPicPr>
          <p:cNvPr id="17" name="Picture 2">
            <a:extLst>
              <a:ext uri="{FF2B5EF4-FFF2-40B4-BE49-F238E27FC236}">
                <a16:creationId xmlns:a16="http://schemas.microsoft.com/office/drawing/2014/main" id="{796EAC3B-E1FF-1C64-B442-EC4F47E487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1873" y="1402716"/>
            <a:ext cx="1960574" cy="14704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4" descr="16DB5CF9">
            <a:extLst>
              <a:ext uri="{FF2B5EF4-FFF2-40B4-BE49-F238E27FC236}">
                <a16:creationId xmlns:a16="http://schemas.microsoft.com/office/drawing/2014/main" id="{42E5A832-0644-A846-5824-30D388329099}"/>
              </a:ext>
            </a:extLst>
          </p:cNvPr>
          <p:cNvPicPr>
            <a:picLocks noChangeAspect="1" noChangeArrowheads="1"/>
          </p:cNvPicPr>
          <p:nvPr/>
        </p:nvPicPr>
        <p:blipFill>
          <a:blip r:embed="rId11" cstate="print"/>
          <a:srcRect/>
          <a:stretch>
            <a:fillRect/>
          </a:stretch>
        </p:blipFill>
        <p:spPr bwMode="auto">
          <a:xfrm>
            <a:off x="160457" y="5496046"/>
            <a:ext cx="1658944" cy="1245072"/>
          </a:xfrm>
          <a:prstGeom prst="rect">
            <a:avLst/>
          </a:prstGeom>
          <a:noFill/>
          <a:ln w="9525">
            <a:noFill/>
            <a:miter lim="800000"/>
            <a:headEnd/>
            <a:tailEnd/>
          </a:ln>
        </p:spPr>
      </p:pic>
      <p:pic>
        <p:nvPicPr>
          <p:cNvPr id="19" name="Picture 18" descr="Diagram&#10;&#10;Description automatically generated">
            <a:extLst>
              <a:ext uri="{FF2B5EF4-FFF2-40B4-BE49-F238E27FC236}">
                <a16:creationId xmlns:a16="http://schemas.microsoft.com/office/drawing/2014/main" id="{8D819694-5CEC-69C0-4825-8B9980C094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59292" y="5267615"/>
            <a:ext cx="1948056" cy="1391469"/>
          </a:xfrm>
          <a:prstGeom prst="rect">
            <a:avLst/>
          </a:prstGeom>
        </p:spPr>
      </p:pic>
      <p:pic>
        <p:nvPicPr>
          <p:cNvPr id="21" name="Picture 20" descr="Table&#10;&#10;Description automatically generated">
            <a:extLst>
              <a:ext uri="{FF2B5EF4-FFF2-40B4-BE49-F238E27FC236}">
                <a16:creationId xmlns:a16="http://schemas.microsoft.com/office/drawing/2014/main" id="{CD762EFA-40F5-4CF8-D2E1-7AAE4AC216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40715" y="4470595"/>
            <a:ext cx="1562166" cy="2016790"/>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E9976901-13E3-E237-9A55-7BF556EC7D9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66125" y="3677530"/>
            <a:ext cx="1912560" cy="1590749"/>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1E76EF06-C90F-55F2-1478-A6380C708D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02061" y="158881"/>
            <a:ext cx="2087117" cy="1505736"/>
          </a:xfrm>
          <a:prstGeom prst="rect">
            <a:avLst/>
          </a:prstGeom>
        </p:spPr>
      </p:pic>
    </p:spTree>
    <p:extLst>
      <p:ext uri="{BB962C8B-B14F-4D97-AF65-F5344CB8AC3E}">
        <p14:creationId xmlns:p14="http://schemas.microsoft.com/office/powerpoint/2010/main" val="119531313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circle(in)">
                                      <p:cBhvr>
                                        <p:cTn id="11" dur="2000"/>
                                        <p:tgtEl>
                                          <p:spTgt spid="16"/>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childTnLst>
                          </p:cTn>
                        </p:par>
                        <p:par>
                          <p:cTn id="20" fill="hold">
                            <p:stCondLst>
                              <p:cond delay="8000"/>
                            </p:stCondLst>
                            <p:childTnLst>
                              <p:par>
                                <p:cTn id="21" presetID="6" presetClass="entr" presetSubtype="16"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par>
                          <p:cTn id="24" fill="hold">
                            <p:stCondLst>
                              <p:cond delay="10000"/>
                            </p:stCondLst>
                            <p:childTnLst>
                              <p:par>
                                <p:cTn id="25" presetID="6"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par>
                          <p:cTn id="28" fill="hold">
                            <p:stCondLst>
                              <p:cond delay="12000"/>
                            </p:stCondLst>
                            <p:childTnLst>
                              <p:par>
                                <p:cTn id="29" presetID="6"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par>
                          <p:cTn id="32" fill="hold">
                            <p:stCondLst>
                              <p:cond delay="14000"/>
                            </p:stCondLst>
                            <p:childTnLst>
                              <p:par>
                                <p:cTn id="33" presetID="6" presetClass="entr" presetSubtype="16"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2000"/>
                                        <p:tgtEl>
                                          <p:spTgt spid="17"/>
                                        </p:tgtEl>
                                      </p:cBhvr>
                                    </p:animEffect>
                                  </p:childTnLst>
                                </p:cTn>
                              </p:par>
                            </p:childTnLst>
                          </p:cTn>
                        </p:par>
                        <p:par>
                          <p:cTn id="36" fill="hold">
                            <p:stCondLst>
                              <p:cond delay="16000"/>
                            </p:stCondLst>
                            <p:childTnLst>
                              <p:par>
                                <p:cTn id="37" presetID="6" presetClass="entr" presetSubtype="16"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par>
                          <p:cTn id="40" fill="hold">
                            <p:stCondLst>
                              <p:cond delay="18000"/>
                            </p:stCondLst>
                            <p:childTnLst>
                              <p:par>
                                <p:cTn id="41" presetID="6" presetClass="entr" presetSubtype="16"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ircle(in)">
                                      <p:cBhvr>
                                        <p:cTn id="43" dur="2000"/>
                                        <p:tgtEl>
                                          <p:spTgt spid="13"/>
                                        </p:tgtEl>
                                      </p:cBhvr>
                                    </p:animEffect>
                                  </p:childTnLst>
                                </p:cTn>
                              </p:par>
                            </p:childTnLst>
                          </p:cTn>
                        </p:par>
                        <p:par>
                          <p:cTn id="44" fill="hold">
                            <p:stCondLst>
                              <p:cond delay="20000"/>
                            </p:stCondLst>
                            <p:childTnLst>
                              <p:par>
                                <p:cTn id="45" presetID="6" presetClass="entr" presetSubtype="16"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circle(in)">
                                      <p:cBhvr>
                                        <p:cTn id="47" dur="2000"/>
                                        <p:tgtEl>
                                          <p:spTgt spid="21"/>
                                        </p:tgtEl>
                                      </p:cBhvr>
                                    </p:animEffect>
                                  </p:childTnLst>
                                </p:cTn>
                              </p:par>
                            </p:childTnLst>
                          </p:cTn>
                        </p:par>
                        <p:par>
                          <p:cTn id="48" fill="hold">
                            <p:stCondLst>
                              <p:cond delay="22000"/>
                            </p:stCondLst>
                            <p:childTnLst>
                              <p:par>
                                <p:cTn id="49" presetID="6" presetClass="entr" presetSubtype="16"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circle(in)">
                                      <p:cBhvr>
                                        <p:cTn id="51" dur="2000"/>
                                        <p:tgtEl>
                                          <p:spTgt spid="12"/>
                                        </p:tgtEl>
                                      </p:cBhvr>
                                    </p:animEffect>
                                  </p:childTnLst>
                                </p:cTn>
                              </p:par>
                            </p:childTnLst>
                          </p:cTn>
                        </p:par>
                        <p:par>
                          <p:cTn id="52" fill="hold">
                            <p:stCondLst>
                              <p:cond delay="24000"/>
                            </p:stCondLst>
                            <p:childTnLst>
                              <p:par>
                                <p:cTn id="53" presetID="6" presetClass="entr" presetSubtype="16"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circle(in)">
                                      <p:cBhvr>
                                        <p:cTn id="5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B9E3A-E710-69A6-929F-58F5FB4DAFD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83EA64A-5CDE-BF61-1A59-F86EB55C6D81}"/>
              </a:ext>
            </a:extLst>
          </p:cNvPr>
          <p:cNvSpPr/>
          <p:nvPr/>
        </p:nvSpPr>
        <p:spPr>
          <a:xfrm>
            <a:off x="6087035" y="0"/>
            <a:ext cx="3056965" cy="3662541"/>
          </a:xfrm>
          <a:prstGeom prst="rect">
            <a:avLst/>
          </a:prstGeom>
          <a:solidFill>
            <a:srgbClr val="C00000"/>
          </a:solidFill>
        </p:spPr>
        <p:txBody>
          <a:bodyPr wrap="square" lIns="91440" tIns="45720" rIns="91440" bIns="45720">
            <a:spAutoFit/>
          </a:bodyPr>
          <a:lstStyle/>
          <a:p>
            <a:pPr algn="ctr"/>
            <a:r>
              <a:rPr lang="en-US" sz="4000" b="1" cap="none" spc="0" dirty="0">
                <a:ln w="9525">
                  <a:solidFill>
                    <a:schemeClr val="bg1"/>
                  </a:solidFill>
                  <a:prstDash val="solid"/>
                </a:ln>
                <a:solidFill>
                  <a:srgbClr val="66FFFF"/>
                </a:solidFill>
                <a:effectLst>
                  <a:outerShdw blurRad="12700" dist="38100" dir="2700000" algn="tl" rotWithShape="0">
                    <a:schemeClr val="bg1">
                      <a:lumMod val="50000"/>
                    </a:schemeClr>
                  </a:outerShdw>
                </a:effectLst>
              </a:rPr>
              <a:t>Gear 4/5: </a:t>
            </a:r>
          </a:p>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What will we do for students who still don’t know it</a:t>
            </a:r>
            <a:r>
              <a:rPr lang="en-US" sz="2400"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a:t>
            </a:r>
          </a:p>
          <a:p>
            <a:pPr algn="ctr"/>
            <a:endPar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endParaRPr>
          </a:p>
          <a:p>
            <a:pPr algn="ctr"/>
            <a:r>
              <a:rPr lang="en-US" sz="2400"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What will we do for students who already do know it?</a:t>
            </a:r>
          </a:p>
        </p:txBody>
      </p:sp>
      <p:pic>
        <p:nvPicPr>
          <p:cNvPr id="16" name="Picture 15" descr="A close-up of a document&#10;&#10;Description automatically generated">
            <a:extLst>
              <a:ext uri="{FF2B5EF4-FFF2-40B4-BE49-F238E27FC236}">
                <a16:creationId xmlns:a16="http://schemas.microsoft.com/office/drawing/2014/main" id="{403F869B-6A58-DBB6-F479-0D0686DB0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pic>
        <p:nvPicPr>
          <p:cNvPr id="3" name="Picture 2" descr="A cartoon hand watering a tree&#10;&#10;Description automatically generated">
            <a:extLst>
              <a:ext uri="{FF2B5EF4-FFF2-40B4-BE49-F238E27FC236}">
                <a16:creationId xmlns:a16="http://schemas.microsoft.com/office/drawing/2014/main" id="{EC40D86C-5140-78FA-2DCD-1823C1073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581400"/>
            <a:ext cx="3276600" cy="3276600"/>
          </a:xfrm>
          <a:prstGeom prst="rect">
            <a:avLst/>
          </a:prstGeom>
        </p:spPr>
      </p:pic>
    </p:spTree>
    <p:extLst>
      <p:ext uri="{BB962C8B-B14F-4D97-AF65-F5344CB8AC3E}">
        <p14:creationId xmlns:p14="http://schemas.microsoft.com/office/powerpoint/2010/main" val="89257861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D15E0-D98C-0ED1-A286-DCF255C8399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2A07BF0-1671-64F4-7E30-1A9AD88AC3A7}"/>
              </a:ext>
            </a:extLst>
          </p:cNvPr>
          <p:cNvSpPr>
            <a:spLocks noGrp="1"/>
          </p:cNvSpPr>
          <p:nvPr>
            <p:ph type="title"/>
          </p:nvPr>
        </p:nvSpPr>
        <p:spPr/>
        <p:txBody>
          <a:bodyPr/>
          <a:lstStyle/>
          <a:p>
            <a:endParaRPr lang="en-US"/>
          </a:p>
        </p:txBody>
      </p:sp>
      <p:pic>
        <p:nvPicPr>
          <p:cNvPr id="3" name="Picture 2" descr="A diagram of gears and text&#10;&#10;Description automatically generated">
            <a:extLst>
              <a:ext uri="{FF2B5EF4-FFF2-40B4-BE49-F238E27FC236}">
                <a16:creationId xmlns:a16="http://schemas.microsoft.com/office/drawing/2014/main" id="{ED35A5DE-6C7D-B243-8C50-CB491CE25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9049" y="414919"/>
            <a:ext cx="4065657" cy="3124200"/>
          </a:xfrm>
          <a:prstGeom prst="rect">
            <a:avLst/>
          </a:prstGeom>
        </p:spPr>
      </p:pic>
      <p:pic>
        <p:nvPicPr>
          <p:cNvPr id="7" name="Picture 6" descr="A white rectangular box with black text&#10;&#10;Description automatically generated with medium confidence">
            <a:extLst>
              <a:ext uri="{FF2B5EF4-FFF2-40B4-BE49-F238E27FC236}">
                <a16:creationId xmlns:a16="http://schemas.microsoft.com/office/drawing/2014/main" id="{70EE66A4-AE7D-58B5-C3CD-A9927FC53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10437"/>
            <a:ext cx="4572000" cy="6066044"/>
          </a:xfrm>
          <a:prstGeom prst="rect">
            <a:avLst/>
          </a:prstGeom>
        </p:spPr>
      </p:pic>
      <p:pic>
        <p:nvPicPr>
          <p:cNvPr id="9" name="Picture 8" descr="A close-up of a survey&#10;&#10;Description automatically generated">
            <a:extLst>
              <a:ext uri="{FF2B5EF4-FFF2-40B4-BE49-F238E27FC236}">
                <a16:creationId xmlns:a16="http://schemas.microsoft.com/office/drawing/2014/main" id="{6744C597-C47A-6A37-906B-CFFF47356C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410437"/>
            <a:ext cx="4572000" cy="6062433"/>
          </a:xfrm>
          <a:prstGeom prst="rect">
            <a:avLst/>
          </a:prstGeom>
        </p:spPr>
      </p:pic>
      <p:pic>
        <p:nvPicPr>
          <p:cNvPr id="5" name="Picture 4">
            <a:extLst>
              <a:ext uri="{FF2B5EF4-FFF2-40B4-BE49-F238E27FC236}">
                <a16:creationId xmlns:a16="http://schemas.microsoft.com/office/drawing/2014/main" id="{6F1E9A0D-47C1-0ACC-31A7-FF279FB9DF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0" y="3696447"/>
            <a:ext cx="2476500" cy="3175000"/>
          </a:xfrm>
          <a:prstGeom prst="rect">
            <a:avLst/>
          </a:prstGeom>
        </p:spPr>
      </p:pic>
    </p:spTree>
    <p:extLst>
      <p:ext uri="{BB962C8B-B14F-4D97-AF65-F5344CB8AC3E}">
        <p14:creationId xmlns:p14="http://schemas.microsoft.com/office/powerpoint/2010/main" val="149304891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8CBC2-3E2C-3A1C-CD35-2F59A0615A74}"/>
              </a:ext>
            </a:extLst>
          </p:cNvPr>
          <p:cNvSpPr/>
          <p:nvPr/>
        </p:nvSpPr>
        <p:spPr>
          <a:xfrm>
            <a:off x="4321168" y="33042"/>
            <a:ext cx="4836279" cy="1446550"/>
          </a:xfrm>
          <a:prstGeom prst="rect">
            <a:avLst/>
          </a:prstGeom>
          <a:solidFill>
            <a:srgbClr val="C00000"/>
          </a:solidFill>
        </p:spPr>
        <p:txBody>
          <a:bodyPr wrap="square" lIns="91440" tIns="45720" rIns="91440" bIns="45720">
            <a:spAutoFit/>
          </a:bodyPr>
          <a:lstStyle/>
          <a:p>
            <a:pPr algn="ctr"/>
            <a:r>
              <a:rPr lang="en-US" sz="4000" b="1" cap="none" spc="0" dirty="0">
                <a:ln w="9525">
                  <a:solidFill>
                    <a:schemeClr val="bg1"/>
                  </a:solidFill>
                  <a:prstDash val="solid"/>
                </a:ln>
                <a:solidFill>
                  <a:srgbClr val="66FFFF"/>
                </a:solidFill>
                <a:effectLst>
                  <a:outerShdw blurRad="12700" dist="38100" dir="2700000" algn="tl" rotWithShape="0">
                    <a:schemeClr val="bg1">
                      <a:lumMod val="50000"/>
                    </a:schemeClr>
                  </a:outerShdw>
                </a:effectLst>
              </a:rPr>
              <a:t>Gear 3: </a:t>
            </a:r>
          </a:p>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What instructional practices will produce our best results</a:t>
            </a:r>
            <a:r>
              <a:rPr lang="en-US" sz="2400"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a:t>
            </a:r>
          </a:p>
        </p:txBody>
      </p:sp>
      <p:pic>
        <p:nvPicPr>
          <p:cNvPr id="6" name="Picture 5" descr="Table&#10;&#10;Description automatically generated with medium confidence">
            <a:extLst>
              <a:ext uri="{FF2B5EF4-FFF2-40B4-BE49-F238E27FC236}">
                <a16:creationId xmlns:a16="http://schemas.microsoft.com/office/drawing/2014/main" id="{8606A1DC-A70C-D783-9ADA-9BBE65B0E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35" y="152400"/>
            <a:ext cx="4060832" cy="5767832"/>
          </a:xfrm>
          <a:prstGeom prst="rect">
            <a:avLst/>
          </a:prstGeom>
        </p:spPr>
      </p:pic>
      <p:pic>
        <p:nvPicPr>
          <p:cNvPr id="8" name="Picture 7" descr="Table&#10;&#10;Description automatically generated">
            <a:extLst>
              <a:ext uri="{FF2B5EF4-FFF2-40B4-BE49-F238E27FC236}">
                <a16:creationId xmlns:a16="http://schemas.microsoft.com/office/drawing/2014/main" id="{B3DECC9A-1597-B52C-43F9-8B9545897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676400"/>
            <a:ext cx="3886200" cy="5108150"/>
          </a:xfrm>
          <a:prstGeom prst="rect">
            <a:avLst/>
          </a:prstGeom>
        </p:spPr>
      </p:pic>
      <p:sp>
        <p:nvSpPr>
          <p:cNvPr id="10" name="TextBox 9">
            <a:extLst>
              <a:ext uri="{FF2B5EF4-FFF2-40B4-BE49-F238E27FC236}">
                <a16:creationId xmlns:a16="http://schemas.microsoft.com/office/drawing/2014/main" id="{A0FF315E-9D7F-E235-1B78-0C3929C176C6}"/>
              </a:ext>
            </a:extLst>
          </p:cNvPr>
          <p:cNvSpPr txBox="1"/>
          <p:nvPr/>
        </p:nvSpPr>
        <p:spPr>
          <a:xfrm>
            <a:off x="507167" y="6076664"/>
            <a:ext cx="3657600" cy="707886"/>
          </a:xfrm>
          <a:prstGeom prst="rect">
            <a:avLst/>
          </a:prstGeom>
          <a:solidFill>
            <a:srgbClr val="C00000"/>
          </a:solidFill>
        </p:spPr>
        <p:txBody>
          <a:bodyPr wrap="square" rtlCol="0">
            <a:spAutoFit/>
          </a:bodyPr>
          <a:lstStyle/>
          <a:p>
            <a:r>
              <a:rPr lang="en-US" dirty="0"/>
              <a:t>GOAL: Increase effectiveness and decrease workload</a:t>
            </a:r>
          </a:p>
        </p:txBody>
      </p:sp>
    </p:spTree>
    <p:extLst>
      <p:ext uri="{BB962C8B-B14F-4D97-AF65-F5344CB8AC3E}">
        <p14:creationId xmlns:p14="http://schemas.microsoft.com/office/powerpoint/2010/main" val="47166402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edg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172CB97-9DB1-EA63-349F-2179E8E2D7A1}"/>
            </a:ext>
          </a:extLst>
        </p:cNvPr>
        <p:cNvGrpSpPr/>
        <p:nvPr/>
      </p:nvGrpSpPr>
      <p:grpSpPr>
        <a:xfrm>
          <a:off x="0" y="0"/>
          <a:ext cx="0" cy="0"/>
          <a:chOff x="0" y="0"/>
          <a:chExt cx="0" cy="0"/>
        </a:xfrm>
      </p:grpSpPr>
      <p:pic>
        <p:nvPicPr>
          <p:cNvPr id="4" name="Picture 3" descr="Instructions.png">
            <a:extLst>
              <a:ext uri="{FF2B5EF4-FFF2-40B4-BE49-F238E27FC236}">
                <a16:creationId xmlns:a16="http://schemas.microsoft.com/office/drawing/2014/main" id="{654F011C-2E16-9BD2-87BD-754192FB75E5}"/>
              </a:ext>
            </a:extLst>
          </p:cNvPr>
          <p:cNvPicPr>
            <a:picLocks noChangeAspect="1"/>
          </p:cNvPicPr>
          <p:nvPr/>
        </p:nvPicPr>
        <p:blipFill>
          <a:blip r:embed="rId3"/>
          <a:srcRect l="2416" b="1220"/>
          <a:stretch>
            <a:fillRect/>
          </a:stretch>
        </p:blipFill>
        <p:spPr>
          <a:xfrm>
            <a:off x="5791200" y="0"/>
            <a:ext cx="3352800" cy="6858000"/>
          </a:xfrm>
          <a:prstGeom prst="rect">
            <a:avLst/>
          </a:prstGeom>
        </p:spPr>
      </p:pic>
      <p:pic>
        <p:nvPicPr>
          <p:cNvPr id="5" name="Picture 4" descr="Dan Mulligan wheel.png">
            <a:extLst>
              <a:ext uri="{FF2B5EF4-FFF2-40B4-BE49-F238E27FC236}">
                <a16:creationId xmlns:a16="http://schemas.microsoft.com/office/drawing/2014/main" id="{C24A0EDE-D717-27FD-F9F8-7BD4D9D45BB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336182"/>
            <a:ext cx="6248400" cy="6521818"/>
          </a:xfrm>
          <a:prstGeom prst="rect">
            <a:avLst/>
          </a:prstGeom>
        </p:spPr>
      </p:pic>
      <p:sp>
        <p:nvSpPr>
          <p:cNvPr id="6" name="Down Arrow 5">
            <a:extLst>
              <a:ext uri="{FF2B5EF4-FFF2-40B4-BE49-F238E27FC236}">
                <a16:creationId xmlns:a16="http://schemas.microsoft.com/office/drawing/2014/main" id="{7AEF9FF5-36DF-7FFD-A0B1-9D39BC3B46F8}"/>
              </a:ext>
            </a:extLst>
          </p:cNvPr>
          <p:cNvSpPr/>
          <p:nvPr/>
        </p:nvSpPr>
        <p:spPr bwMode="auto">
          <a:xfrm>
            <a:off x="2667000" y="0"/>
            <a:ext cx="1066800" cy="762000"/>
          </a:xfrm>
          <a:prstGeom prst="downArrow">
            <a:avLst/>
          </a:prstGeom>
          <a:blipFill>
            <a:blip r:embed="rId5"/>
            <a:stretch>
              <a:fillRect/>
            </a:stretch>
          </a:blipFill>
          <a:ln w="9525" cap="flat" cmpd="sng" algn="ctr">
            <a:solidFill>
              <a:schemeClr val="tx1">
                <a:lumMod val="50000"/>
              </a:schemeClr>
            </a:solid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AF656661-07FD-9BF2-4C2C-A966A4A8C8F1}"/>
              </a:ext>
            </a:extLst>
          </p:cNvPr>
          <p:cNvSpPr/>
          <p:nvPr/>
        </p:nvSpPr>
        <p:spPr bwMode="auto">
          <a:xfrm>
            <a:off x="6553200" y="1905000"/>
            <a:ext cx="2514600" cy="685800"/>
          </a:xfrm>
          <a:prstGeom prst="rect">
            <a:avLst/>
          </a:prstGeom>
          <a:solidFill>
            <a:schemeClr val="tx1"/>
          </a:solidFill>
          <a:ln w="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1" u="none" strike="noStrike" cap="none" normalizeH="0" baseline="0" dirty="0">
                <a:ln>
                  <a:noFill/>
                </a:ln>
                <a:solidFill>
                  <a:schemeClr val="bg1">
                    <a:lumMod val="75000"/>
                  </a:schemeClr>
                </a:solidFill>
                <a:effectLst/>
                <a:latin typeface="Times New Roman" pitchFamily="18" charset="0"/>
                <a:cs typeface="Times New Roman" pitchFamily="18" charset="0"/>
              </a:rPr>
              <a:t>Click on the arrow to start and stop spinner.</a:t>
            </a:r>
          </a:p>
        </p:txBody>
      </p:sp>
    </p:spTree>
    <p:extLst>
      <p:ext uri="{BB962C8B-B14F-4D97-AF65-F5344CB8AC3E}">
        <p14:creationId xmlns:p14="http://schemas.microsoft.com/office/powerpoint/2010/main" val="4097766421"/>
      </p:ext>
    </p:extLst>
  </p:cSld>
  <p:clrMapOvr>
    <a:masterClrMapping/>
  </p:clrMapOvr>
  <p:transition spd="slow" advClick="0">
    <p:dissolv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5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artoon of a dog&#10;&#10;Description automatically generated">
            <a:extLst>
              <a:ext uri="{FF2B5EF4-FFF2-40B4-BE49-F238E27FC236}">
                <a16:creationId xmlns:a16="http://schemas.microsoft.com/office/drawing/2014/main" id="{9F89DDD1-6AF1-C4F9-B118-2871E0FDD5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5447" y="3429000"/>
            <a:ext cx="4415498" cy="3296292"/>
          </a:xfrm>
        </p:spPr>
      </p:pic>
      <p:pic>
        <p:nvPicPr>
          <p:cNvPr id="10" name="Picture 9" descr="A yellow face with a finger on it&#10;&#10;Description automatically generated">
            <a:extLst>
              <a:ext uri="{FF2B5EF4-FFF2-40B4-BE49-F238E27FC236}">
                <a16:creationId xmlns:a16="http://schemas.microsoft.com/office/drawing/2014/main" id="{2C376DD7-09CD-3873-2AED-4AF3E3A4A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55" y="132708"/>
            <a:ext cx="4191000" cy="3296292"/>
          </a:xfrm>
          <a:prstGeom prst="rect">
            <a:avLst/>
          </a:prstGeom>
        </p:spPr>
      </p:pic>
      <p:sp>
        <p:nvSpPr>
          <p:cNvPr id="3" name="Rectangle 2">
            <a:extLst>
              <a:ext uri="{FF2B5EF4-FFF2-40B4-BE49-F238E27FC236}">
                <a16:creationId xmlns:a16="http://schemas.microsoft.com/office/drawing/2014/main" id="{BA3F4D20-D23F-86B5-8FEC-11C968ACCC70}"/>
              </a:ext>
            </a:extLst>
          </p:cNvPr>
          <p:cNvSpPr/>
          <p:nvPr/>
        </p:nvSpPr>
        <p:spPr>
          <a:xfrm>
            <a:off x="5162727" y="685800"/>
            <a:ext cx="3981273" cy="1323439"/>
          </a:xfrm>
          <a:prstGeom prst="rect">
            <a:avLst/>
          </a:prstGeom>
          <a:noFill/>
        </p:spPr>
        <p:txBody>
          <a:bodyPr wrap="square" lIns="91440" tIns="45720" rIns="91440" bIns="45720">
            <a:spAutoFit/>
          </a:bodyPr>
          <a:lstStyle/>
          <a:p>
            <a:pPr algn="ctr"/>
            <a:r>
              <a:rPr lang="en-US" sz="4000" b="1" dirty="0">
                <a:ln w="9525">
                  <a:solidFill>
                    <a:schemeClr val="bg1"/>
                  </a:solidFill>
                  <a:prstDash val="solid"/>
                </a:ln>
                <a:solidFill>
                  <a:srgbClr val="FFCCFF"/>
                </a:solidFill>
                <a:effectLst>
                  <a:outerShdw blurRad="12700" dist="38100" dir="2700000" algn="tl" rotWithShape="0">
                    <a:schemeClr val="bg1">
                      <a:lumMod val="50000"/>
                    </a:schemeClr>
                  </a:outerShdw>
                </a:effectLst>
                <a:latin typeface="Century Gothic" panose="020B0502020202020204" pitchFamily="34" charset="0"/>
              </a:rPr>
              <a:t>This side of card face up</a:t>
            </a:r>
            <a:endParaRPr lang="en-US" sz="4000" b="1" cap="none" spc="0" dirty="0">
              <a:ln w="9525">
                <a:solidFill>
                  <a:schemeClr val="bg1"/>
                </a:solidFill>
                <a:prstDash val="solid"/>
              </a:ln>
              <a:solidFill>
                <a:srgbClr val="FFCCFF"/>
              </a:solidFill>
              <a:effectLst>
                <a:outerShdw blurRad="12700" dist="38100" dir="2700000" algn="tl" rotWithShape="0">
                  <a:schemeClr val="bg1">
                    <a:lumMod val="50000"/>
                  </a:schemeClr>
                </a:outerShdw>
              </a:effectLst>
              <a:latin typeface="Century Gothic" panose="020B0502020202020204" pitchFamily="34" charset="0"/>
            </a:endParaRPr>
          </a:p>
        </p:txBody>
      </p:sp>
      <p:sp>
        <p:nvSpPr>
          <p:cNvPr id="6" name="Left Arrow 5">
            <a:extLst>
              <a:ext uri="{FF2B5EF4-FFF2-40B4-BE49-F238E27FC236}">
                <a16:creationId xmlns:a16="http://schemas.microsoft.com/office/drawing/2014/main" id="{503DBEAF-F655-8465-66CA-87D9FBD99F9B}"/>
              </a:ext>
            </a:extLst>
          </p:cNvPr>
          <p:cNvSpPr/>
          <p:nvPr/>
        </p:nvSpPr>
        <p:spPr bwMode="auto">
          <a:xfrm>
            <a:off x="4530715" y="1042719"/>
            <a:ext cx="914400" cy="609600"/>
          </a:xfrm>
          <a:prstGeom prst="left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23CA1012-ADE0-D0BA-4EE1-42189FD17D02}"/>
              </a:ext>
            </a:extLst>
          </p:cNvPr>
          <p:cNvSpPr txBox="1"/>
          <p:nvPr/>
        </p:nvSpPr>
        <p:spPr>
          <a:xfrm>
            <a:off x="143055" y="3799873"/>
            <a:ext cx="4316696" cy="2554545"/>
          </a:xfrm>
          <a:prstGeom prst="rect">
            <a:avLst/>
          </a:prstGeom>
          <a:solidFill>
            <a:srgbClr val="000000"/>
          </a:solidFill>
        </p:spPr>
        <p:txBody>
          <a:bodyPr wrap="square" rtlCol="0">
            <a:spAutoFit/>
          </a:bodyPr>
          <a:lstStyle/>
          <a:p>
            <a:r>
              <a:rPr lang="en-US" dirty="0"/>
              <a:t>Directions:</a:t>
            </a:r>
          </a:p>
          <a:p>
            <a:pPr marL="342900" indent="-342900">
              <a:buFont typeface="Arial" panose="020B0604020202020204" pitchFamily="34" charset="0"/>
              <a:buChar char="•"/>
            </a:pPr>
            <a:r>
              <a:rPr lang="en-US" dirty="0">
                <a:latin typeface="Chalkboard" panose="03050602040202020205" pitchFamily="66" charset="77"/>
              </a:rPr>
              <a:t>Take cards out of Ziplock (please so NOT turn cards over).</a:t>
            </a:r>
          </a:p>
          <a:p>
            <a:pPr marL="342900" indent="-342900">
              <a:buFont typeface="Arial" panose="020B0604020202020204" pitchFamily="34" charset="0"/>
              <a:buChar char="•"/>
            </a:pPr>
            <a:r>
              <a:rPr lang="en-US" dirty="0">
                <a:latin typeface="Chalkboard" panose="03050602040202020205" pitchFamily="66" charset="77"/>
              </a:rPr>
              <a:t>Shuffle cards.</a:t>
            </a:r>
          </a:p>
          <a:p>
            <a:pPr marL="342900" indent="-342900">
              <a:buFont typeface="Arial" panose="020B0604020202020204" pitchFamily="34" charset="0"/>
              <a:buChar char="•"/>
            </a:pPr>
            <a:r>
              <a:rPr lang="en-US" dirty="0">
                <a:latin typeface="Chalkboard" panose="03050602040202020205" pitchFamily="66" charset="77"/>
              </a:rPr>
              <a:t>Place cards as a deck in the center of your team.</a:t>
            </a:r>
          </a:p>
          <a:p>
            <a:pPr marL="342900" indent="-342900">
              <a:buFont typeface="Arial" panose="020B0604020202020204" pitchFamily="34" charset="0"/>
              <a:buChar char="•"/>
            </a:pPr>
            <a:r>
              <a:rPr lang="en-US" dirty="0">
                <a:latin typeface="Chalkboard" panose="03050602040202020205" pitchFamily="66" charset="77"/>
              </a:rPr>
              <a:t>Please wait for directions.</a:t>
            </a:r>
          </a:p>
          <a:p>
            <a:pPr marL="342900" indent="-342900">
              <a:buFont typeface="Arial" panose="020B0604020202020204" pitchFamily="34" charset="0"/>
              <a:buChar char="•"/>
            </a:pPr>
            <a:r>
              <a:rPr lang="en-US" dirty="0">
                <a:latin typeface="Chalkboard" panose="03050602040202020205" pitchFamily="66" charset="77"/>
              </a:rPr>
              <a:t>Have fun.</a:t>
            </a:r>
          </a:p>
        </p:txBody>
      </p:sp>
    </p:spTree>
    <p:extLst>
      <p:ext uri="{BB962C8B-B14F-4D97-AF65-F5344CB8AC3E}">
        <p14:creationId xmlns:p14="http://schemas.microsoft.com/office/powerpoint/2010/main" val="353938565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62E88-1668-EC1B-BD9A-9FF32C7DA0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99F999-D421-A176-F87E-E9DD5048CFDE}"/>
              </a:ext>
            </a:extLst>
          </p:cNvPr>
          <p:cNvSpPr>
            <a:spLocks noGrp="1"/>
          </p:cNvSpPr>
          <p:nvPr>
            <p:ph type="title"/>
          </p:nvPr>
        </p:nvSpPr>
        <p:spPr/>
        <p:txBody>
          <a:bodyPr/>
          <a:lstStyle/>
          <a:p>
            <a:endParaRPr lang="en-US"/>
          </a:p>
        </p:txBody>
      </p:sp>
      <p:pic>
        <p:nvPicPr>
          <p:cNvPr id="7" name="Content Placeholder 6" descr="A table of information&#10;&#10;Description automatically generated with medium confidence">
            <a:extLst>
              <a:ext uri="{FF2B5EF4-FFF2-40B4-BE49-F238E27FC236}">
                <a16:creationId xmlns:a16="http://schemas.microsoft.com/office/drawing/2014/main" id="{3330CA99-007F-4441-D80A-6D1A7CD217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199" y="28560"/>
            <a:ext cx="4029343" cy="2944810"/>
          </a:xfrm>
        </p:spPr>
      </p:pic>
      <p:pic>
        <p:nvPicPr>
          <p:cNvPr id="9" name="Picture 8" descr="A table of information&#10;&#10;Description automatically generated with medium confidence">
            <a:extLst>
              <a:ext uri="{FF2B5EF4-FFF2-40B4-BE49-F238E27FC236}">
                <a16:creationId xmlns:a16="http://schemas.microsoft.com/office/drawing/2014/main" id="{CEB2F471-6021-9C27-9991-6448FF030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81400"/>
            <a:ext cx="4387646" cy="2554122"/>
          </a:xfrm>
          <a:prstGeom prst="rect">
            <a:avLst/>
          </a:prstGeom>
        </p:spPr>
      </p:pic>
      <p:pic>
        <p:nvPicPr>
          <p:cNvPr id="11" name="Picture 10" descr="A document with text and a red and black text&#10;&#10;Description automatically generated with medium confidence">
            <a:extLst>
              <a:ext uri="{FF2B5EF4-FFF2-40B4-BE49-F238E27FC236}">
                <a16:creationId xmlns:a16="http://schemas.microsoft.com/office/drawing/2014/main" id="{9D075BFD-9561-399D-D11B-03D02D5A41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6190" y="1629790"/>
            <a:ext cx="4387645" cy="2917518"/>
          </a:xfrm>
          <a:prstGeom prst="rect">
            <a:avLst/>
          </a:prstGeom>
        </p:spPr>
      </p:pic>
      <p:pic>
        <p:nvPicPr>
          <p:cNvPr id="13" name="Picture 12" descr="A document with text and words&#10;&#10;Description automatically generated with medium confidence">
            <a:extLst>
              <a:ext uri="{FF2B5EF4-FFF2-40B4-BE49-F238E27FC236}">
                <a16:creationId xmlns:a16="http://schemas.microsoft.com/office/drawing/2014/main" id="{38F539B0-413A-1AA2-B24B-AEE31445EA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4646" y="4724400"/>
            <a:ext cx="4223149" cy="1991640"/>
          </a:xfrm>
          <a:prstGeom prst="rect">
            <a:avLst/>
          </a:prstGeom>
        </p:spPr>
      </p:pic>
      <p:sp>
        <p:nvSpPr>
          <p:cNvPr id="3" name="Rectangle 2">
            <a:extLst>
              <a:ext uri="{FF2B5EF4-FFF2-40B4-BE49-F238E27FC236}">
                <a16:creationId xmlns:a16="http://schemas.microsoft.com/office/drawing/2014/main" id="{9094A567-AC0E-8B43-F81D-2C761609DB99}"/>
              </a:ext>
            </a:extLst>
          </p:cNvPr>
          <p:cNvSpPr/>
          <p:nvPr/>
        </p:nvSpPr>
        <p:spPr>
          <a:xfrm>
            <a:off x="4321168" y="33042"/>
            <a:ext cx="4836279" cy="1446550"/>
          </a:xfrm>
          <a:prstGeom prst="rect">
            <a:avLst/>
          </a:prstGeom>
          <a:solidFill>
            <a:srgbClr val="C00000"/>
          </a:solidFill>
        </p:spPr>
        <p:txBody>
          <a:bodyPr wrap="square" lIns="91440" tIns="45720" rIns="91440" bIns="45720">
            <a:spAutoFit/>
          </a:bodyPr>
          <a:lstStyle/>
          <a:p>
            <a:pPr algn="ctr"/>
            <a:r>
              <a:rPr lang="en-US" sz="4000" b="1" cap="none" spc="0" dirty="0">
                <a:ln w="9525">
                  <a:solidFill>
                    <a:schemeClr val="bg1"/>
                  </a:solidFill>
                  <a:prstDash val="solid"/>
                </a:ln>
                <a:solidFill>
                  <a:srgbClr val="66FFFF"/>
                </a:solidFill>
                <a:effectLst>
                  <a:outerShdw blurRad="12700" dist="38100" dir="2700000" algn="tl" rotWithShape="0">
                    <a:schemeClr val="bg1">
                      <a:lumMod val="50000"/>
                    </a:schemeClr>
                  </a:outerShdw>
                </a:effectLst>
              </a:rPr>
              <a:t>Gear 3: </a:t>
            </a:r>
          </a:p>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What instructional practices will produce our best results</a:t>
            </a:r>
            <a:r>
              <a:rPr lang="en-US" sz="2400"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a:t>
            </a:r>
          </a:p>
        </p:txBody>
      </p:sp>
    </p:spTree>
    <p:extLst>
      <p:ext uri="{BB962C8B-B14F-4D97-AF65-F5344CB8AC3E}">
        <p14:creationId xmlns:p14="http://schemas.microsoft.com/office/powerpoint/2010/main" val="4107199128"/>
      </p:ext>
    </p:extLst>
  </p:cSld>
  <p:clrMapOvr>
    <a:masterClrMapping/>
  </p:clrMapOvr>
  <p:transition spd="slow">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A9236-69C7-810F-C5D4-190DFCD63F4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599E7B-E32D-9E3F-4CA4-FEFD61256419}"/>
              </a:ext>
            </a:extLst>
          </p:cNvPr>
          <p:cNvSpPr/>
          <p:nvPr/>
        </p:nvSpPr>
        <p:spPr>
          <a:xfrm>
            <a:off x="292627" y="304800"/>
            <a:ext cx="8558753"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solidFill>
                  <a:srgbClr val="FF99FF"/>
                </a:solidFill>
                <a:effectLst>
                  <a:outerShdw blurRad="50800" dist="39000" dir="5460000" algn="tl">
                    <a:srgbClr val="000000">
                      <a:alpha val="38000"/>
                    </a:srgbClr>
                  </a:outerShdw>
                </a:effectLst>
                <a:latin typeface="Comic Sans MS" pitchFamily="66" charset="0"/>
              </a:rPr>
              <a:t>SPREAD the LOVE</a:t>
            </a:r>
          </a:p>
        </p:txBody>
      </p:sp>
      <p:pic>
        <p:nvPicPr>
          <p:cNvPr id="7170" name="Picture 2">
            <a:extLst>
              <a:ext uri="{FF2B5EF4-FFF2-40B4-BE49-F238E27FC236}">
                <a16:creationId xmlns:a16="http://schemas.microsoft.com/office/drawing/2014/main" id="{23F9961F-B802-F11D-BD68-3BFF84B1C4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0227" y="1828802"/>
            <a:ext cx="5543551" cy="31070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7FE6C22E-1182-D76C-1AF1-E915DDF0DFF1}"/>
              </a:ext>
            </a:extLst>
          </p:cNvPr>
          <p:cNvSpPr txBox="1"/>
          <p:nvPr/>
        </p:nvSpPr>
        <p:spPr>
          <a:xfrm>
            <a:off x="0" y="5257800"/>
            <a:ext cx="9144000" cy="1323439"/>
          </a:xfrm>
          <a:prstGeom prst="rect">
            <a:avLst/>
          </a:prstGeom>
          <a:noFill/>
        </p:spPr>
        <p:txBody>
          <a:bodyPr wrap="square" rtlCol="0">
            <a:spAutoFit/>
          </a:bodyPr>
          <a:lstStyle/>
          <a:p>
            <a:pPr algn="ctr"/>
            <a:r>
              <a:rPr lang="en-US" sz="2800" dirty="0">
                <a:latin typeface="Arial" pitchFamily="34" charset="0"/>
                <a:cs typeface="Arial" pitchFamily="34" charset="0"/>
              </a:rPr>
              <a:t>Introduce your partner to the other people at your table. Form groups of four (4) or six (6). </a:t>
            </a:r>
          </a:p>
          <a:p>
            <a:pPr algn="ctr"/>
            <a:r>
              <a:rPr lang="en-US" sz="2400" dirty="0">
                <a:solidFill>
                  <a:srgbClr val="FFFF00"/>
                </a:solidFill>
              </a:rPr>
              <a:t>Note: This may require recruitment from a neighboring table.</a:t>
            </a:r>
          </a:p>
        </p:txBody>
      </p:sp>
    </p:spTree>
    <p:extLst>
      <p:ext uri="{BB962C8B-B14F-4D97-AF65-F5344CB8AC3E}">
        <p14:creationId xmlns:p14="http://schemas.microsoft.com/office/powerpoint/2010/main" val="20301173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D0E4D-F699-3CBD-82A7-0BE3531EF6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43E62D-B05E-B9BD-72D4-8C50FF443E3F}"/>
              </a:ext>
            </a:extLst>
          </p:cNvPr>
          <p:cNvSpPr>
            <a:spLocks noGrp="1"/>
          </p:cNvSpPr>
          <p:nvPr>
            <p:ph type="title"/>
          </p:nvPr>
        </p:nvSpPr>
        <p:spPr/>
        <p:txBody>
          <a:bodyPr/>
          <a:lstStyle/>
          <a:p>
            <a:endParaRPr lang="en-US"/>
          </a:p>
        </p:txBody>
      </p:sp>
      <p:pic>
        <p:nvPicPr>
          <p:cNvPr id="3" name="Picture 2" descr="A diagram of gears and text&#10;&#10;Description automatically generated">
            <a:extLst>
              <a:ext uri="{FF2B5EF4-FFF2-40B4-BE49-F238E27FC236}">
                <a16:creationId xmlns:a16="http://schemas.microsoft.com/office/drawing/2014/main" id="{EF150C65-9951-3E18-55BB-835CCF7FE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5943" y="1676400"/>
            <a:ext cx="4065657" cy="3124200"/>
          </a:xfrm>
          <a:prstGeom prst="rect">
            <a:avLst/>
          </a:prstGeom>
        </p:spPr>
      </p:pic>
      <p:pic>
        <p:nvPicPr>
          <p:cNvPr id="7" name="Picture 6" descr="A white rectangular box with black text&#10;&#10;Description automatically generated with medium confidence">
            <a:extLst>
              <a:ext uri="{FF2B5EF4-FFF2-40B4-BE49-F238E27FC236}">
                <a16:creationId xmlns:a16="http://schemas.microsoft.com/office/drawing/2014/main" id="{64DDAA38-2F24-C3D2-63E0-036FFB874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10437"/>
            <a:ext cx="4572000" cy="6066044"/>
          </a:xfrm>
          <a:prstGeom prst="rect">
            <a:avLst/>
          </a:prstGeom>
        </p:spPr>
      </p:pic>
      <p:pic>
        <p:nvPicPr>
          <p:cNvPr id="9" name="Picture 8" descr="A close-up of a survey&#10;&#10;Description automatically generated">
            <a:extLst>
              <a:ext uri="{FF2B5EF4-FFF2-40B4-BE49-F238E27FC236}">
                <a16:creationId xmlns:a16="http://schemas.microsoft.com/office/drawing/2014/main" id="{7F603B04-450C-C811-6104-C937DEADA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410437"/>
            <a:ext cx="4572000" cy="6062433"/>
          </a:xfrm>
          <a:prstGeom prst="rect">
            <a:avLst/>
          </a:prstGeom>
        </p:spPr>
      </p:pic>
    </p:spTree>
    <p:extLst>
      <p:ext uri="{BB962C8B-B14F-4D97-AF65-F5344CB8AC3E}">
        <p14:creationId xmlns:p14="http://schemas.microsoft.com/office/powerpoint/2010/main" val="186734192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36C49-9E93-FA67-CA2C-6DA830050AD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54E920A-FE99-08A5-3F59-9CB611D06E06}"/>
              </a:ext>
            </a:extLst>
          </p:cNvPr>
          <p:cNvSpPr/>
          <p:nvPr/>
        </p:nvSpPr>
        <p:spPr>
          <a:xfrm>
            <a:off x="6672752" y="0"/>
            <a:ext cx="2471248" cy="2739211"/>
          </a:xfrm>
          <a:prstGeom prst="rect">
            <a:avLst/>
          </a:prstGeom>
          <a:solidFill>
            <a:srgbClr val="C00000"/>
          </a:solidFill>
        </p:spPr>
        <p:txBody>
          <a:bodyPr wrap="square" lIns="91440" tIns="45720" rIns="91440" bIns="45720">
            <a:spAutoFit/>
          </a:bodyPr>
          <a:lstStyle/>
          <a:p>
            <a:pPr algn="ctr"/>
            <a:r>
              <a:rPr lang="en-US" sz="3200" b="1" dirty="0">
                <a:ln w="9525">
                  <a:solidFill>
                    <a:schemeClr val="bg1"/>
                  </a:solidFill>
                  <a:prstDash val="solid"/>
                </a:ln>
                <a:solidFill>
                  <a:srgbClr val="FFCCFF"/>
                </a:solidFill>
                <a:effectLst>
                  <a:outerShdw blurRad="12700" dist="38100" dir="2700000" algn="tl" rotWithShape="0">
                    <a:schemeClr val="bg1">
                      <a:lumMod val="50000"/>
                    </a:schemeClr>
                  </a:outerShdw>
                </a:effectLst>
                <a:latin typeface="Century Gothic" panose="020B0502020202020204" pitchFamily="34" charset="0"/>
              </a:rPr>
              <a:t>Give one…</a:t>
            </a:r>
          </a:p>
          <a:p>
            <a:pPr algn="ctr"/>
            <a:r>
              <a:rPr lang="en-US" sz="3200" b="1" dirty="0">
                <a:ln w="9525">
                  <a:solidFill>
                    <a:schemeClr val="bg1"/>
                  </a:solidFill>
                  <a:prstDash val="solid"/>
                </a:ln>
                <a:solidFill>
                  <a:srgbClr val="FFCCFF"/>
                </a:solidFill>
                <a:effectLst>
                  <a:outerShdw blurRad="12700" dist="38100" dir="2700000" algn="tl" rotWithShape="0">
                    <a:schemeClr val="bg1">
                      <a:lumMod val="50000"/>
                    </a:schemeClr>
                  </a:outerShdw>
                </a:effectLst>
                <a:latin typeface="Century Gothic" panose="020B0502020202020204" pitchFamily="34" charset="0"/>
              </a:rPr>
              <a:t>Get one</a:t>
            </a:r>
          </a:p>
          <a:p>
            <a:pPr algn="ctr"/>
            <a:endParaRPr lang="en-US" sz="12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endParaRPr>
          </a:p>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Refining each of our skills by sharing our expertise</a:t>
            </a:r>
            <a:endParaRPr lang="en-US" sz="2400"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endParaRPr>
          </a:p>
        </p:txBody>
      </p:sp>
      <p:pic>
        <p:nvPicPr>
          <p:cNvPr id="14" name="Picture 13" descr="A close-up of a document&#10;&#10;Description automatically generated">
            <a:extLst>
              <a:ext uri="{FF2B5EF4-FFF2-40B4-BE49-F238E27FC236}">
                <a16:creationId xmlns:a16="http://schemas.microsoft.com/office/drawing/2014/main" id="{DE9AA50E-5F2F-08A5-0F54-D2CA018EF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10200" cy="6858000"/>
          </a:xfrm>
          <a:prstGeom prst="rect">
            <a:avLst/>
          </a:prstGeom>
        </p:spPr>
      </p:pic>
    </p:spTree>
    <p:extLst>
      <p:ext uri="{BB962C8B-B14F-4D97-AF65-F5344CB8AC3E}">
        <p14:creationId xmlns:p14="http://schemas.microsoft.com/office/powerpoint/2010/main" val="273879217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7C485-A24D-C4D1-1C04-A1BCD2AC0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1E5F60-0AEA-60FD-E8A2-8AA2640318AA}"/>
              </a:ext>
            </a:extLst>
          </p:cNvPr>
          <p:cNvSpPr>
            <a:spLocks noGrp="1"/>
          </p:cNvSpPr>
          <p:nvPr>
            <p:ph type="title"/>
          </p:nvPr>
        </p:nvSpPr>
        <p:spPr>
          <a:xfrm>
            <a:off x="6553200" y="1066800"/>
            <a:ext cx="2590800" cy="1017588"/>
          </a:xfrm>
        </p:spPr>
        <p:txBody>
          <a:bodyPr/>
          <a:lstStyle/>
          <a:p>
            <a:pPr>
              <a:lnSpc>
                <a:spcPct val="150000"/>
              </a:lnSpc>
            </a:pPr>
            <a:r>
              <a:rPr lang="en-US" sz="3200" dirty="0">
                <a:latin typeface="Century Gothic" panose="020B0502020202020204" pitchFamily="34" charset="0"/>
              </a:rPr>
              <a:t>Sample </a:t>
            </a:r>
            <a:br>
              <a:rPr lang="en-US" sz="3200" dirty="0">
                <a:latin typeface="Century Gothic" panose="020B0502020202020204" pitchFamily="34" charset="0"/>
              </a:rPr>
            </a:br>
            <a:r>
              <a:rPr lang="en-US" sz="3200" dirty="0">
                <a:latin typeface="Century Gothic" panose="020B0502020202020204" pitchFamily="34" charset="0"/>
              </a:rPr>
              <a:t>Arizona resources:</a:t>
            </a:r>
          </a:p>
        </p:txBody>
      </p:sp>
      <p:sp>
        <p:nvSpPr>
          <p:cNvPr id="6" name="TextBox 5">
            <a:extLst>
              <a:ext uri="{FF2B5EF4-FFF2-40B4-BE49-F238E27FC236}">
                <a16:creationId xmlns:a16="http://schemas.microsoft.com/office/drawing/2014/main" id="{7D99FEF4-B1A2-BC3D-4AB5-5758044A30F9}"/>
              </a:ext>
            </a:extLst>
          </p:cNvPr>
          <p:cNvSpPr txBox="1"/>
          <p:nvPr/>
        </p:nvSpPr>
        <p:spPr>
          <a:xfrm>
            <a:off x="234950" y="4045805"/>
            <a:ext cx="3352800"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entury Gothic" panose="020B0502020202020204" pitchFamily="34" charset="0"/>
              </a:rPr>
              <a:t>Specify how each student may be required to demonstrate proficiency</a:t>
            </a:r>
            <a:r>
              <a:rPr lang="en-US" dirty="0">
                <a:latin typeface="Century Gothic" panose="020B0502020202020204" pitchFamily="34" charset="0"/>
              </a:rPr>
              <a:t>.</a:t>
            </a:r>
          </a:p>
        </p:txBody>
      </p:sp>
      <p:pic>
        <p:nvPicPr>
          <p:cNvPr id="4" name="Picture 3" descr="A black and white text on a white background&#10;&#10;Description automatically generated">
            <a:extLst>
              <a:ext uri="{FF2B5EF4-FFF2-40B4-BE49-F238E27FC236}">
                <a16:creationId xmlns:a16="http://schemas.microsoft.com/office/drawing/2014/main" id="{76CFDBAA-F8BD-6ADD-8C03-15D06FF5F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50" y="133351"/>
            <a:ext cx="6265274" cy="2678844"/>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6D5B7814-7F45-39CC-9D38-C7D8144A0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100" y="3629513"/>
            <a:ext cx="5397500" cy="2463800"/>
          </a:xfrm>
          <a:prstGeom prst="rect">
            <a:avLst/>
          </a:prstGeom>
        </p:spPr>
      </p:pic>
    </p:spTree>
    <p:extLst>
      <p:ext uri="{BB962C8B-B14F-4D97-AF65-F5344CB8AC3E}">
        <p14:creationId xmlns:p14="http://schemas.microsoft.com/office/powerpoint/2010/main" val="3755336320"/>
      </p:ext>
    </p:extLst>
  </p:cSld>
  <p:clrMapOvr>
    <a:masterClrMapping/>
  </p:clrMapOvr>
  <p:transition spd="slow">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blue text&#10;&#10;Description automatically generated">
            <a:extLst>
              <a:ext uri="{FF2B5EF4-FFF2-40B4-BE49-F238E27FC236}">
                <a16:creationId xmlns:a16="http://schemas.microsoft.com/office/drawing/2014/main" id="{7A33718B-85FE-92DA-764A-B61C6469B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20" y="1716516"/>
            <a:ext cx="3377078" cy="157774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B66B5155-FF79-01A6-A05F-3FAB56944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961" y="58107"/>
            <a:ext cx="3309844" cy="1455912"/>
          </a:xfrm>
          <a:prstGeom prst="rect">
            <a:avLst/>
          </a:prstGeom>
        </p:spPr>
      </p:pic>
      <p:pic>
        <p:nvPicPr>
          <p:cNvPr id="9" name="Picture 8" descr="A white text with blue text&#10;&#10;Description automatically generated">
            <a:extLst>
              <a:ext uri="{FF2B5EF4-FFF2-40B4-BE49-F238E27FC236}">
                <a16:creationId xmlns:a16="http://schemas.microsoft.com/office/drawing/2014/main" id="{6A39B011-5170-B22B-DD35-191F5DED50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477" y="3535838"/>
            <a:ext cx="4136639" cy="3283341"/>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09E0F00E-B2C9-6BF0-7164-EA0C1DD59F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1875" y="3818126"/>
            <a:ext cx="3309845" cy="2281943"/>
          </a:xfrm>
          <a:prstGeom prst="rect">
            <a:avLst/>
          </a:prstGeom>
        </p:spPr>
      </p:pic>
      <p:sp>
        <p:nvSpPr>
          <p:cNvPr id="2" name="Title 1">
            <a:extLst>
              <a:ext uri="{FF2B5EF4-FFF2-40B4-BE49-F238E27FC236}">
                <a16:creationId xmlns:a16="http://schemas.microsoft.com/office/drawing/2014/main" id="{32843ED6-61F6-2E7C-B25A-29500C026AF5}"/>
              </a:ext>
            </a:extLst>
          </p:cNvPr>
          <p:cNvSpPr>
            <a:spLocks noGrp="1"/>
          </p:cNvSpPr>
          <p:nvPr>
            <p:ph type="title"/>
          </p:nvPr>
        </p:nvSpPr>
        <p:spPr>
          <a:xfrm>
            <a:off x="153649" y="152400"/>
            <a:ext cx="3007895" cy="1267326"/>
          </a:xfrm>
        </p:spPr>
        <p:txBody>
          <a:bodyPr/>
          <a:lstStyle/>
          <a:p>
            <a:pPr algn="l"/>
            <a:r>
              <a:rPr lang="en-US" dirty="0"/>
              <a:t>Resources </a:t>
            </a:r>
            <a:br>
              <a:rPr lang="en-US" dirty="0"/>
            </a:br>
            <a:r>
              <a:rPr lang="en-US" dirty="0"/>
              <a:t>to Share</a:t>
            </a:r>
          </a:p>
        </p:txBody>
      </p:sp>
      <p:sp>
        <p:nvSpPr>
          <p:cNvPr id="12" name="Rectangle 11">
            <a:extLst>
              <a:ext uri="{FF2B5EF4-FFF2-40B4-BE49-F238E27FC236}">
                <a16:creationId xmlns:a16="http://schemas.microsoft.com/office/drawing/2014/main" id="{F597C5C6-202F-BAA8-BE0A-AACF65FA2AA2}"/>
              </a:ext>
            </a:extLst>
          </p:cNvPr>
          <p:cNvSpPr/>
          <p:nvPr/>
        </p:nvSpPr>
        <p:spPr>
          <a:xfrm>
            <a:off x="202954" y="5505271"/>
            <a:ext cx="3377078" cy="1200329"/>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rgbClr val="AEFFEF"/>
                </a:solidFill>
                <a:effectLst>
                  <a:outerShdw blurRad="12700" dist="38100" dir="2700000" algn="tl" rotWithShape="0">
                    <a:schemeClr val="bg1">
                      <a:lumMod val="50000"/>
                    </a:schemeClr>
                  </a:outerShdw>
                </a:effectLst>
                <a:latin typeface="Chalkboard" panose="03050602040202020205" pitchFamily="66" charset="77"/>
              </a:rPr>
              <a:t>Don’t Steal </a:t>
            </a:r>
          </a:p>
          <a:p>
            <a:pPr algn="ctr"/>
            <a:r>
              <a:rPr lang="en-US" sz="3600" b="1" cap="none" spc="0" dirty="0">
                <a:ln w="9525">
                  <a:solidFill>
                    <a:schemeClr val="bg1"/>
                  </a:solidFill>
                  <a:prstDash val="solid"/>
                </a:ln>
                <a:solidFill>
                  <a:srgbClr val="AEFFEF"/>
                </a:solidFill>
                <a:effectLst>
                  <a:outerShdw blurRad="12700" dist="38100" dir="2700000" algn="tl" rotWithShape="0">
                    <a:schemeClr val="bg1">
                      <a:lumMod val="50000"/>
                    </a:schemeClr>
                  </a:outerShdw>
                </a:effectLst>
                <a:latin typeface="Chalkboard" panose="03050602040202020205" pitchFamily="66" charset="77"/>
              </a:rPr>
              <a:t>Their Thinking!</a:t>
            </a:r>
          </a:p>
        </p:txBody>
      </p:sp>
      <p:pic>
        <p:nvPicPr>
          <p:cNvPr id="7" name="Picture 6" descr="A group of colorful hand prints&#10;&#10;Description automatically generated">
            <a:extLst>
              <a:ext uri="{FF2B5EF4-FFF2-40B4-BE49-F238E27FC236}">
                <a16:creationId xmlns:a16="http://schemas.microsoft.com/office/drawing/2014/main" id="{4D353FB6-7EF3-5949-8618-136BA15341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3946" y="92513"/>
            <a:ext cx="1387100" cy="1387100"/>
          </a:xfrm>
          <a:prstGeom prst="rect">
            <a:avLst/>
          </a:prstGeom>
        </p:spPr>
      </p:pic>
      <p:pic>
        <p:nvPicPr>
          <p:cNvPr id="24" name="Picture 23" descr="A group of blue and white gears with text&#10;&#10;Description automatically generated">
            <a:extLst>
              <a:ext uri="{FF2B5EF4-FFF2-40B4-BE49-F238E27FC236}">
                <a16:creationId xmlns:a16="http://schemas.microsoft.com/office/drawing/2014/main" id="{D36E7AC4-2D38-EDD6-8AF1-E72E651B8C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2513" y="1637050"/>
            <a:ext cx="4236894" cy="1775757"/>
          </a:xfrm>
          <a:prstGeom prst="rect">
            <a:avLst/>
          </a:prstGeom>
        </p:spPr>
      </p:pic>
      <p:sp>
        <p:nvSpPr>
          <p:cNvPr id="27" name="Rectangle 26">
            <a:extLst>
              <a:ext uri="{FF2B5EF4-FFF2-40B4-BE49-F238E27FC236}">
                <a16:creationId xmlns:a16="http://schemas.microsoft.com/office/drawing/2014/main" id="{AC537EA3-97AA-1D03-3B35-B396DD652C39}"/>
              </a:ext>
            </a:extLst>
          </p:cNvPr>
          <p:cNvSpPr/>
          <p:nvPr/>
        </p:nvSpPr>
        <p:spPr bwMode="auto">
          <a:xfrm>
            <a:off x="0" y="0"/>
            <a:ext cx="9144000" cy="6858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26" name="Picture 25" descr="A white rectangular box with black text&#10;&#10;Description automatically generated with medium confidence">
            <a:extLst>
              <a:ext uri="{FF2B5EF4-FFF2-40B4-BE49-F238E27FC236}">
                <a16:creationId xmlns:a16="http://schemas.microsoft.com/office/drawing/2014/main" id="{95098385-375B-D650-119D-E850AA8C5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7" y="3560"/>
            <a:ext cx="5562600" cy="6840495"/>
          </a:xfrm>
          <a:prstGeom prst="rect">
            <a:avLst/>
          </a:prstGeom>
        </p:spPr>
      </p:pic>
      <p:sp>
        <p:nvSpPr>
          <p:cNvPr id="28" name="TextBox 27">
            <a:extLst>
              <a:ext uri="{FF2B5EF4-FFF2-40B4-BE49-F238E27FC236}">
                <a16:creationId xmlns:a16="http://schemas.microsoft.com/office/drawing/2014/main" id="{4E596B86-8148-9E6D-5B61-3492733B3BEC}"/>
              </a:ext>
            </a:extLst>
          </p:cNvPr>
          <p:cNvSpPr txBox="1"/>
          <p:nvPr/>
        </p:nvSpPr>
        <p:spPr>
          <a:xfrm>
            <a:off x="5631203" y="1653995"/>
            <a:ext cx="3329704" cy="3416320"/>
          </a:xfrm>
          <a:prstGeom prst="rect">
            <a:avLst/>
          </a:prstGeom>
          <a:noFill/>
        </p:spPr>
        <p:txBody>
          <a:bodyPr wrap="square" rtlCol="0">
            <a:spAutoFit/>
          </a:bodyPr>
          <a:lstStyle/>
          <a:p>
            <a:r>
              <a:rPr lang="en-US" sz="2400" dirty="0">
                <a:latin typeface="Century Gothic" panose="020B0502020202020204" pitchFamily="34" charset="0"/>
              </a:rPr>
              <a:t>Learning Intention:   I am learning practical strategies to increase student achievement, engage my students, and facilitate data-driven differentiated support.</a:t>
            </a:r>
          </a:p>
        </p:txBody>
      </p:sp>
    </p:spTree>
    <p:extLst>
      <p:ext uri="{BB962C8B-B14F-4D97-AF65-F5344CB8AC3E}">
        <p14:creationId xmlns:p14="http://schemas.microsoft.com/office/powerpoint/2010/main" val="236822150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6" presetClass="exit" presetSubtype="32" fill="hold" grpId="0" nodeType="withEffect">
                                  <p:stCondLst>
                                    <p:cond delay="0"/>
                                  </p:stCondLst>
                                  <p:childTnLst>
                                    <p:animEffect transition="out" filter="circle(out)">
                                      <p:cBhvr>
                                        <p:cTn id="19" dur="2000"/>
                                        <p:tgtEl>
                                          <p:spTgt spid="12"/>
                                        </p:tgtEl>
                                      </p:cBhvr>
                                    </p:animEffect>
                                    <p:set>
                                      <p:cBhvr>
                                        <p:cTn id="20" dur="1" fill="hold">
                                          <p:stCondLst>
                                            <p:cond delay="19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heel(1)">
                                      <p:cBhvr>
                                        <p:cTn id="30" dur="2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circle(in)">
                                      <p:cBhvr>
                                        <p:cTn id="35" dur="20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heel(1)">
                                      <p:cBhvr>
                                        <p:cTn id="40"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7" grpId="0"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6B25A-D4BC-6FD1-BE9F-9D1D02AE09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BE9F40-6444-3D97-89D5-B0497B3B120F}"/>
              </a:ext>
            </a:extLst>
          </p:cNvPr>
          <p:cNvSpPr>
            <a:spLocks noGrp="1"/>
          </p:cNvSpPr>
          <p:nvPr>
            <p:ph type="title"/>
          </p:nvPr>
        </p:nvSpPr>
        <p:spPr>
          <a:xfrm>
            <a:off x="304800" y="3647212"/>
            <a:ext cx="3127717" cy="2248426"/>
          </a:xfrm>
        </p:spPr>
        <p:txBody>
          <a:bodyPr/>
          <a:lstStyle/>
          <a:p>
            <a:r>
              <a:rPr lang="en-US" sz="2400" dirty="0">
                <a:latin typeface="Chalkboard" panose="03050602040202020205" pitchFamily="66" charset="77"/>
              </a:rPr>
              <a:t>Planning to provide each student with an equal opportunity to learn…</a:t>
            </a:r>
          </a:p>
        </p:txBody>
      </p:sp>
      <p:sp>
        <p:nvSpPr>
          <p:cNvPr id="5" name="TextBox 4">
            <a:extLst>
              <a:ext uri="{FF2B5EF4-FFF2-40B4-BE49-F238E27FC236}">
                <a16:creationId xmlns:a16="http://schemas.microsoft.com/office/drawing/2014/main" id="{5FC0BB6C-FD8B-9D09-4056-5D6F7995A953}"/>
              </a:ext>
            </a:extLst>
          </p:cNvPr>
          <p:cNvSpPr txBox="1"/>
          <p:nvPr/>
        </p:nvSpPr>
        <p:spPr>
          <a:xfrm>
            <a:off x="254218" y="152400"/>
            <a:ext cx="8610600" cy="389915"/>
          </a:xfrm>
          <a:prstGeom prst="rect">
            <a:avLst/>
          </a:prstGeom>
          <a:noFill/>
        </p:spPr>
        <p:txBody>
          <a:bodyPr wrap="square" rtlCol="0">
            <a:spAutoFit/>
          </a:bodyPr>
          <a:lstStyle/>
          <a:p>
            <a:pPr marL="685800" marR="0" indent="-685800">
              <a:lnSpc>
                <a:spcPct val="115000"/>
              </a:lnSpc>
              <a:spcBef>
                <a:spcPts val="0"/>
              </a:spcBef>
              <a:spcAft>
                <a:spcPts val="0"/>
              </a:spcAft>
            </a:pPr>
            <a:r>
              <a:rPr lang="en-US" sz="1800" b="1" dirty="0">
                <a:effectLst/>
                <a:latin typeface="Century Gothic" panose="020B0502020202020204" pitchFamily="34" charset="0"/>
                <a:ea typeface="Calibri" panose="020F0502020204030204" pitchFamily="34" charset="0"/>
                <a:cs typeface="Arial" panose="020B0604020202020204" pitchFamily="34" charset="0"/>
              </a:rPr>
              <a:t>Standard: 2.NBT.A.2</a:t>
            </a:r>
            <a:r>
              <a:rPr lang="en-US" sz="1800" dirty="0">
                <a:effectLst/>
                <a:latin typeface="Century Gothic" panose="020B0502020202020204" pitchFamily="34" charset="0"/>
                <a:ea typeface="Calibri" panose="020F0502020204030204" pitchFamily="34" charset="0"/>
                <a:cs typeface="Arial" panose="020B0604020202020204" pitchFamily="34" charset="0"/>
              </a:rPr>
              <a:t> </a:t>
            </a:r>
            <a:r>
              <a:rPr lang="en-US" sz="1800" dirty="0">
                <a:effectLst/>
                <a:latin typeface="Century Gothic" panose="020B0502020202020204" pitchFamily="34" charset="0"/>
                <a:ea typeface="Times New Roman" panose="02020603050405020304" pitchFamily="18" charset="0"/>
                <a:cs typeface="Arial" panose="020B0604020202020204" pitchFamily="34" charset="0"/>
              </a:rPr>
              <a:t>I will </a:t>
            </a:r>
            <a:r>
              <a:rPr lang="en-US" sz="1800" dirty="0">
                <a:effectLst/>
                <a:latin typeface="Century Gothic" panose="020B0502020202020204" pitchFamily="34" charset="0"/>
                <a:ea typeface="Calibri" panose="020F0502020204030204" pitchFamily="34" charset="0"/>
                <a:cs typeface="Arial" panose="020B0604020202020204" pitchFamily="34" charset="0"/>
              </a:rPr>
              <a:t>count within 1000; skip count by 5s, 10s and 100s.</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descr="A white rectangular object with black text&#10;&#10;Description automatically generated">
            <a:extLst>
              <a:ext uri="{FF2B5EF4-FFF2-40B4-BE49-F238E27FC236}">
                <a16:creationId xmlns:a16="http://schemas.microsoft.com/office/drawing/2014/main" id="{FEA6DE8D-B8F5-082B-D688-40014EC6D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83" y="829284"/>
            <a:ext cx="8950070" cy="2599716"/>
          </a:xfrm>
          <a:prstGeom prst="rect">
            <a:avLst/>
          </a:prstGeom>
        </p:spPr>
      </p:pic>
      <p:sp>
        <p:nvSpPr>
          <p:cNvPr id="9" name="TextBox 8">
            <a:extLst>
              <a:ext uri="{FF2B5EF4-FFF2-40B4-BE49-F238E27FC236}">
                <a16:creationId xmlns:a16="http://schemas.microsoft.com/office/drawing/2014/main" id="{E1CE887C-63EF-293E-8F23-306F526ABEE8}"/>
              </a:ext>
            </a:extLst>
          </p:cNvPr>
          <p:cNvSpPr txBox="1"/>
          <p:nvPr/>
        </p:nvSpPr>
        <p:spPr>
          <a:xfrm>
            <a:off x="4914900" y="1598149"/>
            <a:ext cx="1828800" cy="1261884"/>
          </a:xfrm>
          <a:prstGeom prst="rect">
            <a:avLst/>
          </a:prstGeom>
          <a:noFill/>
        </p:spPr>
        <p:txBody>
          <a:bodyPr wrap="square" rtlCol="0">
            <a:spAutoFit/>
          </a:bodyPr>
          <a:lstStyle/>
          <a:p>
            <a:pPr algn="ctr"/>
            <a:r>
              <a:rPr lang="en-US" sz="2800" b="1" dirty="0">
                <a:solidFill>
                  <a:srgbClr val="C00000"/>
                </a:solidFill>
                <a:latin typeface="Century Gothic" panose="020B0502020202020204" pitchFamily="34" charset="0"/>
              </a:rPr>
              <a:t>Start</a:t>
            </a:r>
          </a:p>
          <a:p>
            <a:pPr algn="ctr"/>
            <a:r>
              <a:rPr lang="en-US" sz="2800" b="1" dirty="0">
                <a:solidFill>
                  <a:srgbClr val="C00000"/>
                </a:solidFill>
                <a:latin typeface="Century Gothic" panose="020B0502020202020204" pitchFamily="34" charset="0"/>
              </a:rPr>
              <a:t>Here</a:t>
            </a:r>
          </a:p>
          <a:p>
            <a:pPr algn="ctr"/>
            <a:r>
              <a:rPr lang="en-US" b="1" dirty="0">
                <a:solidFill>
                  <a:srgbClr val="C00000"/>
                </a:solidFill>
                <a:latin typeface="Century Gothic" panose="020B0502020202020204" pitchFamily="34" charset="0"/>
              </a:rPr>
              <a:t>(standard)</a:t>
            </a:r>
          </a:p>
        </p:txBody>
      </p:sp>
      <p:sp>
        <p:nvSpPr>
          <p:cNvPr id="11" name="TextBox 10">
            <a:extLst>
              <a:ext uri="{FF2B5EF4-FFF2-40B4-BE49-F238E27FC236}">
                <a16:creationId xmlns:a16="http://schemas.microsoft.com/office/drawing/2014/main" id="{55ADD00A-576A-D102-64B1-5C7B215ABF4B}"/>
              </a:ext>
            </a:extLst>
          </p:cNvPr>
          <p:cNvSpPr txBox="1"/>
          <p:nvPr/>
        </p:nvSpPr>
        <p:spPr>
          <a:xfrm>
            <a:off x="2570185" y="1598149"/>
            <a:ext cx="1828800" cy="1261884"/>
          </a:xfrm>
          <a:prstGeom prst="rect">
            <a:avLst/>
          </a:prstGeom>
          <a:noFill/>
        </p:spPr>
        <p:txBody>
          <a:bodyPr wrap="square" rtlCol="0">
            <a:spAutoFit/>
          </a:bodyPr>
          <a:lstStyle/>
          <a:p>
            <a:pPr algn="ctr"/>
            <a:r>
              <a:rPr lang="en-US" sz="2800" b="1" dirty="0">
                <a:solidFill>
                  <a:srgbClr val="C00000"/>
                </a:solidFill>
                <a:latin typeface="Century Gothic" panose="020B0502020202020204" pitchFamily="34" charset="0"/>
              </a:rPr>
              <a:t>Prior </a:t>
            </a:r>
          </a:p>
          <a:p>
            <a:pPr algn="ctr"/>
            <a:r>
              <a:rPr lang="en-US" sz="2800" b="1" dirty="0">
                <a:solidFill>
                  <a:srgbClr val="C00000"/>
                </a:solidFill>
                <a:latin typeface="Century Gothic" panose="020B0502020202020204" pitchFamily="34" charset="0"/>
              </a:rPr>
              <a:t>Skill</a:t>
            </a:r>
          </a:p>
          <a:p>
            <a:pPr algn="ctr"/>
            <a:r>
              <a:rPr lang="en-US" b="1" dirty="0">
                <a:solidFill>
                  <a:srgbClr val="C00000"/>
                </a:solidFill>
                <a:latin typeface="Century Gothic" panose="020B0502020202020204" pitchFamily="34" charset="0"/>
              </a:rPr>
              <a:t>(2</a:t>
            </a:r>
            <a:r>
              <a:rPr lang="en-US" b="1" baseline="30000" dirty="0">
                <a:solidFill>
                  <a:srgbClr val="C00000"/>
                </a:solidFill>
                <a:latin typeface="Century Gothic" panose="020B0502020202020204" pitchFamily="34" charset="0"/>
              </a:rPr>
              <a:t>nd</a:t>
            </a:r>
            <a:r>
              <a:rPr lang="en-US" b="1" dirty="0">
                <a:solidFill>
                  <a:srgbClr val="C00000"/>
                </a:solidFill>
                <a:latin typeface="Century Gothic" panose="020B0502020202020204" pitchFamily="34" charset="0"/>
              </a:rPr>
              <a:t> Step)</a:t>
            </a:r>
          </a:p>
        </p:txBody>
      </p:sp>
      <p:sp>
        <p:nvSpPr>
          <p:cNvPr id="13" name="TextBox 12">
            <a:extLst>
              <a:ext uri="{FF2B5EF4-FFF2-40B4-BE49-F238E27FC236}">
                <a16:creationId xmlns:a16="http://schemas.microsoft.com/office/drawing/2014/main" id="{6A049B41-D2AF-BA15-1C72-EFF8687B84C1}"/>
              </a:ext>
            </a:extLst>
          </p:cNvPr>
          <p:cNvSpPr txBox="1"/>
          <p:nvPr/>
        </p:nvSpPr>
        <p:spPr>
          <a:xfrm>
            <a:off x="249452" y="1603591"/>
            <a:ext cx="2126739" cy="1261884"/>
          </a:xfrm>
          <a:prstGeom prst="rect">
            <a:avLst/>
          </a:prstGeom>
          <a:noFill/>
        </p:spPr>
        <p:txBody>
          <a:bodyPr wrap="square" rtlCol="0">
            <a:spAutoFit/>
          </a:bodyPr>
          <a:lstStyle/>
          <a:p>
            <a:pPr algn="ctr"/>
            <a:r>
              <a:rPr lang="en-US" sz="2800" b="1" dirty="0">
                <a:solidFill>
                  <a:srgbClr val="C00000"/>
                </a:solidFill>
                <a:latin typeface="Century Gothic" panose="020B0502020202020204" pitchFamily="34" charset="0"/>
              </a:rPr>
              <a:t>Beginning </a:t>
            </a:r>
          </a:p>
          <a:p>
            <a:pPr algn="ctr"/>
            <a:r>
              <a:rPr lang="en-US" sz="2800" b="1" dirty="0">
                <a:solidFill>
                  <a:srgbClr val="C00000"/>
                </a:solidFill>
                <a:latin typeface="Century Gothic" panose="020B0502020202020204" pitchFamily="34" charset="0"/>
              </a:rPr>
              <a:t>Skill</a:t>
            </a:r>
          </a:p>
          <a:p>
            <a:pPr algn="ctr"/>
            <a:r>
              <a:rPr lang="en-US" b="1" dirty="0">
                <a:solidFill>
                  <a:srgbClr val="C00000"/>
                </a:solidFill>
                <a:latin typeface="Century Gothic" panose="020B0502020202020204" pitchFamily="34" charset="0"/>
              </a:rPr>
              <a:t>(3</a:t>
            </a:r>
            <a:r>
              <a:rPr lang="en-US" b="1" baseline="30000" dirty="0">
                <a:solidFill>
                  <a:srgbClr val="C00000"/>
                </a:solidFill>
                <a:latin typeface="Century Gothic" panose="020B0502020202020204" pitchFamily="34" charset="0"/>
              </a:rPr>
              <a:t>rd</a:t>
            </a:r>
            <a:r>
              <a:rPr lang="en-US" b="1" dirty="0">
                <a:solidFill>
                  <a:srgbClr val="C00000"/>
                </a:solidFill>
                <a:latin typeface="Century Gothic" panose="020B0502020202020204" pitchFamily="34" charset="0"/>
              </a:rPr>
              <a:t> Step)</a:t>
            </a:r>
          </a:p>
        </p:txBody>
      </p:sp>
      <p:sp>
        <p:nvSpPr>
          <p:cNvPr id="14" name="TextBox 13">
            <a:extLst>
              <a:ext uri="{FF2B5EF4-FFF2-40B4-BE49-F238E27FC236}">
                <a16:creationId xmlns:a16="http://schemas.microsoft.com/office/drawing/2014/main" id="{BE0AFFCB-6104-7752-06D0-F1C8FD85B678}"/>
              </a:ext>
            </a:extLst>
          </p:cNvPr>
          <p:cNvSpPr txBox="1"/>
          <p:nvPr/>
        </p:nvSpPr>
        <p:spPr>
          <a:xfrm>
            <a:off x="7036018" y="1598149"/>
            <a:ext cx="1828800" cy="1261884"/>
          </a:xfrm>
          <a:prstGeom prst="rect">
            <a:avLst/>
          </a:prstGeom>
          <a:noFill/>
        </p:spPr>
        <p:txBody>
          <a:bodyPr wrap="square" rtlCol="0">
            <a:spAutoFit/>
          </a:bodyPr>
          <a:lstStyle/>
          <a:p>
            <a:pPr algn="ctr"/>
            <a:r>
              <a:rPr lang="en-US" sz="2800" b="1" dirty="0">
                <a:solidFill>
                  <a:srgbClr val="C00000"/>
                </a:solidFill>
                <a:latin typeface="Century Gothic" panose="020B0502020202020204" pitchFamily="34" charset="0"/>
              </a:rPr>
              <a:t>Extended </a:t>
            </a:r>
          </a:p>
          <a:p>
            <a:pPr algn="ctr"/>
            <a:r>
              <a:rPr lang="en-US" sz="2800" b="1" dirty="0">
                <a:solidFill>
                  <a:srgbClr val="C00000"/>
                </a:solidFill>
                <a:latin typeface="Century Gothic" panose="020B0502020202020204" pitchFamily="34" charset="0"/>
              </a:rPr>
              <a:t>Skill</a:t>
            </a:r>
          </a:p>
          <a:p>
            <a:pPr algn="ctr"/>
            <a:r>
              <a:rPr lang="en-US" b="1" dirty="0">
                <a:solidFill>
                  <a:srgbClr val="C00000"/>
                </a:solidFill>
                <a:latin typeface="Century Gothic" panose="020B0502020202020204" pitchFamily="34" charset="0"/>
              </a:rPr>
              <a:t>(Last Step)</a:t>
            </a:r>
          </a:p>
        </p:txBody>
      </p:sp>
      <p:sp>
        <p:nvSpPr>
          <p:cNvPr id="20" name="TextBox 19">
            <a:extLst>
              <a:ext uri="{FF2B5EF4-FFF2-40B4-BE49-F238E27FC236}">
                <a16:creationId xmlns:a16="http://schemas.microsoft.com/office/drawing/2014/main" id="{63FC7C14-942F-4BFD-A5DC-E575B4B87F68}"/>
              </a:ext>
            </a:extLst>
          </p:cNvPr>
          <p:cNvSpPr txBox="1"/>
          <p:nvPr/>
        </p:nvSpPr>
        <p:spPr>
          <a:xfrm>
            <a:off x="4663007" y="1242203"/>
            <a:ext cx="2233994" cy="2062103"/>
          </a:xfrm>
          <a:prstGeom prst="rect">
            <a:avLst/>
          </a:prstGeom>
          <a:noFill/>
        </p:spPr>
        <p:txBody>
          <a:bodyPr wrap="square" rtlCol="0">
            <a:spAutoFit/>
          </a:bodyPr>
          <a:lstStyle/>
          <a:p>
            <a:r>
              <a:rPr lang="en-US" sz="1400" dirty="0">
                <a:solidFill>
                  <a:srgbClr val="000000"/>
                </a:solidFill>
              </a:rPr>
              <a:t>I can count by 5s, 10s, and 100s, using non-zero starting points.</a:t>
            </a:r>
          </a:p>
          <a:p>
            <a:endParaRPr lang="en-US" sz="800" dirty="0">
              <a:solidFill>
                <a:srgbClr val="000000"/>
              </a:solidFill>
            </a:endParaRPr>
          </a:p>
          <a:p>
            <a:r>
              <a:rPr lang="en-US" sz="1400" dirty="0">
                <a:solidFill>
                  <a:srgbClr val="000000"/>
                </a:solidFill>
              </a:rPr>
              <a:t>I can skip count by 5s, 10s, and 100s, using non-zero starting points.</a:t>
            </a:r>
          </a:p>
          <a:p>
            <a:endParaRPr lang="en-US" sz="800" dirty="0">
              <a:solidFill>
                <a:srgbClr val="000000"/>
              </a:solidFill>
            </a:endParaRPr>
          </a:p>
          <a:p>
            <a:r>
              <a:rPr lang="en-US" sz="1400" dirty="0">
                <a:solidFill>
                  <a:srgbClr val="000000"/>
                </a:solidFill>
              </a:rPr>
              <a:t>I can explain my reasoning.</a:t>
            </a:r>
          </a:p>
        </p:txBody>
      </p:sp>
      <p:sp>
        <p:nvSpPr>
          <p:cNvPr id="21" name="TextBox 20">
            <a:extLst>
              <a:ext uri="{FF2B5EF4-FFF2-40B4-BE49-F238E27FC236}">
                <a16:creationId xmlns:a16="http://schemas.microsoft.com/office/drawing/2014/main" id="{7D8EBB79-F039-0332-B540-8C21CA24E280}"/>
              </a:ext>
            </a:extLst>
          </p:cNvPr>
          <p:cNvSpPr txBox="1"/>
          <p:nvPr/>
        </p:nvSpPr>
        <p:spPr>
          <a:xfrm>
            <a:off x="2451405" y="1270298"/>
            <a:ext cx="2233994" cy="1631216"/>
          </a:xfrm>
          <a:prstGeom prst="rect">
            <a:avLst/>
          </a:prstGeom>
          <a:noFill/>
        </p:spPr>
        <p:txBody>
          <a:bodyPr wrap="square" rtlCol="0">
            <a:spAutoFit/>
          </a:bodyPr>
          <a:lstStyle/>
          <a:p>
            <a:r>
              <a:rPr lang="en-US" sz="1400" dirty="0">
                <a:solidFill>
                  <a:srgbClr val="000000"/>
                </a:solidFill>
              </a:rPr>
              <a:t>I can count within 1000.</a:t>
            </a:r>
          </a:p>
          <a:p>
            <a:endParaRPr lang="en-US" sz="800" dirty="0">
              <a:solidFill>
                <a:srgbClr val="000000"/>
              </a:solidFill>
            </a:endParaRPr>
          </a:p>
          <a:p>
            <a:r>
              <a:rPr lang="en-US" sz="1400" dirty="0">
                <a:solidFill>
                  <a:srgbClr val="000000"/>
                </a:solidFill>
              </a:rPr>
              <a:t>I can skip count by 5s, 10s, and 100s, with visual support (e.g., number line, hundreds boards, manipulatives).</a:t>
            </a:r>
          </a:p>
          <a:p>
            <a:endParaRPr lang="en-US" sz="800" dirty="0">
              <a:solidFill>
                <a:srgbClr val="000000"/>
              </a:solidFill>
            </a:endParaRPr>
          </a:p>
        </p:txBody>
      </p:sp>
      <p:sp>
        <p:nvSpPr>
          <p:cNvPr id="22" name="TextBox 21">
            <a:extLst>
              <a:ext uri="{FF2B5EF4-FFF2-40B4-BE49-F238E27FC236}">
                <a16:creationId xmlns:a16="http://schemas.microsoft.com/office/drawing/2014/main" id="{B0722839-1668-9DE3-CD00-B463C2240280}"/>
              </a:ext>
            </a:extLst>
          </p:cNvPr>
          <p:cNvSpPr txBox="1"/>
          <p:nvPr/>
        </p:nvSpPr>
        <p:spPr>
          <a:xfrm>
            <a:off x="213224" y="1271193"/>
            <a:ext cx="2233994" cy="1631216"/>
          </a:xfrm>
          <a:prstGeom prst="rect">
            <a:avLst/>
          </a:prstGeom>
          <a:noFill/>
        </p:spPr>
        <p:txBody>
          <a:bodyPr wrap="square" rtlCol="0">
            <a:spAutoFit/>
          </a:bodyPr>
          <a:lstStyle/>
          <a:p>
            <a:r>
              <a:rPr lang="en-US" sz="1400" dirty="0">
                <a:solidFill>
                  <a:srgbClr val="000000"/>
                </a:solidFill>
              </a:rPr>
              <a:t>I can count within 1000.</a:t>
            </a:r>
          </a:p>
          <a:p>
            <a:endParaRPr lang="en-US" sz="800" dirty="0">
              <a:solidFill>
                <a:srgbClr val="000000"/>
              </a:solidFill>
            </a:endParaRPr>
          </a:p>
          <a:p>
            <a:r>
              <a:rPr lang="en-US" sz="1400" dirty="0">
                <a:solidFill>
                  <a:srgbClr val="000000"/>
                </a:solidFill>
              </a:rPr>
              <a:t>I can skip count by 10s, and 100s, with visual support (e.g., number line, hundreds boards, manipulatives).</a:t>
            </a:r>
          </a:p>
          <a:p>
            <a:endParaRPr lang="en-US" sz="800" dirty="0">
              <a:solidFill>
                <a:srgbClr val="000000"/>
              </a:solidFill>
            </a:endParaRPr>
          </a:p>
        </p:txBody>
      </p:sp>
      <p:sp>
        <p:nvSpPr>
          <p:cNvPr id="23" name="TextBox 22">
            <a:extLst>
              <a:ext uri="{FF2B5EF4-FFF2-40B4-BE49-F238E27FC236}">
                <a16:creationId xmlns:a16="http://schemas.microsoft.com/office/drawing/2014/main" id="{DEB39FD5-51FA-627C-2614-D7792FF38D47}"/>
              </a:ext>
            </a:extLst>
          </p:cNvPr>
          <p:cNvSpPr txBox="1"/>
          <p:nvPr/>
        </p:nvSpPr>
        <p:spPr>
          <a:xfrm>
            <a:off x="6932570" y="1270298"/>
            <a:ext cx="2233994" cy="1508105"/>
          </a:xfrm>
          <a:prstGeom prst="rect">
            <a:avLst/>
          </a:prstGeom>
          <a:noFill/>
        </p:spPr>
        <p:txBody>
          <a:bodyPr wrap="square" rtlCol="0">
            <a:spAutoFit/>
          </a:bodyPr>
          <a:lstStyle/>
          <a:p>
            <a:r>
              <a:rPr lang="en-US" sz="1400" dirty="0">
                <a:solidFill>
                  <a:srgbClr val="000000"/>
                </a:solidFill>
              </a:rPr>
              <a:t>I can apply counting by 5s, 10s, and 100s, using any starting point.</a:t>
            </a:r>
          </a:p>
          <a:p>
            <a:endParaRPr lang="en-US" sz="1400" dirty="0">
              <a:solidFill>
                <a:srgbClr val="000000"/>
              </a:solidFill>
            </a:endParaRPr>
          </a:p>
          <a:p>
            <a:r>
              <a:rPr lang="en-US" sz="1400" dirty="0">
                <a:solidFill>
                  <a:srgbClr val="000000"/>
                </a:solidFill>
              </a:rPr>
              <a:t>I can explain my reasoning.</a:t>
            </a:r>
          </a:p>
          <a:p>
            <a:endParaRPr lang="en-US" sz="800" dirty="0">
              <a:solidFill>
                <a:srgbClr val="000000"/>
              </a:solidFill>
            </a:endParaRPr>
          </a:p>
        </p:txBody>
      </p:sp>
      <p:pic>
        <p:nvPicPr>
          <p:cNvPr id="25" name="Picture 24" descr="A screenshot of a computer&#10;&#10;Description automatically generated">
            <a:extLst>
              <a:ext uri="{FF2B5EF4-FFF2-40B4-BE49-F238E27FC236}">
                <a16:creationId xmlns:a16="http://schemas.microsoft.com/office/drawing/2014/main" id="{CDF455DA-45C8-D553-BDF8-947338590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399" y="3768904"/>
            <a:ext cx="4399763" cy="2884351"/>
          </a:xfrm>
          <a:prstGeom prst="rect">
            <a:avLst/>
          </a:prstGeom>
        </p:spPr>
      </p:pic>
      <p:sp>
        <p:nvSpPr>
          <p:cNvPr id="26" name="TextBox 25">
            <a:extLst>
              <a:ext uri="{FF2B5EF4-FFF2-40B4-BE49-F238E27FC236}">
                <a16:creationId xmlns:a16="http://schemas.microsoft.com/office/drawing/2014/main" id="{44D4A0E4-EE8F-165B-89AD-6ECF1D71AC33}"/>
              </a:ext>
            </a:extLst>
          </p:cNvPr>
          <p:cNvSpPr txBox="1"/>
          <p:nvPr/>
        </p:nvSpPr>
        <p:spPr>
          <a:xfrm>
            <a:off x="1" y="5895638"/>
            <a:ext cx="4685398" cy="400110"/>
          </a:xfrm>
          <a:prstGeom prst="rect">
            <a:avLst/>
          </a:prstGeom>
          <a:solidFill>
            <a:schemeClr val="accent1"/>
          </a:solidFill>
        </p:spPr>
        <p:txBody>
          <a:bodyPr wrap="square" rtlCol="0">
            <a:spAutoFit/>
          </a:bodyPr>
          <a:lstStyle/>
          <a:p>
            <a:r>
              <a:rPr lang="en-US" dirty="0">
                <a:latin typeface="+mj-lt"/>
              </a:rPr>
              <a:t>https://</a:t>
            </a:r>
            <a:r>
              <a:rPr lang="en-US" dirty="0" err="1">
                <a:latin typeface="+mj-lt"/>
              </a:rPr>
              <a:t>www.alhambraesd.org</a:t>
            </a:r>
            <a:r>
              <a:rPr lang="en-US" dirty="0">
                <a:latin typeface="+mj-lt"/>
              </a:rPr>
              <a:t>/standards</a:t>
            </a:r>
          </a:p>
        </p:txBody>
      </p:sp>
    </p:spTree>
    <p:extLst>
      <p:ext uri="{BB962C8B-B14F-4D97-AF65-F5344CB8AC3E}">
        <p14:creationId xmlns:p14="http://schemas.microsoft.com/office/powerpoint/2010/main" val="309797514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par>
                                <p:cTn id="28" presetID="20" presetClass="exit" presetSubtype="0" fill="hold" grpId="1" nodeType="withEffect">
                                  <p:stCondLst>
                                    <p:cond delay="0"/>
                                  </p:stCondLst>
                                  <p:childTnLst>
                                    <p:animEffect transition="out" filter="wedge">
                                      <p:cBhvr>
                                        <p:cTn id="29" dur="2000"/>
                                        <p:tgtEl>
                                          <p:spTgt spid="9"/>
                                        </p:tgtEl>
                                      </p:cBhvr>
                                    </p:animEffect>
                                    <p:set>
                                      <p:cBhvr>
                                        <p:cTn id="30" dur="1" fill="hold">
                                          <p:stCondLst>
                                            <p:cond delay="19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2000"/>
                                        <p:tgtEl>
                                          <p:spTgt spid="21"/>
                                        </p:tgtEl>
                                      </p:cBhvr>
                                    </p:animEffect>
                                  </p:childTnLst>
                                </p:cTn>
                              </p:par>
                              <p:par>
                                <p:cTn id="36" presetID="20" presetClass="exit" presetSubtype="0" fill="hold" grpId="1" nodeType="withEffect">
                                  <p:stCondLst>
                                    <p:cond delay="0"/>
                                  </p:stCondLst>
                                  <p:childTnLst>
                                    <p:animEffect transition="out" filter="wedge">
                                      <p:cBhvr>
                                        <p:cTn id="37" dur="2000"/>
                                        <p:tgtEl>
                                          <p:spTgt spid="11"/>
                                        </p:tgtEl>
                                      </p:cBhvr>
                                    </p:animEffect>
                                    <p:set>
                                      <p:cBhvr>
                                        <p:cTn id="38" dur="1" fill="hold">
                                          <p:stCondLst>
                                            <p:cond delay="19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circle(in)">
                                      <p:cBhvr>
                                        <p:cTn id="43" dur="2000"/>
                                        <p:tgtEl>
                                          <p:spTgt spid="22"/>
                                        </p:tgtEl>
                                      </p:cBhvr>
                                    </p:animEffect>
                                  </p:childTnLst>
                                </p:cTn>
                              </p:par>
                              <p:par>
                                <p:cTn id="44" presetID="20" presetClass="exit" presetSubtype="0" fill="hold" grpId="1" nodeType="withEffect">
                                  <p:stCondLst>
                                    <p:cond delay="0"/>
                                  </p:stCondLst>
                                  <p:childTnLst>
                                    <p:animEffect transition="out" filter="wedge">
                                      <p:cBhvr>
                                        <p:cTn id="45" dur="2000"/>
                                        <p:tgtEl>
                                          <p:spTgt spid="13"/>
                                        </p:tgtEl>
                                      </p:cBhvr>
                                    </p:animEffect>
                                    <p:set>
                                      <p:cBhvr>
                                        <p:cTn id="46" dur="1" fill="hold">
                                          <p:stCondLst>
                                            <p:cond delay="1999"/>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circle(in)">
                                      <p:cBhvr>
                                        <p:cTn id="51" dur="2000"/>
                                        <p:tgtEl>
                                          <p:spTgt spid="23"/>
                                        </p:tgtEl>
                                      </p:cBhvr>
                                    </p:animEffect>
                                  </p:childTnLst>
                                </p:cTn>
                              </p:par>
                              <p:par>
                                <p:cTn id="52" presetID="20" presetClass="exit" presetSubtype="0" fill="hold" grpId="1" nodeType="withEffect">
                                  <p:stCondLst>
                                    <p:cond delay="0"/>
                                  </p:stCondLst>
                                  <p:childTnLst>
                                    <p:animEffect transition="out" filter="wedge">
                                      <p:cBhvr>
                                        <p:cTn id="53" dur="2000"/>
                                        <p:tgtEl>
                                          <p:spTgt spid="14"/>
                                        </p:tgtEl>
                                      </p:cBhvr>
                                    </p:animEffect>
                                    <p:set>
                                      <p:cBhvr>
                                        <p:cTn id="54"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P spid="13" grpId="0"/>
      <p:bldP spid="13" grpId="1"/>
      <p:bldP spid="14" grpId="0"/>
      <p:bldP spid="14" grpId="1"/>
      <p:bldP spid="20" grpId="0"/>
      <p:bldP spid="21" grpId="0"/>
      <p:bldP spid="2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FCCEA-B3D0-EE1B-D2BC-D626B4771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660A2-0B8F-301D-F49E-5DF38350DF0E}"/>
              </a:ext>
            </a:extLst>
          </p:cNvPr>
          <p:cNvSpPr>
            <a:spLocks noGrp="1"/>
          </p:cNvSpPr>
          <p:nvPr>
            <p:ph type="title"/>
          </p:nvPr>
        </p:nvSpPr>
        <p:spPr>
          <a:xfrm>
            <a:off x="6096002" y="381000"/>
            <a:ext cx="3039035" cy="1818533"/>
          </a:xfrm>
        </p:spPr>
        <p:txBody>
          <a:bodyPr/>
          <a:lstStyle/>
          <a:p>
            <a:r>
              <a:rPr lang="en-US" sz="3200" b="1" dirty="0">
                <a:latin typeface="Century Gothic" panose="020B0502020202020204" pitchFamily="34" charset="0"/>
              </a:rPr>
              <a:t>The Project Momentum Gears Driving Questions </a:t>
            </a:r>
            <a:br>
              <a:rPr lang="en-US" sz="2800" dirty="0">
                <a:latin typeface="Century Gothic" panose="020B0502020202020204" pitchFamily="34" charset="0"/>
              </a:rPr>
            </a:br>
            <a:endParaRPr lang="en-US" sz="2800" dirty="0">
              <a:latin typeface="Century Gothic" panose="020B0502020202020204" pitchFamily="34" charset="0"/>
            </a:endParaRPr>
          </a:p>
        </p:txBody>
      </p:sp>
      <p:sp>
        <p:nvSpPr>
          <p:cNvPr id="8" name="TextBox 7">
            <a:extLst>
              <a:ext uri="{FF2B5EF4-FFF2-40B4-BE49-F238E27FC236}">
                <a16:creationId xmlns:a16="http://schemas.microsoft.com/office/drawing/2014/main" id="{C8BBB6F2-2557-73B4-F47E-B2F4C7560ECD}"/>
              </a:ext>
            </a:extLst>
          </p:cNvPr>
          <p:cNvSpPr txBox="1"/>
          <p:nvPr/>
        </p:nvSpPr>
        <p:spPr>
          <a:xfrm>
            <a:off x="6096002" y="2218583"/>
            <a:ext cx="3019985" cy="1815882"/>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entury Gothic" panose="020B0502020202020204" pitchFamily="34" charset="0"/>
              </a:rPr>
              <a:t>to guide discussion, planning, and collaboration.</a:t>
            </a:r>
            <a:endParaRPr lang="en-US" sz="2800" dirty="0"/>
          </a:p>
        </p:txBody>
      </p:sp>
      <p:pic>
        <p:nvPicPr>
          <p:cNvPr id="3" name="Picture 2" descr="A close-up of a paper&#10;&#10;Description automatically generated">
            <a:extLst>
              <a:ext uri="{FF2B5EF4-FFF2-40B4-BE49-F238E27FC236}">
                <a16:creationId xmlns:a16="http://schemas.microsoft.com/office/drawing/2014/main" id="{668C7F61-6F41-DB1F-3883-6555E5348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4" y="61066"/>
            <a:ext cx="5706036" cy="6776765"/>
          </a:xfrm>
          <a:prstGeom prst="rect">
            <a:avLst/>
          </a:prstGeom>
        </p:spPr>
      </p:pic>
    </p:spTree>
    <p:extLst>
      <p:ext uri="{BB962C8B-B14F-4D97-AF65-F5344CB8AC3E}">
        <p14:creationId xmlns:p14="http://schemas.microsoft.com/office/powerpoint/2010/main" val="2497234807"/>
      </p:ext>
    </p:extLst>
  </p:cSld>
  <p:clrMapOvr>
    <a:masterClrMapping/>
  </p:clrMapOvr>
  <p:transition spd="slow">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D7BD6-25A8-CEAF-09AD-EFFF0E3FB6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78FCF8-08C2-EDA5-D2CD-3778D015013A}"/>
              </a:ext>
            </a:extLst>
          </p:cNvPr>
          <p:cNvSpPr>
            <a:spLocks noGrp="1"/>
          </p:cNvSpPr>
          <p:nvPr>
            <p:ph type="title"/>
          </p:nvPr>
        </p:nvSpPr>
        <p:spPr>
          <a:xfrm>
            <a:off x="6095999" y="86467"/>
            <a:ext cx="3039035" cy="1017588"/>
          </a:xfrm>
        </p:spPr>
        <p:txBody>
          <a:bodyPr/>
          <a:lstStyle/>
          <a:p>
            <a:r>
              <a:rPr lang="en-US" sz="2800" dirty="0">
                <a:latin typeface="Century Gothic" panose="020B0502020202020204" pitchFamily="34" charset="0"/>
              </a:rPr>
              <a:t>Sample Arizona AASA resources:</a:t>
            </a:r>
          </a:p>
        </p:txBody>
      </p:sp>
      <p:sp>
        <p:nvSpPr>
          <p:cNvPr id="6" name="TextBox 5">
            <a:extLst>
              <a:ext uri="{FF2B5EF4-FFF2-40B4-BE49-F238E27FC236}">
                <a16:creationId xmlns:a16="http://schemas.microsoft.com/office/drawing/2014/main" id="{0A296411-3DDD-DF1D-1802-08DE150CE9CF}"/>
              </a:ext>
            </a:extLst>
          </p:cNvPr>
          <p:cNvSpPr txBox="1"/>
          <p:nvPr/>
        </p:nvSpPr>
        <p:spPr>
          <a:xfrm>
            <a:off x="6096000" y="1104055"/>
            <a:ext cx="3039036" cy="1477328"/>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Century Gothic" panose="020B0502020202020204" pitchFamily="34" charset="0"/>
              </a:rPr>
              <a:t>Specify how each student may be required to demonstrate proficiency.</a:t>
            </a:r>
          </a:p>
        </p:txBody>
      </p:sp>
      <p:pic>
        <p:nvPicPr>
          <p:cNvPr id="12" name="Picture 11" descr="A page of a magazine&#10;&#10;Description automatically generated">
            <a:extLst>
              <a:ext uri="{FF2B5EF4-FFF2-40B4-BE49-F238E27FC236}">
                <a16:creationId xmlns:a16="http://schemas.microsoft.com/office/drawing/2014/main" id="{A178BF29-179C-6FEC-8EAA-05670BFEB1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64" y="0"/>
            <a:ext cx="5422900" cy="6858000"/>
          </a:xfrm>
          <a:prstGeom prst="rect">
            <a:avLst/>
          </a:prstGeom>
        </p:spPr>
      </p:pic>
    </p:spTree>
    <p:extLst>
      <p:ext uri="{BB962C8B-B14F-4D97-AF65-F5344CB8AC3E}">
        <p14:creationId xmlns:p14="http://schemas.microsoft.com/office/powerpoint/2010/main" val="979115731"/>
      </p:ext>
    </p:extLst>
  </p:cSld>
  <p:clrMapOvr>
    <a:masterClrMapping/>
  </p:clrMapOvr>
  <p:transition spd="slow">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07943-8CEC-7E89-9742-E59FD06995B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6033FF5-8E66-EA75-9AE8-42CC3DA3DF2C}"/>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FC979014-4D08-AE88-CE3D-87FD71849969}"/>
              </a:ext>
            </a:extLst>
          </p:cNvPr>
          <p:cNvSpPr/>
          <p:nvPr/>
        </p:nvSpPr>
        <p:spPr>
          <a:xfrm>
            <a:off x="6016409" y="17929"/>
            <a:ext cx="3108543" cy="1938992"/>
          </a:xfrm>
          <a:prstGeom prst="rect">
            <a:avLst/>
          </a:prstGeom>
          <a:solidFill>
            <a:srgbClr val="C00000"/>
          </a:solidFill>
        </p:spPr>
        <p:txBody>
          <a:bodyPr wrap="none" lIns="91440" tIns="45720" rIns="91440" bIns="45720">
            <a:spAutoFit/>
          </a:bodyPr>
          <a:lstStyle/>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What are  </a:t>
            </a:r>
          </a:p>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learning intentions </a:t>
            </a:r>
          </a:p>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and success criteria</a:t>
            </a:r>
          </a:p>
          <a:p>
            <a:pPr algn="ctr"/>
            <a:r>
              <a:rPr lang="en-US" sz="2400"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To guide each </a:t>
            </a:r>
          </a:p>
          <a:p>
            <a:pPr algn="ctr"/>
            <a:r>
              <a:rPr lang="en-US" sz="2400"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student’s progress?</a:t>
            </a:r>
          </a:p>
        </p:txBody>
      </p:sp>
      <p:pic>
        <p:nvPicPr>
          <p:cNvPr id="3" name="Picture 2" descr="A close-up of a chart&#10;&#10;Description automatically generated">
            <a:extLst>
              <a:ext uri="{FF2B5EF4-FFF2-40B4-BE49-F238E27FC236}">
                <a16:creationId xmlns:a16="http://schemas.microsoft.com/office/drawing/2014/main" id="{B885B993-63F8-F56D-DE10-406087E04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5401"/>
            <a:ext cx="5677091" cy="6883401"/>
          </a:xfrm>
          <a:prstGeom prst="rect">
            <a:avLst/>
          </a:prstGeom>
        </p:spPr>
      </p:pic>
    </p:spTree>
    <p:extLst>
      <p:ext uri="{BB962C8B-B14F-4D97-AF65-F5344CB8AC3E}">
        <p14:creationId xmlns:p14="http://schemas.microsoft.com/office/powerpoint/2010/main" val="3408850909"/>
      </p:ext>
    </p:extLst>
  </p:cSld>
  <p:clrMapOvr>
    <a:masterClrMapping/>
  </p:clrMapOvr>
  <p:transition spd="slow">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C0639-294F-06ED-8D19-9E90C3DA448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F0AECB4-44C9-E621-81F5-4A705C4668F7}"/>
              </a:ext>
            </a:extLst>
          </p:cNvPr>
          <p:cNvSpPr/>
          <p:nvPr/>
        </p:nvSpPr>
        <p:spPr>
          <a:xfrm>
            <a:off x="6201214" y="41254"/>
            <a:ext cx="2940677" cy="1815882"/>
          </a:xfrm>
          <a:prstGeom prst="rect">
            <a:avLst/>
          </a:prstGeom>
          <a:solidFill>
            <a:srgbClr val="C00000"/>
          </a:solidFill>
        </p:spPr>
        <p:txBody>
          <a:bodyPr wrap="none" lIns="91440" tIns="45720" rIns="91440" bIns="45720">
            <a:spAutoFit/>
          </a:bodyPr>
          <a:lstStyle/>
          <a:p>
            <a:pPr algn="ctr"/>
            <a:r>
              <a:rPr lang="en-US" sz="4000" b="1" cap="none" spc="0" dirty="0">
                <a:ln w="9525">
                  <a:solidFill>
                    <a:schemeClr val="bg1"/>
                  </a:solidFill>
                  <a:prstDash val="solid"/>
                </a:ln>
                <a:solidFill>
                  <a:srgbClr val="66FFFF"/>
                </a:solidFill>
                <a:effectLst>
                  <a:outerShdw blurRad="12700" dist="38100" dir="2700000" algn="tl" rotWithShape="0">
                    <a:schemeClr val="bg1">
                      <a:lumMod val="50000"/>
                    </a:schemeClr>
                  </a:outerShdw>
                </a:effectLst>
              </a:rPr>
              <a:t>Gear 2: </a:t>
            </a:r>
          </a:p>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How will we know </a:t>
            </a:r>
          </a:p>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when they know </a:t>
            </a:r>
          </a:p>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and can do it</a:t>
            </a:r>
            <a:r>
              <a:rPr lang="en-US" sz="2400"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a:t>
            </a:r>
          </a:p>
        </p:txBody>
      </p:sp>
      <p:pic>
        <p:nvPicPr>
          <p:cNvPr id="4" name="Picture 3">
            <a:extLst>
              <a:ext uri="{FF2B5EF4-FFF2-40B4-BE49-F238E27FC236}">
                <a16:creationId xmlns:a16="http://schemas.microsoft.com/office/drawing/2014/main" id="{38C06E02-B013-4566-F426-62C4AC48B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0679" y="6267038"/>
            <a:ext cx="4798491" cy="549708"/>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63A0BB1D-669A-F589-1B5B-16BB27F41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6" y="4184154"/>
            <a:ext cx="4002609" cy="1857670"/>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F33C34AD-A7C6-9E06-2950-74BDE4AEF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2537510"/>
            <a:ext cx="4381940" cy="1547177"/>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70DC31ED-56DE-9BE6-A756-77031EEF2E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4071" y="4208232"/>
            <a:ext cx="4484725" cy="800844"/>
          </a:xfrm>
          <a:prstGeom prst="rect">
            <a:avLst/>
          </a:prstGeom>
        </p:spPr>
      </p:pic>
      <p:pic>
        <p:nvPicPr>
          <p:cNvPr id="22" name="Picture 21" descr="A screenshot of a computer&#10;&#10;Description automatically generated">
            <a:extLst>
              <a:ext uri="{FF2B5EF4-FFF2-40B4-BE49-F238E27FC236}">
                <a16:creationId xmlns:a16="http://schemas.microsoft.com/office/drawing/2014/main" id="{A175FF7E-D5DB-2194-188B-4E9DAAC8ED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5214493"/>
            <a:ext cx="4484725" cy="888382"/>
          </a:xfrm>
          <a:prstGeom prst="rect">
            <a:avLst/>
          </a:prstGeom>
        </p:spPr>
      </p:pic>
      <p:pic>
        <p:nvPicPr>
          <p:cNvPr id="24" name="Picture 23" descr="A close-up of a chart&#10;&#10;Description automatically generated">
            <a:extLst>
              <a:ext uri="{FF2B5EF4-FFF2-40B4-BE49-F238E27FC236}">
                <a16:creationId xmlns:a16="http://schemas.microsoft.com/office/drawing/2014/main" id="{8538F1D6-5A3A-C787-82C8-6D195F1FD8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0"/>
            <a:ext cx="4572000" cy="2431914"/>
          </a:xfrm>
          <a:prstGeom prst="rect">
            <a:avLst/>
          </a:prstGeom>
        </p:spPr>
      </p:pic>
      <p:pic>
        <p:nvPicPr>
          <p:cNvPr id="28" name="Picture 27" descr="A screenshot of a computer&#10;&#10;Description automatically generated">
            <a:extLst>
              <a:ext uri="{FF2B5EF4-FFF2-40B4-BE49-F238E27FC236}">
                <a16:creationId xmlns:a16="http://schemas.microsoft.com/office/drawing/2014/main" id="{F564E0AF-C9AD-AF2C-946E-CF8740FFC3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057400"/>
            <a:ext cx="3875644" cy="1857669"/>
          </a:xfrm>
          <a:prstGeom prst="rect">
            <a:avLst/>
          </a:prstGeom>
        </p:spPr>
      </p:pic>
      <p:pic>
        <p:nvPicPr>
          <p:cNvPr id="30" name="Picture 29" descr="A screenshot of a computer&#10;&#10;Description automatically generated">
            <a:extLst>
              <a:ext uri="{FF2B5EF4-FFF2-40B4-BE49-F238E27FC236}">
                <a16:creationId xmlns:a16="http://schemas.microsoft.com/office/drawing/2014/main" id="{470AF740-BF40-8052-E4EE-258E04C486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24257"/>
            <a:ext cx="4378653" cy="1228704"/>
          </a:xfrm>
          <a:prstGeom prst="rect">
            <a:avLst/>
          </a:prstGeom>
        </p:spPr>
      </p:pic>
    </p:spTree>
    <p:extLst>
      <p:ext uri="{BB962C8B-B14F-4D97-AF65-F5344CB8AC3E}">
        <p14:creationId xmlns:p14="http://schemas.microsoft.com/office/powerpoint/2010/main" val="404225778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circle(in)">
                                      <p:cBhvr>
                                        <p:cTn id="22" dur="2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ircle(in)">
                                      <p:cBhvr>
                                        <p:cTn id="37" dur="2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ircle(in)">
                                      <p:cBhvr>
                                        <p:cTn id="4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F05F3-A802-C9A5-A207-F9322D3188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CC9EED-D9E2-61C3-CC6E-F4AF5E3C80A3}"/>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5B4A8469-7098-3198-1A45-15DD311DBD3D}"/>
              </a:ext>
            </a:extLst>
          </p:cNvPr>
          <p:cNvSpPr/>
          <p:nvPr/>
        </p:nvSpPr>
        <p:spPr>
          <a:xfrm>
            <a:off x="876299" y="6020468"/>
            <a:ext cx="7810501" cy="830997"/>
          </a:xfrm>
          <a:prstGeom prst="rect">
            <a:avLst/>
          </a:prstGeom>
          <a:noFill/>
        </p:spPr>
        <p:txBody>
          <a:bodyPr wrap="square" lIns="91440" tIns="45720" rIns="91440" bIns="45720">
            <a:spAutoFit/>
          </a:bodyPr>
          <a:lstStyle/>
          <a:p>
            <a:pPr algn="ctr"/>
            <a:r>
              <a:rPr lang="en-US" sz="2400"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Students and teachers can analyze results</a:t>
            </a: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 to determine next steps for each student.</a:t>
            </a:r>
            <a:endParaRPr lang="en-US" sz="2400"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endParaRPr>
          </a:p>
        </p:txBody>
      </p:sp>
      <p:sp>
        <p:nvSpPr>
          <p:cNvPr id="5" name="Rectangle 4">
            <a:extLst>
              <a:ext uri="{FF2B5EF4-FFF2-40B4-BE49-F238E27FC236}">
                <a16:creationId xmlns:a16="http://schemas.microsoft.com/office/drawing/2014/main" id="{4E9895B7-3FFF-2060-F1EF-9A42AB5E2F53}"/>
              </a:ext>
            </a:extLst>
          </p:cNvPr>
          <p:cNvSpPr/>
          <p:nvPr/>
        </p:nvSpPr>
        <p:spPr>
          <a:xfrm>
            <a:off x="6251920" y="6535"/>
            <a:ext cx="2874151" cy="2923877"/>
          </a:xfrm>
          <a:prstGeom prst="rect">
            <a:avLst/>
          </a:prstGeom>
          <a:solidFill>
            <a:srgbClr val="C00000"/>
          </a:solidFill>
        </p:spPr>
        <p:txBody>
          <a:bodyPr wrap="square" lIns="91440" tIns="45720" rIns="91440" bIns="45720">
            <a:spAutoFit/>
          </a:bodyPr>
          <a:lstStyle/>
          <a:p>
            <a:pPr algn="ctr"/>
            <a:r>
              <a:rPr lang="en-US" sz="4000" b="1" cap="none" spc="0" dirty="0">
                <a:ln w="9525">
                  <a:solidFill>
                    <a:schemeClr val="bg1"/>
                  </a:solidFill>
                  <a:prstDash val="solid"/>
                </a:ln>
                <a:solidFill>
                  <a:srgbClr val="66FFFF"/>
                </a:solidFill>
                <a:effectLst>
                  <a:outerShdw blurRad="12700" dist="38100" dir="2700000" algn="tl" rotWithShape="0">
                    <a:schemeClr val="bg1">
                      <a:lumMod val="50000"/>
                    </a:schemeClr>
                  </a:outerShdw>
                </a:effectLst>
              </a:rPr>
              <a:t>Gear 4/5: </a:t>
            </a:r>
          </a:p>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What will we do if they don’t know it?</a:t>
            </a:r>
          </a:p>
          <a:p>
            <a:pPr algn="ctr"/>
            <a:r>
              <a:rPr lang="en-US" sz="2400"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What will we do of they already know it?</a:t>
            </a:r>
          </a:p>
        </p:txBody>
      </p:sp>
      <p:pic>
        <p:nvPicPr>
          <p:cNvPr id="9" name="Picture 8" descr="A close-up of a chart&#10;&#10;Description automatically generated">
            <a:extLst>
              <a:ext uri="{FF2B5EF4-FFF2-40B4-BE49-F238E27FC236}">
                <a16:creationId xmlns:a16="http://schemas.microsoft.com/office/drawing/2014/main" id="{85071807-523B-5C77-97EF-461FB8231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92091"/>
            <a:ext cx="5898259" cy="3497478"/>
          </a:xfrm>
          <a:prstGeom prst="rect">
            <a:avLst/>
          </a:prstGeom>
        </p:spPr>
      </p:pic>
    </p:spTree>
    <p:extLst>
      <p:ext uri="{BB962C8B-B14F-4D97-AF65-F5344CB8AC3E}">
        <p14:creationId xmlns:p14="http://schemas.microsoft.com/office/powerpoint/2010/main" val="1782246537"/>
      </p:ext>
    </p:extLst>
  </p:cSld>
  <p:clrMapOvr>
    <a:masterClrMapping/>
  </p:clrMapOvr>
  <p:transition spd="slow">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1773A-2759-2B94-3FE3-50334F7D016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8EA6F28-5BCE-ECF0-46FE-B7A3B6DA32BC}"/>
              </a:ext>
            </a:extLst>
          </p:cNvPr>
          <p:cNvSpPr/>
          <p:nvPr/>
        </p:nvSpPr>
        <p:spPr>
          <a:xfrm>
            <a:off x="6087035" y="0"/>
            <a:ext cx="3056965" cy="3662541"/>
          </a:xfrm>
          <a:prstGeom prst="rect">
            <a:avLst/>
          </a:prstGeom>
          <a:solidFill>
            <a:srgbClr val="C00000"/>
          </a:solidFill>
        </p:spPr>
        <p:txBody>
          <a:bodyPr wrap="square" lIns="91440" tIns="45720" rIns="91440" bIns="45720">
            <a:spAutoFit/>
          </a:bodyPr>
          <a:lstStyle/>
          <a:p>
            <a:pPr algn="ctr"/>
            <a:r>
              <a:rPr lang="en-US" sz="4000" b="1" cap="none" spc="0" dirty="0">
                <a:ln w="9525">
                  <a:solidFill>
                    <a:schemeClr val="bg1"/>
                  </a:solidFill>
                  <a:prstDash val="solid"/>
                </a:ln>
                <a:solidFill>
                  <a:srgbClr val="66FFFF"/>
                </a:solidFill>
                <a:effectLst>
                  <a:outerShdw blurRad="12700" dist="38100" dir="2700000" algn="tl" rotWithShape="0">
                    <a:schemeClr val="bg1">
                      <a:lumMod val="50000"/>
                    </a:schemeClr>
                  </a:outerShdw>
                </a:effectLst>
              </a:rPr>
              <a:t>Gear 4/5: </a:t>
            </a:r>
          </a:p>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What will we do for students who still don’t know it</a:t>
            </a:r>
            <a:r>
              <a:rPr lang="en-US" sz="2400"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a:t>
            </a:r>
          </a:p>
          <a:p>
            <a:pPr algn="ctr"/>
            <a:endParaRPr lang="en-US" sz="2400" b="1"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endParaRPr>
          </a:p>
          <a:p>
            <a:pPr algn="ctr"/>
            <a:r>
              <a:rPr lang="en-US" sz="2400" b="1" cap="none" spc="0" dirty="0">
                <a:ln w="9525">
                  <a:solidFill>
                    <a:schemeClr val="bg1"/>
                  </a:solidFill>
                  <a:prstDash val="solid"/>
                </a:ln>
                <a:effectLst>
                  <a:outerShdw blurRad="12700" dist="38100" dir="2700000" algn="tl" rotWithShape="0">
                    <a:schemeClr val="bg1">
                      <a:lumMod val="50000"/>
                    </a:schemeClr>
                  </a:outerShdw>
                </a:effectLst>
                <a:latin typeface="Chalkboard" panose="03050602040202020205" pitchFamily="66" charset="77"/>
              </a:rPr>
              <a:t>What will we do for students who already do know it?</a:t>
            </a:r>
          </a:p>
        </p:txBody>
      </p:sp>
      <p:pic>
        <p:nvPicPr>
          <p:cNvPr id="3" name="Picture 2" descr="A close-up of a paper&#10;&#10;Description automatically generated">
            <a:extLst>
              <a:ext uri="{FF2B5EF4-FFF2-40B4-BE49-F238E27FC236}">
                <a16:creationId xmlns:a16="http://schemas.microsoft.com/office/drawing/2014/main" id="{CAC02928-F003-C942-C3B4-28D54117C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
            <a:ext cx="5437846" cy="6842760"/>
          </a:xfrm>
          <a:prstGeom prst="rect">
            <a:avLst/>
          </a:prstGeom>
        </p:spPr>
      </p:pic>
    </p:spTree>
    <p:extLst>
      <p:ext uri="{BB962C8B-B14F-4D97-AF65-F5344CB8AC3E}">
        <p14:creationId xmlns:p14="http://schemas.microsoft.com/office/powerpoint/2010/main" val="2473090372"/>
      </p:ext>
    </p:extLst>
  </p:cSld>
  <p:clrMapOvr>
    <a:masterClrMapping/>
  </p:clrMapOvr>
  <p:transition spd="slow">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116632"/>
            <a:ext cx="7308304" cy="1463040"/>
          </a:xfrm>
        </p:spPr>
        <p:txBody>
          <a:bodyPr/>
          <a:lstStyle/>
          <a:p>
            <a:pPr algn="l"/>
            <a:r>
              <a:rPr lang="en-AU" sz="6000" b="1" dirty="0">
                <a:solidFill>
                  <a:srgbClr val="FFFF00"/>
                </a:solidFill>
                <a:cs typeface="Tahoma" pitchFamily="34" charset="0"/>
              </a:rPr>
              <a:t>Effective </a:t>
            </a:r>
            <a:br>
              <a:rPr lang="en-AU" sz="6000" b="1" dirty="0">
                <a:solidFill>
                  <a:srgbClr val="FFFF00"/>
                </a:solidFill>
                <a:cs typeface="Tahoma" pitchFamily="34" charset="0"/>
              </a:rPr>
            </a:br>
            <a:r>
              <a:rPr lang="en-AU" sz="6000" b="1" dirty="0">
                <a:solidFill>
                  <a:srgbClr val="FFFF00"/>
                </a:solidFill>
                <a:cs typeface="Tahoma" pitchFamily="34" charset="0"/>
              </a:rPr>
              <a:t>feedback</a:t>
            </a:r>
            <a:endParaRPr lang="en-NZ" sz="6000" b="1" dirty="0">
              <a:solidFill>
                <a:srgbClr val="FFFF00"/>
              </a:solidFill>
              <a:cs typeface="Tahoma" pitchFamily="34" charset="0"/>
            </a:endParaRPr>
          </a:p>
        </p:txBody>
      </p:sp>
      <p:pic>
        <p:nvPicPr>
          <p:cNvPr id="8194" name="Picture 2" descr="http://s3.images.com/huge.16.824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752600"/>
            <a:ext cx="914400" cy="123197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A close-up of a chart&#10;&#10;Description automatically generated">
            <a:extLst>
              <a:ext uri="{FF2B5EF4-FFF2-40B4-BE49-F238E27FC236}">
                <a16:creationId xmlns:a16="http://schemas.microsoft.com/office/drawing/2014/main" id="{10EF6365-91AD-2048-AA58-6424AA5A0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955" y="0"/>
            <a:ext cx="5373045"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F951C-D034-42A3-E688-4D1E7D0AE943}"/>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AAB6B6C6-7C39-0BF3-1DAA-E1DFB9922A53}"/>
              </a:ext>
            </a:extLst>
          </p:cNvPr>
          <p:cNvSpPr>
            <a:spLocks noGrp="1"/>
          </p:cNvSpPr>
          <p:nvPr>
            <p:ph type="title"/>
          </p:nvPr>
        </p:nvSpPr>
        <p:spPr>
          <a:xfrm>
            <a:off x="0" y="116632"/>
            <a:ext cx="7308304" cy="1463040"/>
          </a:xfrm>
        </p:spPr>
        <p:txBody>
          <a:bodyPr/>
          <a:lstStyle/>
          <a:p>
            <a:pPr algn="l"/>
            <a:r>
              <a:rPr lang="en-AU" sz="4000" b="1" dirty="0">
                <a:solidFill>
                  <a:srgbClr val="FFFF00"/>
                </a:solidFill>
                <a:cs typeface="Tahoma" pitchFamily="34" charset="0"/>
              </a:rPr>
              <a:t>Data-driven</a:t>
            </a:r>
            <a:br>
              <a:rPr lang="en-AU" sz="4000" b="1" dirty="0">
                <a:solidFill>
                  <a:srgbClr val="FFFF00"/>
                </a:solidFill>
                <a:cs typeface="Tahoma" pitchFamily="34" charset="0"/>
              </a:rPr>
            </a:br>
            <a:r>
              <a:rPr lang="en-AU" sz="4000" b="1" dirty="0">
                <a:solidFill>
                  <a:srgbClr val="FFFF00"/>
                </a:solidFill>
                <a:cs typeface="Tahoma" pitchFamily="34" charset="0"/>
              </a:rPr>
              <a:t>Small Group</a:t>
            </a:r>
            <a:endParaRPr lang="en-NZ" sz="4000" b="1" dirty="0">
              <a:solidFill>
                <a:srgbClr val="FFFF00"/>
              </a:solidFill>
              <a:cs typeface="Tahoma" pitchFamily="34" charset="0"/>
            </a:endParaRPr>
          </a:p>
        </p:txBody>
      </p:sp>
      <p:pic>
        <p:nvPicPr>
          <p:cNvPr id="6" name="Picture 5" descr="A close-up of a text description&#10;&#10;Description automatically generated">
            <a:extLst>
              <a:ext uri="{FF2B5EF4-FFF2-40B4-BE49-F238E27FC236}">
                <a16:creationId xmlns:a16="http://schemas.microsoft.com/office/drawing/2014/main" id="{4697A30B-45B2-32F6-8407-132F54B5F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139492"/>
            <a:ext cx="4762500" cy="2286000"/>
          </a:xfrm>
          <a:prstGeom prst="rect">
            <a:avLst/>
          </a:prstGeom>
        </p:spPr>
      </p:pic>
      <p:pic>
        <p:nvPicPr>
          <p:cNvPr id="8" name="Picture 7" descr="A group activity chart with text&#10;&#10;Description automatically generated">
            <a:extLst>
              <a:ext uri="{FF2B5EF4-FFF2-40B4-BE49-F238E27FC236}">
                <a16:creationId xmlns:a16="http://schemas.microsoft.com/office/drawing/2014/main" id="{121BBA3F-4851-05EA-6C33-DDC4127CF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52" y="1573315"/>
            <a:ext cx="4020297" cy="3086791"/>
          </a:xfrm>
          <a:prstGeom prst="rect">
            <a:avLst/>
          </a:prstGeom>
        </p:spPr>
      </p:pic>
      <p:sp>
        <p:nvSpPr>
          <p:cNvPr id="9" name="TextBox 8">
            <a:extLst>
              <a:ext uri="{FF2B5EF4-FFF2-40B4-BE49-F238E27FC236}">
                <a16:creationId xmlns:a16="http://schemas.microsoft.com/office/drawing/2014/main" id="{DABE1E98-D03B-D652-49FE-086151DABD7F}"/>
              </a:ext>
            </a:extLst>
          </p:cNvPr>
          <p:cNvSpPr txBox="1"/>
          <p:nvPr/>
        </p:nvSpPr>
        <p:spPr>
          <a:xfrm>
            <a:off x="4224244" y="2613392"/>
            <a:ext cx="4762500" cy="4093428"/>
          </a:xfrm>
          <a:prstGeom prst="rect">
            <a:avLst/>
          </a:prstGeom>
          <a:noFill/>
        </p:spPr>
        <p:txBody>
          <a:bodyPr wrap="square" rtlCol="0">
            <a:spAutoFit/>
          </a:bodyPr>
          <a:lstStyle/>
          <a:p>
            <a:r>
              <a:rPr lang="en-US" dirty="0"/>
              <a:t>A note on generative artificial intelligence resources.</a:t>
            </a:r>
          </a:p>
          <a:p>
            <a:endParaRPr lang="en-US" dirty="0"/>
          </a:p>
          <a:p>
            <a:r>
              <a:rPr lang="en-US" i="1" dirty="0"/>
              <a:t>A teacher using AI to plan a lesson is like a world-class chef using google to plan a five course meal.</a:t>
            </a:r>
          </a:p>
          <a:p>
            <a:pPr marL="342900" indent="-342900">
              <a:buFont typeface="Arial" panose="020B0604020202020204" pitchFamily="34" charset="0"/>
              <a:buChar char="•"/>
            </a:pPr>
            <a:r>
              <a:rPr lang="en-US" dirty="0"/>
              <a:t>Requires unpacking a standard.</a:t>
            </a:r>
          </a:p>
          <a:p>
            <a:pPr marL="342900" indent="-342900">
              <a:buFont typeface="Arial" panose="020B0604020202020204" pitchFamily="34" charset="0"/>
              <a:buChar char="•"/>
            </a:pPr>
            <a:r>
              <a:rPr lang="en-US" dirty="0"/>
              <a:t>Is not error free.</a:t>
            </a:r>
          </a:p>
          <a:p>
            <a:pPr marL="342900" indent="-342900">
              <a:buFont typeface="Arial" panose="020B0604020202020204" pitchFamily="34" charset="0"/>
              <a:buChar char="•"/>
            </a:pPr>
            <a:r>
              <a:rPr lang="en-US" dirty="0"/>
              <a:t>Often misses the nuance of teaching students.</a:t>
            </a:r>
          </a:p>
          <a:p>
            <a:pPr marL="342900" indent="-342900">
              <a:buFont typeface="Arial" panose="020B0604020202020204" pitchFamily="34" charset="0"/>
              <a:buChar char="•"/>
            </a:pPr>
            <a:r>
              <a:rPr lang="en-US" dirty="0"/>
              <a:t>Can save time in lesson planning and assessment development but tend to be teacher-centered.</a:t>
            </a:r>
          </a:p>
        </p:txBody>
      </p:sp>
      <p:sp>
        <p:nvSpPr>
          <p:cNvPr id="11" name="TextBox 10">
            <a:extLst>
              <a:ext uri="{FF2B5EF4-FFF2-40B4-BE49-F238E27FC236}">
                <a16:creationId xmlns:a16="http://schemas.microsoft.com/office/drawing/2014/main" id="{3565C175-EED0-D9C6-35FE-839DEA1D8D29}"/>
              </a:ext>
            </a:extLst>
          </p:cNvPr>
          <p:cNvSpPr txBox="1"/>
          <p:nvPr/>
        </p:nvSpPr>
        <p:spPr>
          <a:xfrm>
            <a:off x="85352" y="5410200"/>
            <a:ext cx="4020297" cy="861774"/>
          </a:xfrm>
          <a:prstGeom prst="rect">
            <a:avLst/>
          </a:prstGeom>
          <a:solidFill>
            <a:srgbClr val="C00000"/>
          </a:solidFill>
        </p:spPr>
        <p:txBody>
          <a:bodyPr wrap="square" rtlCol="0">
            <a:spAutoFit/>
          </a:bodyPr>
          <a:lstStyle/>
          <a:p>
            <a:r>
              <a:rPr lang="en-US" dirty="0"/>
              <a:t>One of the better AI resources is:</a:t>
            </a:r>
          </a:p>
          <a:p>
            <a:endParaRPr lang="en-US" sz="1000" dirty="0"/>
          </a:p>
          <a:p>
            <a:r>
              <a:rPr lang="en-US" dirty="0">
                <a:hlinkClick r:id="rId4">
                  <a:extLst>
                    <a:ext uri="{A12FA001-AC4F-418D-AE19-62706E023703}">
                      <ahyp:hlinkClr xmlns:ahyp="http://schemas.microsoft.com/office/drawing/2018/hyperlinkcolor" val="tx"/>
                    </a:ext>
                  </a:extLst>
                </a:hlinkClick>
              </a:rPr>
              <a:t>https://</a:t>
            </a:r>
            <a:r>
              <a:rPr lang="en-US" dirty="0" err="1">
                <a:hlinkClick r:id="rId4">
                  <a:extLst>
                    <a:ext uri="{A12FA001-AC4F-418D-AE19-62706E023703}">
                      <ahyp:hlinkClr xmlns:ahyp="http://schemas.microsoft.com/office/drawing/2018/hyperlinkcolor" val="tx"/>
                    </a:ext>
                  </a:extLst>
                </a:hlinkClick>
              </a:rPr>
              <a:t>www.magicschool.ai</a:t>
            </a:r>
            <a:endParaRPr lang="en-US" dirty="0"/>
          </a:p>
        </p:txBody>
      </p:sp>
    </p:spTree>
    <p:extLst>
      <p:ext uri="{BB962C8B-B14F-4D97-AF65-F5344CB8AC3E}">
        <p14:creationId xmlns:p14="http://schemas.microsoft.com/office/powerpoint/2010/main" val="37598134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2A752-99E4-9AA0-8689-C34A30E631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BE5E1D-1BF1-BE7D-BF3E-24240599EB1F}"/>
              </a:ext>
            </a:extLst>
          </p:cNvPr>
          <p:cNvSpPr>
            <a:spLocks noGrp="1"/>
          </p:cNvSpPr>
          <p:nvPr>
            <p:ph type="title"/>
          </p:nvPr>
        </p:nvSpPr>
        <p:spPr>
          <a:xfrm>
            <a:off x="0" y="9099"/>
            <a:ext cx="9144000" cy="6848901"/>
          </a:xfrm>
        </p:spPr>
        <p:txBody>
          <a:bodyPr/>
          <a:lstStyle/>
          <a:p>
            <a:r>
              <a:rPr lang="en-US" sz="3600" b="1" dirty="0">
                <a:solidFill>
                  <a:srgbClr val="00FF00"/>
                </a:solidFill>
                <a:effectLst/>
              </a:rPr>
              <a:t>Learning By Doing</a:t>
            </a:r>
            <a:br>
              <a:rPr lang="en-US" sz="3600" b="1" dirty="0">
                <a:solidFill>
                  <a:srgbClr val="FFFF00"/>
                </a:solidFill>
                <a:effectLst/>
              </a:rPr>
            </a:br>
            <a:br>
              <a:rPr lang="en-US" sz="3600" b="1" dirty="0">
                <a:solidFill>
                  <a:srgbClr val="FFFF00"/>
                </a:solidFill>
                <a:effectLst/>
              </a:rPr>
            </a:br>
            <a:br>
              <a:rPr lang="en-US" sz="3600" b="1" dirty="0">
                <a:solidFill>
                  <a:srgbClr val="FFFF00"/>
                </a:solidFill>
                <a:effectLst/>
              </a:rPr>
            </a:br>
            <a:br>
              <a:rPr lang="en-US" sz="3600" b="1" dirty="0">
                <a:solidFill>
                  <a:srgbClr val="FFFF00"/>
                </a:solidFill>
                <a:effectLst/>
              </a:rPr>
            </a:br>
            <a:br>
              <a:rPr lang="en-US" sz="3600" b="1" dirty="0">
                <a:solidFill>
                  <a:srgbClr val="FFFF00"/>
                </a:solidFill>
                <a:effectLst/>
              </a:rPr>
            </a:br>
            <a:br>
              <a:rPr lang="en-US" sz="3600" b="1" dirty="0">
                <a:solidFill>
                  <a:schemeClr val="tx1"/>
                </a:solidFill>
                <a:effectLst/>
              </a:rPr>
            </a:br>
            <a:r>
              <a:rPr lang="en-US" sz="3600" dirty="0">
                <a:solidFill>
                  <a:schemeClr val="tx1"/>
                </a:solidFill>
                <a:effectLst/>
                <a:latin typeface="Arial" pitchFamily="34" charset="0"/>
                <a:cs typeface="Arial" pitchFamily="34" charset="0"/>
              </a:rPr>
              <a:t> </a:t>
            </a:r>
            <a:r>
              <a:rPr lang="en-US" sz="2400" dirty="0">
                <a:solidFill>
                  <a:schemeClr val="tx1"/>
                </a:solidFill>
                <a:effectLst/>
                <a:latin typeface="Arial" pitchFamily="34" charset="0"/>
                <a:cs typeface="Arial" pitchFamily="34" charset="0"/>
              </a:rPr>
              <a:t>When you realize that people learn naturally from the life they experience every day, it won’t surprise you that </a:t>
            </a:r>
            <a:r>
              <a:rPr lang="en-US" sz="2400" b="1" dirty="0">
                <a:solidFill>
                  <a:schemeClr val="tx1"/>
                </a:solidFill>
                <a:effectLst/>
                <a:latin typeface="Arial" pitchFamily="34" charset="0"/>
                <a:cs typeface="Arial" pitchFamily="34" charset="0"/>
              </a:rPr>
              <a:t>the brain is set up to learn better with active, hands-on endeavors</a:t>
            </a:r>
            <a:r>
              <a:rPr lang="en-US" sz="2400" dirty="0">
                <a:solidFill>
                  <a:schemeClr val="tx1"/>
                </a:solidFill>
                <a:effectLst/>
                <a:latin typeface="Arial" pitchFamily="34" charset="0"/>
                <a:cs typeface="Arial" pitchFamily="34" charset="0"/>
              </a:rPr>
              <a:t>. Many students request less bookwork and more hands-on activities. Students are more willing to do bookwork if there is a project or activity as part of the lesson. Building models and displays, fieldtrips and fieldwork, hands-on experiments, and craft activities are all strategies that help students learn.</a:t>
            </a:r>
          </a:p>
        </p:txBody>
      </p:sp>
      <p:pic>
        <p:nvPicPr>
          <p:cNvPr id="3" name="Picture 5" descr="7308100001">
            <a:hlinkClick r:id="rId2"/>
            <a:extLst>
              <a:ext uri="{FF2B5EF4-FFF2-40B4-BE49-F238E27FC236}">
                <a16:creationId xmlns:a16="http://schemas.microsoft.com/office/drawing/2014/main" id="{CEA82121-C191-DD4A-2536-E4E0B2FA7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978090"/>
            <a:ext cx="2514600" cy="2514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54236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9DCD1-0A5E-E961-98E0-578E1E264AB4}"/>
            </a:ext>
          </a:extLst>
        </p:cNvPr>
        <p:cNvGrpSpPr/>
        <p:nvPr/>
      </p:nvGrpSpPr>
      <p:grpSpPr>
        <a:xfrm>
          <a:off x="0" y="0"/>
          <a:ext cx="0" cy="0"/>
          <a:chOff x="0" y="0"/>
          <a:chExt cx="0" cy="0"/>
        </a:xfrm>
      </p:grpSpPr>
      <p:pic>
        <p:nvPicPr>
          <p:cNvPr id="8193" name="Picture 8" descr="teamwork">
            <a:extLst>
              <a:ext uri="{FF2B5EF4-FFF2-40B4-BE49-F238E27FC236}">
                <a16:creationId xmlns:a16="http://schemas.microsoft.com/office/drawing/2014/main" id="{7C2548FC-8A6E-6003-DCD9-50640B630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044"/>
          <a:stretch>
            <a:fillRect/>
          </a:stretch>
        </p:blipFill>
        <p:spPr bwMode="auto">
          <a:xfrm>
            <a:off x="838200" y="381000"/>
            <a:ext cx="7620000"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WordArt 9" descr="Parchment">
            <a:extLst>
              <a:ext uri="{FF2B5EF4-FFF2-40B4-BE49-F238E27FC236}">
                <a16:creationId xmlns:a16="http://schemas.microsoft.com/office/drawing/2014/main" id="{9BDB0AAA-8A7A-B0BF-43CA-0CBFB64E95B8}"/>
              </a:ext>
            </a:extLst>
          </p:cNvPr>
          <p:cNvSpPr>
            <a:spLocks noChangeArrowheads="1" noChangeShapeType="1" noTextEdit="1"/>
          </p:cNvSpPr>
          <p:nvPr/>
        </p:nvSpPr>
        <p:spPr bwMode="auto">
          <a:xfrm>
            <a:off x="2590800" y="609600"/>
            <a:ext cx="3962400" cy="839788"/>
          </a:xfrm>
          <a:prstGeom prst="rect">
            <a:avLst/>
          </a:prstGeom>
        </p:spPr>
        <p:txBody>
          <a:bodyPr wrap="none" fromWordArt="1">
            <a:prstTxWarp prst="textCascadeUp">
              <a:avLst>
                <a:gd name="adj" fmla="val 44444"/>
              </a:avLst>
            </a:prstTxWarp>
            <a:scene3d>
              <a:camera prst="legacyPerspectiveTopLeft">
                <a:rot lat="0" lon="20519997" rev="0"/>
              </a:camera>
              <a:lightRig rig="legacyHarsh3" dir="r"/>
            </a:scene3d>
            <a:sp3d extrusionH="430200" prstMaterial="legacyMatte">
              <a:extrusionClr>
                <a:srgbClr val="006600"/>
              </a:extrusionClr>
              <a:contourClr>
                <a:srgbClr val="FFFFFF"/>
              </a:contourClr>
            </a:sp3d>
          </a:bodyPr>
          <a:lstStyle/>
          <a:p>
            <a:pPr algn="ctr"/>
            <a:r>
              <a:rPr lang="en-US" sz="3600" kern="10" dirty="0">
                <a:ln w="9525">
                  <a:round/>
                  <a:headEnd/>
                  <a:tailEnd/>
                </a:ln>
                <a:blipFill dpi="0" rotWithShape="0">
                  <a:blip r:embed="rId4"/>
                  <a:srcRect/>
                  <a:tile tx="0" ty="0" sx="100000" sy="100000" flip="none" algn="tl"/>
                </a:blipFill>
                <a:latin typeface="Arial Black" panose="020B0604020202020204" pitchFamily="34" charset="0"/>
                <a:cs typeface="Arial Black" panose="020B0604020202020204" pitchFamily="34" charset="0"/>
              </a:rPr>
              <a:t>Teamwork??</a:t>
            </a:r>
          </a:p>
        </p:txBody>
      </p:sp>
      <p:sp>
        <p:nvSpPr>
          <p:cNvPr id="2" name="Rectangle 1">
            <a:extLst>
              <a:ext uri="{FF2B5EF4-FFF2-40B4-BE49-F238E27FC236}">
                <a16:creationId xmlns:a16="http://schemas.microsoft.com/office/drawing/2014/main" id="{89D94B8F-1F35-F320-91C6-1FF06647A58E}"/>
              </a:ext>
            </a:extLst>
          </p:cNvPr>
          <p:cNvSpPr/>
          <p:nvPr/>
        </p:nvSpPr>
        <p:spPr>
          <a:xfrm>
            <a:off x="533400" y="5897563"/>
            <a:ext cx="8229600" cy="830997"/>
          </a:xfrm>
          <a:prstGeom prst="rect">
            <a:avLst/>
          </a:prstGeom>
          <a:noFill/>
        </p:spPr>
        <p:txBody>
          <a:bodyPr wrap="square" lIns="91440" tIns="45720" rIns="91440" bIns="45720">
            <a:spAutoFit/>
          </a:bodyPr>
          <a:lstStyle/>
          <a:p>
            <a:pPr algn="ct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Requires each team member actively listen and clearly express their thoughts and questions.</a:t>
            </a:r>
          </a:p>
        </p:txBody>
      </p:sp>
    </p:spTree>
    <p:extLst>
      <p:ext uri="{BB962C8B-B14F-4D97-AF65-F5344CB8AC3E}">
        <p14:creationId xmlns:p14="http://schemas.microsoft.com/office/powerpoint/2010/main" val="907011943"/>
      </p:ext>
    </p:extLst>
  </p:cSld>
  <p:clrMapOvr>
    <a:masterClrMapping/>
  </p:clrMapOvr>
  <p:transition spd="slow">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7E57F-FAF3-9DDE-E946-664FEBFC4C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D32B30-722E-3E3F-C5C0-105F556004D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808285A-32CF-EF8B-7E8D-7E609962E1B3}"/>
              </a:ext>
            </a:extLst>
          </p:cNvPr>
          <p:cNvPicPr>
            <a:picLocks noChangeAspect="1"/>
          </p:cNvPicPr>
          <p:nvPr/>
        </p:nvPicPr>
        <p:blipFill>
          <a:blip r:embed="rId2"/>
          <a:stretch>
            <a:fillRect/>
          </a:stretch>
        </p:blipFill>
        <p:spPr>
          <a:xfrm>
            <a:off x="1982425" y="0"/>
            <a:ext cx="5179150" cy="6858000"/>
          </a:xfrm>
          <a:prstGeom prst="rect">
            <a:avLst/>
          </a:prstGeom>
        </p:spPr>
      </p:pic>
    </p:spTree>
    <p:extLst>
      <p:ext uri="{BB962C8B-B14F-4D97-AF65-F5344CB8AC3E}">
        <p14:creationId xmlns:p14="http://schemas.microsoft.com/office/powerpoint/2010/main" val="3046309136"/>
      </p:ext>
    </p:extLst>
  </p:cSld>
  <p:clrMapOvr>
    <a:masterClrMapping/>
  </p:clrMapOvr>
  <p:transition spd="slow">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EC2D0-83F9-A04D-13FA-1F32930CAC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0F9139-3B4D-B523-4D94-CE8A9DE67D10}"/>
              </a:ext>
            </a:extLst>
          </p:cNvPr>
          <p:cNvSpPr>
            <a:spLocks noGrp="1"/>
          </p:cNvSpPr>
          <p:nvPr>
            <p:ph type="title"/>
          </p:nvPr>
        </p:nvSpPr>
        <p:spPr>
          <a:xfrm>
            <a:off x="9426" y="277813"/>
            <a:ext cx="9134574" cy="1143000"/>
          </a:xfrm>
        </p:spPr>
        <p:txBody>
          <a:bodyPr/>
          <a:lstStyle/>
          <a:p>
            <a:r>
              <a:rPr lang="en-US" sz="4000" b="1" dirty="0">
                <a:solidFill>
                  <a:srgbClr val="66FFFF"/>
                </a:solidFill>
              </a:rPr>
              <a:t>Walk the ‘Steps’ to Problem Solve</a:t>
            </a:r>
          </a:p>
        </p:txBody>
      </p:sp>
      <p:pic>
        <p:nvPicPr>
          <p:cNvPr id="7" name="Picture 6">
            <a:extLst>
              <a:ext uri="{FF2B5EF4-FFF2-40B4-BE49-F238E27FC236}">
                <a16:creationId xmlns:a16="http://schemas.microsoft.com/office/drawing/2014/main" id="{D7EFBAF7-41FB-799B-286D-90FB6E328A0A}"/>
              </a:ext>
            </a:extLst>
          </p:cNvPr>
          <p:cNvPicPr>
            <a:picLocks noChangeAspect="1"/>
          </p:cNvPicPr>
          <p:nvPr/>
        </p:nvPicPr>
        <p:blipFill>
          <a:blip r:embed="rId2"/>
          <a:stretch>
            <a:fillRect/>
          </a:stretch>
        </p:blipFill>
        <p:spPr>
          <a:xfrm rot="5400000">
            <a:off x="-1105490" y="2867516"/>
            <a:ext cx="3999000" cy="1769167"/>
          </a:xfrm>
          <a:prstGeom prst="rect">
            <a:avLst/>
          </a:prstGeom>
        </p:spPr>
      </p:pic>
      <p:pic>
        <p:nvPicPr>
          <p:cNvPr id="8" name="Picture 7">
            <a:extLst>
              <a:ext uri="{FF2B5EF4-FFF2-40B4-BE49-F238E27FC236}">
                <a16:creationId xmlns:a16="http://schemas.microsoft.com/office/drawing/2014/main" id="{1FDFE6A8-1731-C8F2-B515-90AB743AF8D2}"/>
              </a:ext>
            </a:extLst>
          </p:cNvPr>
          <p:cNvPicPr>
            <a:picLocks noChangeAspect="1"/>
          </p:cNvPicPr>
          <p:nvPr/>
        </p:nvPicPr>
        <p:blipFill>
          <a:blip r:embed="rId3"/>
          <a:stretch>
            <a:fillRect/>
          </a:stretch>
        </p:blipFill>
        <p:spPr>
          <a:xfrm rot="5400000">
            <a:off x="753956" y="2877167"/>
            <a:ext cx="3999000" cy="1749867"/>
          </a:xfrm>
          <a:prstGeom prst="rect">
            <a:avLst/>
          </a:prstGeom>
        </p:spPr>
      </p:pic>
      <p:pic>
        <p:nvPicPr>
          <p:cNvPr id="9" name="Picture 8">
            <a:extLst>
              <a:ext uri="{FF2B5EF4-FFF2-40B4-BE49-F238E27FC236}">
                <a16:creationId xmlns:a16="http://schemas.microsoft.com/office/drawing/2014/main" id="{0B48E3B4-F676-5819-7476-EB746EAD080A}"/>
              </a:ext>
            </a:extLst>
          </p:cNvPr>
          <p:cNvPicPr>
            <a:picLocks noChangeAspect="1"/>
          </p:cNvPicPr>
          <p:nvPr/>
        </p:nvPicPr>
        <p:blipFill>
          <a:blip r:embed="rId4"/>
          <a:stretch>
            <a:fillRect/>
          </a:stretch>
        </p:blipFill>
        <p:spPr>
          <a:xfrm rot="5400000">
            <a:off x="2567471" y="2887256"/>
            <a:ext cx="3999000" cy="1749867"/>
          </a:xfrm>
          <a:prstGeom prst="rect">
            <a:avLst/>
          </a:prstGeom>
        </p:spPr>
      </p:pic>
      <p:pic>
        <p:nvPicPr>
          <p:cNvPr id="10" name="Picture 9">
            <a:extLst>
              <a:ext uri="{FF2B5EF4-FFF2-40B4-BE49-F238E27FC236}">
                <a16:creationId xmlns:a16="http://schemas.microsoft.com/office/drawing/2014/main" id="{B635A7CA-50A4-7D94-6CB1-CD76D0F819DD}"/>
              </a:ext>
            </a:extLst>
          </p:cNvPr>
          <p:cNvPicPr>
            <a:picLocks noChangeAspect="1"/>
          </p:cNvPicPr>
          <p:nvPr/>
        </p:nvPicPr>
        <p:blipFill>
          <a:blip r:embed="rId5"/>
          <a:stretch>
            <a:fillRect/>
          </a:stretch>
        </p:blipFill>
        <p:spPr>
          <a:xfrm rot="5400000">
            <a:off x="4460748" y="2886850"/>
            <a:ext cx="3973200" cy="1756300"/>
          </a:xfrm>
          <a:prstGeom prst="rect">
            <a:avLst/>
          </a:prstGeom>
        </p:spPr>
      </p:pic>
      <p:pic>
        <p:nvPicPr>
          <p:cNvPr id="11" name="Picture 10">
            <a:extLst>
              <a:ext uri="{FF2B5EF4-FFF2-40B4-BE49-F238E27FC236}">
                <a16:creationId xmlns:a16="http://schemas.microsoft.com/office/drawing/2014/main" id="{AC2E3275-4A89-E1FD-B10F-3714B5071016}"/>
              </a:ext>
            </a:extLst>
          </p:cNvPr>
          <p:cNvPicPr>
            <a:picLocks noChangeAspect="1"/>
          </p:cNvPicPr>
          <p:nvPr/>
        </p:nvPicPr>
        <p:blipFill>
          <a:blip r:embed="rId6"/>
          <a:stretch>
            <a:fillRect/>
          </a:stretch>
        </p:blipFill>
        <p:spPr>
          <a:xfrm rot="5400000">
            <a:off x="6196872" y="3125328"/>
            <a:ext cx="3999000" cy="1305145"/>
          </a:xfrm>
          <a:prstGeom prst="rect">
            <a:avLst/>
          </a:prstGeom>
        </p:spPr>
      </p:pic>
    </p:spTree>
    <p:extLst>
      <p:ext uri="{BB962C8B-B14F-4D97-AF65-F5344CB8AC3E}">
        <p14:creationId xmlns:p14="http://schemas.microsoft.com/office/powerpoint/2010/main" val="485181550"/>
      </p:ext>
    </p:extLst>
  </p:cSld>
  <p:clrMapOvr>
    <a:masterClrMapping/>
  </p:clrMapOvr>
  <p:transition spd="slow">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58326-0609-0258-0944-780823314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74507D-EF06-1749-4F08-774598DFD491}"/>
              </a:ext>
            </a:extLst>
          </p:cNvPr>
          <p:cNvSpPr>
            <a:spLocks noGrp="1"/>
          </p:cNvSpPr>
          <p:nvPr>
            <p:ph type="title"/>
          </p:nvPr>
        </p:nvSpPr>
        <p:spPr>
          <a:xfrm>
            <a:off x="0" y="0"/>
            <a:ext cx="4191000" cy="1143000"/>
          </a:xfrm>
        </p:spPr>
        <p:txBody>
          <a:bodyPr/>
          <a:lstStyle/>
          <a:p>
            <a:pPr algn="l"/>
            <a:r>
              <a:rPr lang="en-US" b="1" dirty="0">
                <a:solidFill>
                  <a:srgbClr val="FFFF00"/>
                </a:solidFill>
                <a:latin typeface="Century Gothic" panose="020B0502020202020204" pitchFamily="34" charset="0"/>
              </a:rPr>
              <a:t>Fan the Cards</a:t>
            </a:r>
          </a:p>
        </p:txBody>
      </p:sp>
      <p:pic>
        <p:nvPicPr>
          <p:cNvPr id="4" name="Picture 3" descr="A cartoon character and a book&#10;&#10;Description automatically generated">
            <a:extLst>
              <a:ext uri="{FF2B5EF4-FFF2-40B4-BE49-F238E27FC236}">
                <a16:creationId xmlns:a16="http://schemas.microsoft.com/office/drawing/2014/main" id="{177424AA-F1E8-4FFC-8BF3-FA53DFD34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5907" y="3962400"/>
            <a:ext cx="3666793" cy="2692400"/>
          </a:xfrm>
          <a:prstGeom prst="rect">
            <a:avLst/>
          </a:prstGeom>
        </p:spPr>
      </p:pic>
      <p:pic>
        <p:nvPicPr>
          <p:cNvPr id="6" name="Picture 5" descr="A close-up of a book&#10;&#10;Description automatically generated">
            <a:extLst>
              <a:ext uri="{FF2B5EF4-FFF2-40B4-BE49-F238E27FC236}">
                <a16:creationId xmlns:a16="http://schemas.microsoft.com/office/drawing/2014/main" id="{551E2E48-F976-F2D4-2142-B68B8B59B7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77" y="990600"/>
            <a:ext cx="3568700" cy="2768600"/>
          </a:xfrm>
          <a:prstGeom prst="rect">
            <a:avLst/>
          </a:prstGeom>
        </p:spPr>
      </p:pic>
      <p:pic>
        <p:nvPicPr>
          <p:cNvPr id="8" name="Picture 7" descr="A book with a bookmark and a book with text&#10;&#10;Description automatically generated with medium confidence">
            <a:extLst>
              <a:ext uri="{FF2B5EF4-FFF2-40B4-BE49-F238E27FC236}">
                <a16:creationId xmlns:a16="http://schemas.microsoft.com/office/drawing/2014/main" id="{DCD94D5B-672C-3C92-3745-F56637BE4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475" y="381000"/>
            <a:ext cx="3666793" cy="2692401"/>
          </a:xfrm>
          <a:prstGeom prst="rect">
            <a:avLst/>
          </a:prstGeom>
        </p:spPr>
      </p:pic>
      <p:sp>
        <p:nvSpPr>
          <p:cNvPr id="9" name="Rectangle 8">
            <a:extLst>
              <a:ext uri="{FF2B5EF4-FFF2-40B4-BE49-F238E27FC236}">
                <a16:creationId xmlns:a16="http://schemas.microsoft.com/office/drawing/2014/main" id="{DCBD1D5B-55BA-8F11-0C0E-9BD5A10E6158}"/>
              </a:ext>
            </a:extLst>
          </p:cNvPr>
          <p:cNvSpPr/>
          <p:nvPr/>
        </p:nvSpPr>
        <p:spPr>
          <a:xfrm>
            <a:off x="590727" y="4876800"/>
            <a:ext cx="3981273" cy="1323439"/>
          </a:xfrm>
          <a:prstGeom prst="rect">
            <a:avLst/>
          </a:prstGeom>
          <a:noFill/>
        </p:spPr>
        <p:txBody>
          <a:bodyPr wrap="square" lIns="91440" tIns="45720" rIns="91440" bIns="45720">
            <a:spAutoFit/>
          </a:bodyPr>
          <a:lstStyle/>
          <a:p>
            <a:pPr algn="ctr"/>
            <a:r>
              <a:rPr lang="en-US" sz="4000" b="1" dirty="0">
                <a:ln w="9525">
                  <a:solidFill>
                    <a:schemeClr val="bg1"/>
                  </a:solidFill>
                  <a:prstDash val="solid"/>
                </a:ln>
                <a:solidFill>
                  <a:srgbClr val="FFCCFF"/>
                </a:solidFill>
                <a:effectLst>
                  <a:outerShdw blurRad="12700" dist="38100" dir="2700000" algn="tl" rotWithShape="0">
                    <a:schemeClr val="bg1">
                      <a:lumMod val="50000"/>
                    </a:schemeClr>
                  </a:outerShdw>
                </a:effectLst>
                <a:latin typeface="Century Gothic" panose="020B0502020202020204" pitchFamily="34" charset="0"/>
              </a:rPr>
              <a:t>This side of card face up</a:t>
            </a:r>
            <a:endParaRPr lang="en-US" sz="4000" b="1" cap="none" spc="0" dirty="0">
              <a:ln w="9525">
                <a:solidFill>
                  <a:schemeClr val="bg1"/>
                </a:solidFill>
                <a:prstDash val="solid"/>
              </a:ln>
              <a:solidFill>
                <a:srgbClr val="FFCCFF"/>
              </a:solidFill>
              <a:effectLst>
                <a:outerShdw blurRad="12700" dist="38100" dir="2700000" algn="tl" rotWithShape="0">
                  <a:schemeClr val="bg1">
                    <a:lumMod val="50000"/>
                  </a:schemeClr>
                </a:outerShdw>
              </a:effectLst>
              <a:latin typeface="Century Gothic" panose="020B0502020202020204" pitchFamily="34" charset="0"/>
            </a:endParaRPr>
          </a:p>
        </p:txBody>
      </p:sp>
      <p:sp>
        <p:nvSpPr>
          <p:cNvPr id="10" name="Left Arrow 9">
            <a:extLst>
              <a:ext uri="{FF2B5EF4-FFF2-40B4-BE49-F238E27FC236}">
                <a16:creationId xmlns:a16="http://schemas.microsoft.com/office/drawing/2014/main" id="{DAB1BA07-910D-3D1E-C503-8A015E201B49}"/>
              </a:ext>
            </a:extLst>
          </p:cNvPr>
          <p:cNvSpPr/>
          <p:nvPr/>
        </p:nvSpPr>
        <p:spPr bwMode="auto">
          <a:xfrm rot="5400000">
            <a:off x="1984426" y="3950325"/>
            <a:ext cx="914400" cy="609600"/>
          </a:xfrm>
          <a:prstGeom prst="left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11" name="Content Placeholder 8" descr="A yellow emoji with text&#10;&#10;Description automatically generated">
            <a:extLst>
              <a:ext uri="{FF2B5EF4-FFF2-40B4-BE49-F238E27FC236}">
                <a16:creationId xmlns:a16="http://schemas.microsoft.com/office/drawing/2014/main" id="{52431D5D-3BD0-EFD2-6E93-F3C57D292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03" y="990600"/>
            <a:ext cx="3532474" cy="2807325"/>
          </a:xfrm>
          <a:prstGeom prst="rect">
            <a:avLst/>
          </a:prstGeom>
        </p:spPr>
      </p:pic>
    </p:spTree>
    <p:extLst>
      <p:ext uri="{BB962C8B-B14F-4D97-AF65-F5344CB8AC3E}">
        <p14:creationId xmlns:p14="http://schemas.microsoft.com/office/powerpoint/2010/main" val="1306370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5108BF9-89E8-343E-7237-00F4CDA50A22}"/>
              </a:ext>
            </a:extLst>
          </p:cNvPr>
          <p:cNvSpPr txBox="1"/>
          <p:nvPr/>
        </p:nvSpPr>
        <p:spPr>
          <a:xfrm>
            <a:off x="0" y="565481"/>
            <a:ext cx="5385983" cy="6063198"/>
          </a:xfrm>
          <a:prstGeom prst="rect">
            <a:avLst/>
          </a:prstGeom>
          <a:solidFill>
            <a:srgbClr val="C00000"/>
          </a:solidFill>
        </p:spPr>
        <p:txBody>
          <a:bodyPr wrap="square" rtlCol="0">
            <a:spAutoFit/>
          </a:bodyPr>
          <a:lstStyle/>
          <a:p>
            <a:pPr marR="0" lvl="0" rtl="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effectLst/>
                <a:latin typeface="Century Gothic" panose="020B0502020202020204" pitchFamily="34" charset="0"/>
                <a:ea typeface="DengXian" panose="02010600030101010101" pitchFamily="2" charset="-122"/>
              </a:rPr>
              <a:t>Select a question to discuss with a partner or partners:</a:t>
            </a:r>
          </a:p>
          <a:p>
            <a:pPr marL="342900" marR="0" lvl="0" indent="-342900" rtl="0">
              <a:spcBef>
                <a:spcPts val="0"/>
              </a:spcBef>
              <a:spcAft>
                <a:spcPts val="0"/>
              </a:spcAft>
              <a:buFont typeface="Wingdings" pitchFamily="2" charset="2"/>
              <a:buChar char="ü"/>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effectLst/>
                <a:latin typeface="Century Gothic" panose="020B0502020202020204" pitchFamily="34" charset="0"/>
                <a:ea typeface="DengXian" panose="02010600030101010101" pitchFamily="2" charset="-122"/>
                <a:cs typeface="Helvetica" pitchFamily="2" charset="0"/>
              </a:rPr>
              <a:t>Was anyone frustrated during this activity? How was that frustration handled?</a:t>
            </a:r>
            <a:endParaRPr lang="en-US" sz="2200" kern="100" dirty="0">
              <a:effectLst/>
              <a:latin typeface="Century Gothic" panose="020B0502020202020204" pitchFamily="34" charset="0"/>
              <a:ea typeface="DengXian" panose="02010600030101010101" pitchFamily="2" charset="-122"/>
            </a:endParaRPr>
          </a:p>
          <a:p>
            <a:pPr marL="342900" marR="0" lvl="0" indent="-342900">
              <a:spcBef>
                <a:spcPts val="0"/>
              </a:spcBef>
              <a:spcAft>
                <a:spcPts val="0"/>
              </a:spcAft>
              <a:buFont typeface="Wingdings" pitchFamily="2" charset="2"/>
              <a:buChar char="ü"/>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effectLst/>
                <a:latin typeface="Century Gothic" panose="020B0502020202020204" pitchFamily="34" charset="0"/>
                <a:ea typeface="DengXian" panose="02010600030101010101" pitchFamily="2" charset="-122"/>
                <a:cs typeface="Helvetica" pitchFamily="2" charset="0"/>
              </a:rPr>
              <a:t>"What did you learn about yourself and the group you worked with?"</a:t>
            </a:r>
            <a:endParaRPr lang="en-US" sz="2200" kern="100" dirty="0">
              <a:effectLst/>
              <a:latin typeface="Century Gothic" panose="020B0502020202020204" pitchFamily="34" charset="0"/>
              <a:ea typeface="DengXian" panose="02010600030101010101" pitchFamily="2" charset="-122"/>
            </a:endParaRPr>
          </a:p>
          <a:p>
            <a:pPr marL="342900" marR="0" lvl="0" indent="-342900">
              <a:spcBef>
                <a:spcPts val="0"/>
              </a:spcBef>
              <a:spcAft>
                <a:spcPts val="0"/>
              </a:spcAft>
              <a:buFont typeface="Wingdings" pitchFamily="2" charset="2"/>
              <a:buChar char="ü"/>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effectLst/>
                <a:latin typeface="Century Gothic" panose="020B0502020202020204" pitchFamily="34" charset="0"/>
                <a:ea typeface="DengXian" panose="02010600030101010101" pitchFamily="2" charset="-122"/>
                <a:cs typeface="Helvetica" pitchFamily="2" charset="0"/>
              </a:rPr>
              <a:t>"Why was teamwork so important in this activity?"</a:t>
            </a:r>
            <a:endParaRPr lang="en-US" sz="2200" kern="100" dirty="0">
              <a:effectLst/>
              <a:latin typeface="Century Gothic" panose="020B0502020202020204" pitchFamily="34" charset="0"/>
              <a:ea typeface="DengXian" panose="02010600030101010101" pitchFamily="2" charset="-122"/>
            </a:endParaRPr>
          </a:p>
          <a:p>
            <a:pPr marL="342900" marR="0" lvl="0" indent="-342900">
              <a:spcBef>
                <a:spcPts val="0"/>
              </a:spcBef>
              <a:spcAft>
                <a:spcPts val="0"/>
              </a:spcAft>
              <a:buFont typeface="Wingdings" pitchFamily="2" charset="2"/>
              <a:buChar char="ü"/>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effectLst/>
                <a:latin typeface="Century Gothic" panose="020B0502020202020204" pitchFamily="34" charset="0"/>
                <a:ea typeface="DengXian" panose="02010600030101010101" pitchFamily="2" charset="-122"/>
                <a:cs typeface="Helvetica" pitchFamily="2" charset="0"/>
              </a:rPr>
              <a:t>"What other skills did your group have to use to complete this activity?"</a:t>
            </a:r>
            <a:endParaRPr lang="en-US" sz="2200" kern="100" dirty="0">
              <a:effectLst/>
              <a:latin typeface="Century Gothic" panose="020B0502020202020204" pitchFamily="34" charset="0"/>
              <a:ea typeface="DengXian" panose="02010600030101010101" pitchFamily="2" charset="-122"/>
            </a:endParaRPr>
          </a:p>
          <a:p>
            <a:pPr marL="342900" marR="0" lvl="0" indent="-342900">
              <a:spcBef>
                <a:spcPts val="0"/>
              </a:spcBef>
              <a:spcAft>
                <a:spcPts val="0"/>
              </a:spcAft>
              <a:buFont typeface="Wingdings" pitchFamily="2" charset="2"/>
              <a:buChar char="ü"/>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effectLst/>
                <a:latin typeface="Century Gothic" panose="020B0502020202020204" pitchFamily="34" charset="0"/>
                <a:ea typeface="DengXian" panose="02010600030101010101" pitchFamily="2" charset="-122"/>
                <a:cs typeface="Helvetica" pitchFamily="2" charset="0"/>
              </a:rPr>
              <a:t>"What was hard about teamwork? Communication?"</a:t>
            </a:r>
            <a:endParaRPr lang="en-US" sz="2200" kern="100" dirty="0">
              <a:effectLst/>
              <a:latin typeface="Century Gothic" panose="020B0502020202020204" pitchFamily="34" charset="0"/>
              <a:ea typeface="DengXian" panose="02010600030101010101" pitchFamily="2" charset="-122"/>
            </a:endParaRPr>
          </a:p>
          <a:p>
            <a:pPr marL="342900" marR="0" lvl="0" indent="-342900">
              <a:spcBef>
                <a:spcPts val="0"/>
              </a:spcBef>
              <a:spcAft>
                <a:spcPts val="0"/>
              </a:spcAft>
              <a:buFont typeface="Wingdings" pitchFamily="2" charset="2"/>
              <a:buChar char="ü"/>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effectLst/>
                <a:latin typeface="Century Gothic" panose="020B0502020202020204" pitchFamily="34" charset="0"/>
                <a:ea typeface="DengXian" panose="02010600030101010101" pitchFamily="2" charset="-122"/>
                <a:cs typeface="Helvetica" pitchFamily="2" charset="0"/>
              </a:rPr>
              <a:t>"What real world situations have you been in where you needed to use good team-working skills? How did you handle that situation?"</a:t>
            </a:r>
            <a:endParaRPr lang="en-US" sz="2200" kern="100" dirty="0">
              <a:effectLst/>
              <a:latin typeface="Century Gothic" panose="020B0502020202020204" pitchFamily="34" charset="0"/>
              <a:ea typeface="DengXian" panose="02010600030101010101" pitchFamily="2" charset="-122"/>
            </a:endParaRPr>
          </a:p>
        </p:txBody>
      </p:sp>
      <p:pic>
        <p:nvPicPr>
          <p:cNvPr id="6" name="Picture 5" descr="A paper with text and images&#10;&#10;Description automatically generated">
            <a:extLst>
              <a:ext uri="{FF2B5EF4-FFF2-40B4-BE49-F238E27FC236}">
                <a16:creationId xmlns:a16="http://schemas.microsoft.com/office/drawing/2014/main" id="{2FE91546-840D-8432-0343-596BCEE694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85983" cy="6858000"/>
          </a:xfrm>
          <a:prstGeom prst="rect">
            <a:avLst/>
          </a:prstGeom>
        </p:spPr>
      </p:pic>
      <p:pic>
        <p:nvPicPr>
          <p:cNvPr id="7" name="Picture 6" descr="A red and white pyramid of cups&#10;&#10;Description automatically generated">
            <a:extLst>
              <a:ext uri="{FF2B5EF4-FFF2-40B4-BE49-F238E27FC236}">
                <a16:creationId xmlns:a16="http://schemas.microsoft.com/office/drawing/2014/main" id="{DA4459FC-0041-5E15-249A-935305BC0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228918"/>
            <a:ext cx="1904365" cy="2292811"/>
          </a:xfrm>
          <a:prstGeom prst="rect">
            <a:avLst/>
          </a:prstGeom>
        </p:spPr>
      </p:pic>
      <p:pic>
        <p:nvPicPr>
          <p:cNvPr id="8" name="Picture 7" descr="A red cup with white stripes&#10;&#10;Description automatically generated with medium confidence">
            <a:extLst>
              <a:ext uri="{FF2B5EF4-FFF2-40B4-BE49-F238E27FC236}">
                <a16:creationId xmlns:a16="http://schemas.microsoft.com/office/drawing/2014/main" id="{022646E5-F277-DDDE-FC3D-C26E4EC3E6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6556" y="3568696"/>
            <a:ext cx="1087070" cy="1815393"/>
          </a:xfrm>
          <a:prstGeom prst="rect">
            <a:avLst/>
          </a:prstGeom>
        </p:spPr>
      </p:pic>
      <p:pic>
        <p:nvPicPr>
          <p:cNvPr id="10" name="Picture 9" descr="A row of red rectangles&#10;&#10;Description automatically generated">
            <a:extLst>
              <a:ext uri="{FF2B5EF4-FFF2-40B4-BE49-F238E27FC236}">
                <a16:creationId xmlns:a16="http://schemas.microsoft.com/office/drawing/2014/main" id="{BBBB04DA-C24D-4EF2-19DB-887DFF5DB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741" y="5537116"/>
            <a:ext cx="2857929" cy="1143000"/>
          </a:xfrm>
          <a:prstGeom prst="rect">
            <a:avLst/>
          </a:prstGeom>
        </p:spPr>
      </p:pic>
      <p:pic>
        <p:nvPicPr>
          <p:cNvPr id="11" name="Picture 10" descr="A group of red rectangles&#10;&#10;Description automatically generated">
            <a:extLst>
              <a:ext uri="{FF2B5EF4-FFF2-40B4-BE49-F238E27FC236}">
                <a16:creationId xmlns:a16="http://schemas.microsoft.com/office/drawing/2014/main" id="{1A5E5F2D-BAEC-7B2D-4A27-A8647E3C83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000" y="4087144"/>
            <a:ext cx="1599565" cy="1296945"/>
          </a:xfrm>
          <a:prstGeom prst="rect">
            <a:avLst/>
          </a:prstGeom>
        </p:spPr>
      </p:pic>
      <p:sp>
        <p:nvSpPr>
          <p:cNvPr id="12" name="Rectangle 11">
            <a:extLst>
              <a:ext uri="{FF2B5EF4-FFF2-40B4-BE49-F238E27FC236}">
                <a16:creationId xmlns:a16="http://schemas.microsoft.com/office/drawing/2014/main" id="{48106A7C-7FE4-0935-0A80-7CA5BEFDA278}"/>
              </a:ext>
            </a:extLst>
          </p:cNvPr>
          <p:cNvSpPr/>
          <p:nvPr/>
        </p:nvSpPr>
        <p:spPr>
          <a:xfrm>
            <a:off x="6006792" y="2814576"/>
            <a:ext cx="2646878"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Extensions</a:t>
            </a:r>
          </a:p>
        </p:txBody>
      </p:sp>
      <p:pic>
        <p:nvPicPr>
          <p:cNvPr id="15" name="Picture 14" descr="A chart of a group of people&#10;&#10;Description automatically generated with medium confidence">
            <a:extLst>
              <a:ext uri="{FF2B5EF4-FFF2-40B4-BE49-F238E27FC236}">
                <a16:creationId xmlns:a16="http://schemas.microsoft.com/office/drawing/2014/main" id="{A64B9CC1-0C50-64FA-DB39-1FD4A1EF02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9116" y="1786701"/>
            <a:ext cx="3782631" cy="2636158"/>
          </a:xfrm>
          <a:prstGeom prst="rect">
            <a:avLst/>
          </a:prstGeom>
        </p:spPr>
      </p:pic>
    </p:spTree>
    <p:extLst>
      <p:ext uri="{BB962C8B-B14F-4D97-AF65-F5344CB8AC3E}">
        <p14:creationId xmlns:p14="http://schemas.microsoft.com/office/powerpoint/2010/main" val="313198672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2000"/>
                                        <p:tgtEl>
                                          <p:spTgt spid="8"/>
                                        </p:tgtEl>
                                      </p:cBhvr>
                                    </p:animEffect>
                                  </p:childTnLst>
                                </p:cTn>
                              </p:par>
                              <p:par>
                                <p:cTn id="13" presetID="2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edge">
                                      <p:cBhvr>
                                        <p:cTn id="15" dur="2000"/>
                                        <p:tgtEl>
                                          <p:spTgt spid="11"/>
                                        </p:tgtEl>
                                      </p:cBhvr>
                                    </p:animEffect>
                                  </p:childTnLst>
                                </p:cTn>
                              </p:par>
                              <p:par>
                                <p:cTn id="16" presetID="2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edge">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xit" presetSubtype="1" fill="hold" nodeType="clickEffect">
                                  <p:stCondLst>
                                    <p:cond delay="0"/>
                                  </p:stCondLst>
                                  <p:childTnLst>
                                    <p:animEffect transition="out" filter="wheel(1)">
                                      <p:cBhvr>
                                        <p:cTn id="22" dur="2000"/>
                                        <p:tgtEl>
                                          <p:spTgt spid="6"/>
                                        </p:tgtEl>
                                      </p:cBhvr>
                                    </p:animEffect>
                                    <p:set>
                                      <p:cBhvr>
                                        <p:cTn id="23" dur="1" fill="hold">
                                          <p:stCondLst>
                                            <p:cond delay="19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par>
                                <p:cTn id="29" presetID="20" presetClass="exit" presetSubtype="0" fill="hold" nodeType="withEffect">
                                  <p:stCondLst>
                                    <p:cond delay="0"/>
                                  </p:stCondLst>
                                  <p:childTnLst>
                                    <p:animEffect transition="out" filter="wedge">
                                      <p:cBhvr>
                                        <p:cTn id="30" dur="2000"/>
                                        <p:tgtEl>
                                          <p:spTgt spid="7"/>
                                        </p:tgtEl>
                                      </p:cBhvr>
                                    </p:animEffect>
                                    <p:set>
                                      <p:cBhvr>
                                        <p:cTn id="31" dur="1" fill="hold">
                                          <p:stCondLst>
                                            <p:cond delay="1999"/>
                                          </p:stCondLst>
                                        </p:cTn>
                                        <p:tgtEl>
                                          <p:spTgt spid="7"/>
                                        </p:tgtEl>
                                        <p:attrNameLst>
                                          <p:attrName>style.visibility</p:attrName>
                                        </p:attrNameLst>
                                      </p:cBhvr>
                                      <p:to>
                                        <p:strVal val="hidden"/>
                                      </p:to>
                                    </p:set>
                                  </p:childTnLst>
                                </p:cTn>
                              </p:par>
                              <p:par>
                                <p:cTn id="32" presetID="20" presetClass="exit" presetSubtype="0" fill="hold" nodeType="withEffect">
                                  <p:stCondLst>
                                    <p:cond delay="0"/>
                                  </p:stCondLst>
                                  <p:childTnLst>
                                    <p:animEffect transition="out" filter="wedge">
                                      <p:cBhvr>
                                        <p:cTn id="33" dur="2000"/>
                                        <p:tgtEl>
                                          <p:spTgt spid="8"/>
                                        </p:tgtEl>
                                      </p:cBhvr>
                                    </p:animEffect>
                                    <p:set>
                                      <p:cBhvr>
                                        <p:cTn id="34" dur="1" fill="hold">
                                          <p:stCondLst>
                                            <p:cond delay="1999"/>
                                          </p:stCondLst>
                                        </p:cTn>
                                        <p:tgtEl>
                                          <p:spTgt spid="8"/>
                                        </p:tgtEl>
                                        <p:attrNameLst>
                                          <p:attrName>style.visibility</p:attrName>
                                        </p:attrNameLst>
                                      </p:cBhvr>
                                      <p:to>
                                        <p:strVal val="hidden"/>
                                      </p:to>
                                    </p:set>
                                  </p:childTnLst>
                                </p:cTn>
                              </p:par>
                              <p:par>
                                <p:cTn id="35" presetID="20" presetClass="exit" presetSubtype="0" fill="hold" nodeType="withEffect">
                                  <p:stCondLst>
                                    <p:cond delay="0"/>
                                  </p:stCondLst>
                                  <p:childTnLst>
                                    <p:animEffect transition="out" filter="wedge">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par>
                                <p:cTn id="38" presetID="20" presetClass="exit" presetSubtype="0" fill="hold" nodeType="withEffect">
                                  <p:stCondLst>
                                    <p:cond delay="0"/>
                                  </p:stCondLst>
                                  <p:childTnLst>
                                    <p:animEffect transition="out" filter="wedge">
                                      <p:cBhvr>
                                        <p:cTn id="39" dur="2000"/>
                                        <p:tgtEl>
                                          <p:spTgt spid="10"/>
                                        </p:tgtEl>
                                      </p:cBhvr>
                                    </p:animEffect>
                                    <p:set>
                                      <p:cBhvr>
                                        <p:cTn id="40"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0C784-03D4-0B97-3619-CEC0035B97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02EE23-7DC2-21FE-08AF-3C711D215174}"/>
              </a:ext>
            </a:extLst>
          </p:cNvPr>
          <p:cNvSpPr>
            <a:spLocks noGrp="1"/>
          </p:cNvSpPr>
          <p:nvPr>
            <p:ph type="title"/>
          </p:nvPr>
        </p:nvSpPr>
        <p:spPr/>
        <p:txBody>
          <a:bodyPr/>
          <a:lstStyle/>
          <a:p>
            <a:endParaRPr lang="en-US"/>
          </a:p>
        </p:txBody>
      </p:sp>
      <p:pic>
        <p:nvPicPr>
          <p:cNvPr id="3" name="Picture 2" descr="A diagram of gears and text&#10;&#10;Description automatically generated">
            <a:extLst>
              <a:ext uri="{FF2B5EF4-FFF2-40B4-BE49-F238E27FC236}">
                <a16:creationId xmlns:a16="http://schemas.microsoft.com/office/drawing/2014/main" id="{01C05AB7-0BE1-1EA3-2524-144C62B79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5943" y="1676400"/>
            <a:ext cx="4065657" cy="3124200"/>
          </a:xfrm>
          <a:prstGeom prst="rect">
            <a:avLst/>
          </a:prstGeom>
        </p:spPr>
      </p:pic>
      <p:pic>
        <p:nvPicPr>
          <p:cNvPr id="7" name="Picture 6" descr="A white rectangular box with black text&#10;&#10;Description automatically generated with medium confidence">
            <a:extLst>
              <a:ext uri="{FF2B5EF4-FFF2-40B4-BE49-F238E27FC236}">
                <a16:creationId xmlns:a16="http://schemas.microsoft.com/office/drawing/2014/main" id="{9F7FC226-F9D4-F478-F363-0442447DD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10437"/>
            <a:ext cx="4572000" cy="6066044"/>
          </a:xfrm>
          <a:prstGeom prst="rect">
            <a:avLst/>
          </a:prstGeom>
        </p:spPr>
      </p:pic>
      <p:pic>
        <p:nvPicPr>
          <p:cNvPr id="9" name="Picture 8" descr="A close-up of a survey&#10;&#10;Description automatically generated">
            <a:extLst>
              <a:ext uri="{FF2B5EF4-FFF2-40B4-BE49-F238E27FC236}">
                <a16:creationId xmlns:a16="http://schemas.microsoft.com/office/drawing/2014/main" id="{787B8119-1E4D-9DE9-9D1B-1EF029BDC5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410437"/>
            <a:ext cx="4572000" cy="6062433"/>
          </a:xfrm>
          <a:prstGeom prst="rect">
            <a:avLst/>
          </a:prstGeom>
        </p:spPr>
      </p:pic>
    </p:spTree>
    <p:extLst>
      <p:ext uri="{BB962C8B-B14F-4D97-AF65-F5344CB8AC3E}">
        <p14:creationId xmlns:p14="http://schemas.microsoft.com/office/powerpoint/2010/main" val="38282357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02A96-50F0-D472-694B-282A2BFB37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79961-3CCE-5DA1-3718-E810FBBEA6ED}"/>
              </a:ext>
            </a:extLst>
          </p:cNvPr>
          <p:cNvSpPr>
            <a:spLocks noGrp="1"/>
          </p:cNvSpPr>
          <p:nvPr>
            <p:ph type="title"/>
          </p:nvPr>
        </p:nvSpPr>
        <p:spPr>
          <a:xfrm>
            <a:off x="5486400" y="277813"/>
            <a:ext cx="3657600" cy="1017588"/>
          </a:xfrm>
        </p:spPr>
        <p:txBody>
          <a:bodyPr/>
          <a:lstStyle/>
          <a:p>
            <a:r>
              <a:rPr lang="en-US" sz="3200" dirty="0">
                <a:latin typeface="Century Gothic" panose="020B0502020202020204" pitchFamily="34" charset="0"/>
              </a:rPr>
              <a:t>Sample Arizona resources:</a:t>
            </a:r>
          </a:p>
        </p:txBody>
      </p:sp>
      <p:sp>
        <p:nvSpPr>
          <p:cNvPr id="6" name="TextBox 5">
            <a:extLst>
              <a:ext uri="{FF2B5EF4-FFF2-40B4-BE49-F238E27FC236}">
                <a16:creationId xmlns:a16="http://schemas.microsoft.com/office/drawing/2014/main" id="{0C644329-C407-F83D-5963-BC30C027372B}"/>
              </a:ext>
            </a:extLst>
          </p:cNvPr>
          <p:cNvSpPr txBox="1"/>
          <p:nvPr/>
        </p:nvSpPr>
        <p:spPr>
          <a:xfrm>
            <a:off x="5670550" y="1295401"/>
            <a:ext cx="3352800"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entury Gothic" panose="020B0502020202020204" pitchFamily="34" charset="0"/>
              </a:rPr>
              <a:t>Specify how each student may be required to demonstrate proficiency</a:t>
            </a:r>
            <a:r>
              <a:rPr lang="en-US" dirty="0">
                <a:latin typeface="Century Gothic" panose="020B0502020202020204" pitchFamily="34" charset="0"/>
              </a:rPr>
              <a:t>.</a:t>
            </a:r>
          </a:p>
        </p:txBody>
      </p:sp>
      <p:pic>
        <p:nvPicPr>
          <p:cNvPr id="9" name="Picture 8" descr="A close-up of a document&#10;&#10;Description automatically generated">
            <a:extLst>
              <a:ext uri="{FF2B5EF4-FFF2-40B4-BE49-F238E27FC236}">
                <a16:creationId xmlns:a16="http://schemas.microsoft.com/office/drawing/2014/main" id="{58B7F0C6-894C-2C1D-8137-7C1A63A24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277813"/>
            <a:ext cx="5384800" cy="3098800"/>
          </a:xfrm>
          <a:prstGeom prst="rect">
            <a:avLst/>
          </a:prstGeom>
        </p:spPr>
      </p:pic>
      <p:pic>
        <p:nvPicPr>
          <p:cNvPr id="11" name="Picture 10" descr="A screenshot of a math test&#10;&#10;Description automatically generated">
            <a:extLst>
              <a:ext uri="{FF2B5EF4-FFF2-40B4-BE49-F238E27FC236}">
                <a16:creationId xmlns:a16="http://schemas.microsoft.com/office/drawing/2014/main" id="{F795D0CD-34ED-9F42-3AAA-9215D9233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921" y="3733800"/>
            <a:ext cx="7754580" cy="2846387"/>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9ED91920-F25F-E721-3D3B-34090E17D33C}"/>
              </a:ext>
            </a:extLst>
          </p:cNvPr>
          <p:cNvPicPr>
            <a:picLocks noChangeAspect="1"/>
          </p:cNvPicPr>
          <p:nvPr/>
        </p:nvPicPr>
        <p:blipFill rotWithShape="1">
          <a:blip r:embed="rId4">
            <a:extLst>
              <a:ext uri="{28A0092B-C50C-407E-A947-70E740481C1C}">
                <a14:useLocalDpi xmlns:a14="http://schemas.microsoft.com/office/drawing/2010/main" val="0"/>
              </a:ext>
            </a:extLst>
          </a:blip>
          <a:srcRect t="1" b="890"/>
          <a:stretch/>
        </p:blipFill>
        <p:spPr>
          <a:xfrm>
            <a:off x="914400" y="3526957"/>
            <a:ext cx="7980030" cy="3260072"/>
          </a:xfrm>
          <a:prstGeom prst="rect">
            <a:avLst/>
          </a:prstGeom>
        </p:spPr>
      </p:pic>
    </p:spTree>
    <p:extLst>
      <p:ext uri="{BB962C8B-B14F-4D97-AF65-F5344CB8AC3E}">
        <p14:creationId xmlns:p14="http://schemas.microsoft.com/office/powerpoint/2010/main" val="235254017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edge">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F3AE-9DBF-43CE-0414-90BA217F1A65}"/>
              </a:ext>
            </a:extLst>
          </p:cNvPr>
          <p:cNvSpPr>
            <a:spLocks noGrp="1"/>
          </p:cNvSpPr>
          <p:nvPr>
            <p:ph type="title"/>
          </p:nvPr>
        </p:nvSpPr>
        <p:spPr/>
        <p:txBody>
          <a:bodyPr/>
          <a:lstStyle/>
          <a:p>
            <a:endParaRPr lang="en-US"/>
          </a:p>
        </p:txBody>
      </p:sp>
      <p:pic>
        <p:nvPicPr>
          <p:cNvPr id="9" name="Content Placeholder 8" descr="A yellow emoji with text&#10;&#10;Description automatically generated">
            <a:extLst>
              <a:ext uri="{FF2B5EF4-FFF2-40B4-BE49-F238E27FC236}">
                <a16:creationId xmlns:a16="http://schemas.microsoft.com/office/drawing/2014/main" id="{1BC727D2-68F6-EFEA-D725-687A833819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92" y="6246"/>
            <a:ext cx="9131508" cy="6851754"/>
          </a:xfrm>
        </p:spPr>
      </p:pic>
    </p:spTree>
    <p:extLst>
      <p:ext uri="{BB962C8B-B14F-4D97-AF65-F5344CB8AC3E}">
        <p14:creationId xmlns:p14="http://schemas.microsoft.com/office/powerpoint/2010/main" val="2014701782"/>
      </p:ext>
    </p:extLst>
  </p:cSld>
  <p:clrMapOvr>
    <a:masterClrMapping/>
  </p:clrMapOvr>
  <p:transition spd="slow">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1FB53-8271-37ED-2A64-E3287B0636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A5AB95-C158-9ECA-FF3A-6D0AFF0C7463}"/>
              </a:ext>
            </a:extLst>
          </p:cNvPr>
          <p:cNvSpPr>
            <a:spLocks noGrp="1"/>
          </p:cNvSpPr>
          <p:nvPr>
            <p:ph type="title"/>
          </p:nvPr>
        </p:nvSpPr>
        <p:spPr>
          <a:xfrm>
            <a:off x="6477000" y="86467"/>
            <a:ext cx="2658034" cy="1017588"/>
          </a:xfrm>
        </p:spPr>
        <p:txBody>
          <a:bodyPr/>
          <a:lstStyle/>
          <a:p>
            <a:r>
              <a:rPr lang="en-US" sz="2400" b="1" dirty="0">
                <a:latin typeface="Century Gothic" panose="020B0502020202020204" pitchFamily="34" charset="0"/>
              </a:rPr>
              <a:t>Sample Arizona AASA resources:</a:t>
            </a:r>
          </a:p>
        </p:txBody>
      </p:sp>
      <p:sp>
        <p:nvSpPr>
          <p:cNvPr id="6" name="TextBox 5">
            <a:extLst>
              <a:ext uri="{FF2B5EF4-FFF2-40B4-BE49-F238E27FC236}">
                <a16:creationId xmlns:a16="http://schemas.microsoft.com/office/drawing/2014/main" id="{2DBBC297-2176-683F-AF8A-381A24362CD6}"/>
              </a:ext>
            </a:extLst>
          </p:cNvPr>
          <p:cNvSpPr txBox="1"/>
          <p:nvPr/>
        </p:nvSpPr>
        <p:spPr>
          <a:xfrm>
            <a:off x="6934200" y="1016506"/>
            <a:ext cx="2362200" cy="1477328"/>
          </a:xfrm>
          <a:prstGeom prst="rect">
            <a:avLst/>
          </a:prstGeom>
          <a:noFill/>
        </p:spPr>
        <p:txBody>
          <a:bodyPr wrap="square" rtlCol="0">
            <a:spAutoFit/>
          </a:bodyPr>
          <a:lstStyle/>
          <a:p>
            <a:r>
              <a:rPr lang="en-US" sz="1800" dirty="0">
                <a:latin typeface="Century Gothic" panose="020B0502020202020204" pitchFamily="34" charset="0"/>
              </a:rPr>
              <a:t>Specify how each student may be required to demonstrate proficiency.</a:t>
            </a:r>
          </a:p>
        </p:txBody>
      </p:sp>
      <p:pic>
        <p:nvPicPr>
          <p:cNvPr id="4" name="Picture 3" descr="A screenshot of a computer screen&#10;&#10;Description automatically generated">
            <a:extLst>
              <a:ext uri="{FF2B5EF4-FFF2-40B4-BE49-F238E27FC236}">
                <a16:creationId xmlns:a16="http://schemas.microsoft.com/office/drawing/2014/main" id="{16EF7819-76B2-DEBD-082C-D24D1AEEB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3" y="60396"/>
            <a:ext cx="5693847" cy="2303131"/>
          </a:xfrm>
          <a:prstGeom prst="rect">
            <a:avLst/>
          </a:prstGeom>
        </p:spPr>
      </p:pic>
      <p:pic>
        <p:nvPicPr>
          <p:cNvPr id="7" name="Picture 6" descr="A diagram of a performance level descriptors&#10;&#10;Description automatically generated">
            <a:extLst>
              <a:ext uri="{FF2B5EF4-FFF2-40B4-BE49-F238E27FC236}">
                <a16:creationId xmlns:a16="http://schemas.microsoft.com/office/drawing/2014/main" id="{6F59F0CB-6035-A455-E2A8-EC18BE0D4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603" y="3124201"/>
            <a:ext cx="5061247" cy="3367250"/>
          </a:xfrm>
          <a:prstGeom prst="rect">
            <a:avLst/>
          </a:prstGeom>
        </p:spPr>
      </p:pic>
      <p:pic>
        <p:nvPicPr>
          <p:cNvPr id="10" name="Picture 9" descr="A close-up of a math test&#10;&#10;Description automatically generated">
            <a:extLst>
              <a:ext uri="{FF2B5EF4-FFF2-40B4-BE49-F238E27FC236}">
                <a16:creationId xmlns:a16="http://schemas.microsoft.com/office/drawing/2014/main" id="{6A6F02D2-7021-230E-C1BE-13B947824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333" y="2901698"/>
            <a:ext cx="8077200" cy="3812256"/>
          </a:xfrm>
          <a:prstGeom prst="rect">
            <a:avLst/>
          </a:prstGeom>
        </p:spPr>
      </p:pic>
      <p:pic>
        <p:nvPicPr>
          <p:cNvPr id="9" name="Picture 8" descr="A yellow and white checklist with white text&#10;&#10;Description automatically generated">
            <a:extLst>
              <a:ext uri="{FF2B5EF4-FFF2-40B4-BE49-F238E27FC236}">
                <a16:creationId xmlns:a16="http://schemas.microsoft.com/office/drawing/2014/main" id="{A8B74F89-B31C-F956-409D-4EB5BF033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67" y="95776"/>
            <a:ext cx="5704733" cy="3621130"/>
          </a:xfrm>
          <a:prstGeom prst="rect">
            <a:avLst/>
          </a:prstGeom>
        </p:spPr>
      </p:pic>
    </p:spTree>
    <p:extLst>
      <p:ext uri="{BB962C8B-B14F-4D97-AF65-F5344CB8AC3E}">
        <p14:creationId xmlns:p14="http://schemas.microsoft.com/office/powerpoint/2010/main" val="187490257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xit" presetSubtype="32" fill="hold" nodeType="withEffect">
                                  <p:stCondLst>
                                    <p:cond delay="0"/>
                                  </p:stCondLst>
                                  <p:childTnLst>
                                    <p:animEffect transition="out" filter="circle(out)">
                                      <p:cBhvr>
                                        <p:cTn id="14" dur="2000"/>
                                        <p:tgtEl>
                                          <p:spTgt spid="9"/>
                                        </p:tgtEl>
                                      </p:cBhvr>
                                    </p:animEffect>
                                    <p:set>
                                      <p:cBhvr>
                                        <p:cTn id="15" dur="1" fill="hold">
                                          <p:stCondLst>
                                            <p:cond delay="19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27694</TotalTime>
  <Words>1438</Words>
  <Application>Microsoft Macintosh PowerPoint</Application>
  <PresentationFormat>On-screen Show (4:3)</PresentationFormat>
  <Paragraphs>233</Paragraphs>
  <Slides>42</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Arial Black</vt:lpstr>
      <vt:lpstr>Calibri</vt:lpstr>
      <vt:lpstr>Century Gothic</vt:lpstr>
      <vt:lpstr>Chalkboard</vt:lpstr>
      <vt:lpstr>Comic Sans MS</vt:lpstr>
      <vt:lpstr>Tahoma</vt:lpstr>
      <vt:lpstr>Times New Roman</vt:lpstr>
      <vt:lpstr>Wingdings</vt:lpstr>
      <vt:lpstr>Beam</vt:lpstr>
      <vt:lpstr>PowerPoint Presentation</vt:lpstr>
      <vt:lpstr>Flashback Friday</vt:lpstr>
      <vt:lpstr>Resources  to Share</vt:lpstr>
      <vt:lpstr>PowerPoint Presentation</vt:lpstr>
      <vt:lpstr>PowerPoint Presentation</vt:lpstr>
      <vt:lpstr>PowerPoint Presentation</vt:lpstr>
      <vt:lpstr>Sample Arizona resources:</vt:lpstr>
      <vt:lpstr>PowerPoint Presentation</vt:lpstr>
      <vt:lpstr>Sample Arizona AASA resources:</vt:lpstr>
      <vt:lpstr>Planning to provide each student with an equal opportunity to learn…</vt:lpstr>
      <vt:lpstr>Unpacked standards clarify:</vt:lpstr>
      <vt:lpstr>The Project Momentum Gears Driving Questions  </vt:lpstr>
      <vt:lpstr>Motor Mouth</vt:lpstr>
      <vt:lpstr>PowerPoint Presentation</vt:lpstr>
      <vt:lpstr>PowerPoint Presentation</vt:lpstr>
      <vt:lpstr>PowerPoint Presentation</vt:lpstr>
      <vt:lpstr>Searching for Opportunities  with  Learning  Intentions  and  Success  Criteria</vt:lpstr>
      <vt:lpstr>Visible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Sample  Arizona resources:</vt:lpstr>
      <vt:lpstr>Planning to provide each student with an equal opportunity to learn…</vt:lpstr>
      <vt:lpstr>The Project Momentum Gears Driving Questions  </vt:lpstr>
      <vt:lpstr>Sample Arizona AASA resources:</vt:lpstr>
      <vt:lpstr>PowerPoint Presentation</vt:lpstr>
      <vt:lpstr>PowerPoint Presentation</vt:lpstr>
      <vt:lpstr>PowerPoint Presentation</vt:lpstr>
      <vt:lpstr>PowerPoint Presentation</vt:lpstr>
      <vt:lpstr>Effective  feedback</vt:lpstr>
      <vt:lpstr>Data-driven Small Group</vt:lpstr>
      <vt:lpstr>Learning By Doing       When you realize that people learn naturally from the life they experience every day, it won’t surprise you that the brain is set up to learn better with active, hands-on endeavors. Many students request less bookwork and more hands-on activities. Students are more willing to do bookwork if there is a project or activity as part of the lesson. Building models and displays, fieldtrips and fieldwork, hands-on experiments, and craft activities are all strategies that help students learn.</vt:lpstr>
      <vt:lpstr>PowerPoint Presentation</vt:lpstr>
      <vt:lpstr>Walk the ‘Steps’ to Problem Solve</vt:lpstr>
      <vt:lpstr>Fan the Cards</vt:lpstr>
    </vt:vector>
  </TitlesOfParts>
  <Company>Child Reach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Instructional Strategies that Produce  Positive Results for EACH Student</dc:title>
  <dc:creator>Daniel Mulligan</dc:creator>
  <cp:lastModifiedBy>Daniel Mulligan</cp:lastModifiedBy>
  <cp:revision>1129</cp:revision>
  <cp:lastPrinted>2010-10-02T11:54:57Z</cp:lastPrinted>
  <dcterms:created xsi:type="dcterms:W3CDTF">2007-05-21T17:38:15Z</dcterms:created>
  <dcterms:modified xsi:type="dcterms:W3CDTF">2024-01-25T04:31:19Z</dcterms:modified>
</cp:coreProperties>
</file>