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037" r:id="rId2"/>
    <p:sldId id="1181" r:id="rId3"/>
    <p:sldId id="1127" r:id="rId4"/>
    <p:sldId id="1129" r:id="rId5"/>
    <p:sldId id="1069" r:id="rId6"/>
    <p:sldId id="1182" r:id="rId7"/>
    <p:sldId id="1183" r:id="rId8"/>
    <p:sldId id="1184" r:id="rId9"/>
    <p:sldId id="1165" r:id="rId10"/>
    <p:sldId id="1166" r:id="rId11"/>
    <p:sldId id="1167" r:id="rId12"/>
    <p:sldId id="1148" r:id="rId13"/>
    <p:sldId id="1187" r:id="rId14"/>
    <p:sldId id="1189" r:id="rId15"/>
    <p:sldId id="1075" r:id="rId16"/>
    <p:sldId id="1076" r:id="rId17"/>
    <p:sldId id="1111" r:id="rId18"/>
    <p:sldId id="1191" r:id="rId19"/>
    <p:sldId id="1190" r:id="rId20"/>
    <p:sldId id="1139" r:id="rId21"/>
    <p:sldId id="1195" r:id="rId22"/>
    <p:sldId id="1192" r:id="rId23"/>
    <p:sldId id="1196" r:id="rId24"/>
    <p:sldId id="1193" r:id="rId25"/>
    <p:sldId id="1194" r:id="rId26"/>
    <p:sldId id="1108" r:id="rId27"/>
    <p:sldId id="1109" r:id="rId28"/>
    <p:sldId id="109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5C6F5-0166-41CD-BC1E-E00E91D2DA69}">
          <p14:sldIdLst>
            <p14:sldId id="1037"/>
            <p14:sldId id="1181"/>
            <p14:sldId id="1127"/>
            <p14:sldId id="1129"/>
            <p14:sldId id="1069"/>
            <p14:sldId id="1182"/>
            <p14:sldId id="1183"/>
            <p14:sldId id="1184"/>
            <p14:sldId id="1165"/>
            <p14:sldId id="1166"/>
            <p14:sldId id="1167"/>
            <p14:sldId id="1148"/>
            <p14:sldId id="1187"/>
            <p14:sldId id="1189"/>
            <p14:sldId id="1075"/>
            <p14:sldId id="1076"/>
            <p14:sldId id="1111"/>
            <p14:sldId id="1191"/>
            <p14:sldId id="1190"/>
            <p14:sldId id="1139"/>
            <p14:sldId id="1195"/>
            <p14:sldId id="1192"/>
            <p14:sldId id="1196"/>
            <p14:sldId id="1193"/>
            <p14:sldId id="1194"/>
            <p14:sldId id="1108"/>
            <p14:sldId id="1109"/>
            <p14:sldId id="1094"/>
          </p14:sldIdLst>
        </p14:section>
        <p14:section name="Untitled Section" id="{D2375C96-FFAB-4F46-8CEA-78FF8EDBE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6FF66"/>
    <a:srgbClr val="FFFF66"/>
    <a:srgbClr val="66FFFF"/>
    <a:srgbClr val="00FF00"/>
    <a:srgbClr val="CCFFFF"/>
    <a:srgbClr val="CCFFCC"/>
    <a:srgbClr val="4F81BD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3439" autoAdjust="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B3C25C-C712-4CEA-B5AA-5B403D029C6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933D2E-9AEF-41C4-8FB9-99FC6550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3D2E-9AEF-41C4-8FB9-99FC6550E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D3F36-26B4-4345-AE61-6CF0EE868C01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78116-201F-48C6-8B89-953098899D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C78968-BC7E-484F-ADFF-EFAE7B16CF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574EC-D153-4D95-AD75-6AACF26713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3D2E-9AEF-41C4-8FB9-99FC6550E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3D2E-9AEF-41C4-8FB9-99FC6550E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3D2E-9AEF-41C4-8FB9-99FC6550E2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3D2E6-C4DE-43BD-8179-28E84062F263}" type="slidenum">
              <a:rPr lang="en-US"/>
              <a:pPr/>
              <a:t>28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558-79DD-432D-9D79-D1C26865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0316-D0EB-4A26-8624-A5BFE62AA58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D86-4461-43C5-AA8C-CB1681F403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60019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" y="4795661"/>
            <a:ext cx="9101137" cy="1752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Prepared Especially for the Collaborative Learning Team of </a:t>
            </a:r>
          </a:p>
          <a:p>
            <a:r>
              <a:rPr lang="en-US" sz="2200" b="1" dirty="0">
                <a:solidFill>
                  <a:srgbClr val="66FFFF"/>
                </a:solidFill>
                <a:latin typeface="Comic Sans MS" panose="030F0702030302020204" pitchFamily="66" charset="0"/>
              </a:rPr>
              <a:t>VETERANS MIDDLE SCHOOL</a:t>
            </a:r>
          </a:p>
          <a:p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by Dan Mulligan, flexiblecreativity.com</a:t>
            </a:r>
          </a:p>
          <a:p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Fall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444"/>
            <a:ext cx="91011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>
                <a:solidFill>
                  <a:srgbClr val="FFC000"/>
                </a:solidFill>
              </a:rPr>
              <a:t>The Art and Science of Teaching</a:t>
            </a:r>
          </a:p>
          <a:p>
            <a:pPr algn="ctr"/>
            <a:r>
              <a:rPr lang="en-US" sz="2800" b="1" cap="small" dirty="0">
                <a:solidFill>
                  <a:srgbClr val="FFFF00"/>
                </a:solidFill>
              </a:rPr>
              <a:t> </a:t>
            </a:r>
            <a:r>
              <a:rPr lang="en-US" sz="2300" b="1" cap="small" dirty="0">
                <a:solidFill>
                  <a:srgbClr val="FFFF66"/>
                </a:solidFill>
              </a:rPr>
              <a:t>Shelf-Ready Strategies to Elevate Engagement  and Deepen Understanding</a:t>
            </a:r>
          </a:p>
          <a:p>
            <a:pPr algn="ctr"/>
            <a:endParaRPr lang="en-US" sz="2800" i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68" y="4046436"/>
            <a:ext cx="777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without PURPOSE is only TRIVIA.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1622"/>
            <a:ext cx="5562600" cy="2619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76400"/>
            <a:ext cx="67056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00" y="0"/>
            <a:ext cx="867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Unpack, with students, the </a:t>
            </a:r>
          </a:p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objective embedded 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 the ‘I can’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4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009010" y="5498114"/>
            <a:ext cx="5164937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1" cap="small" dirty="0">
                <a:solidFill>
                  <a:srgbClr val="FFFF00"/>
                </a:solidFill>
              </a:rPr>
              <a:t>Setting the Objective</a:t>
            </a:r>
          </a:p>
          <a:p>
            <a:pPr algn="ctr"/>
            <a:r>
              <a:rPr lang="en-US" sz="1800" b="1" cap="small" dirty="0">
                <a:solidFill>
                  <a:srgbClr val="FFFF00"/>
                </a:solidFill>
              </a:rPr>
              <a:t>(and checking along the way)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" y="-6563"/>
            <a:ext cx="2500440" cy="3329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84" y="1628329"/>
            <a:ext cx="2702473" cy="3866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983" y="3657601"/>
            <a:ext cx="2485017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157984" y="171154"/>
            <a:ext cx="2319535" cy="12004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 b="1" cap="small" dirty="0">
                <a:solidFill>
                  <a:srgbClr val="FFFF00"/>
                </a:solidFill>
              </a:rPr>
              <a:t>Anchor</a:t>
            </a:r>
          </a:p>
          <a:p>
            <a:pPr algn="ctr"/>
            <a:r>
              <a:rPr lang="en-US" sz="3200" b="1" cap="small" dirty="0">
                <a:solidFill>
                  <a:srgbClr val="FFFF00"/>
                </a:solidFill>
              </a:rPr>
              <a:t>Charts</a:t>
            </a:r>
          </a:p>
          <a:p>
            <a:pPr algn="ctr"/>
            <a:r>
              <a:rPr lang="en-US" sz="2800" b="1" cap="small" dirty="0">
                <a:solidFill>
                  <a:schemeClr val="tx1"/>
                </a:solidFill>
              </a:rPr>
              <a:t>Canva.com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54" y="0"/>
            <a:ext cx="24252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7" y="3653487"/>
            <a:ext cx="2475643" cy="3204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8020" y="109457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481" y="1556406"/>
            <a:ext cx="3459506" cy="4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5486400" y="3276600"/>
            <a:ext cx="914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79" name="AutoShape 3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485380" name="Line 4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2" name="Line 6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4" name="Line 8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1219200" y="6019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50 POINTS		50 POINTS		50 POINTS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2667000" y="4038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CC00"/>
                </a:solidFill>
                <a:latin typeface="Times New Roman" pitchFamily="18" charset="0"/>
              </a:rPr>
              <a:t>100 POINTS		100 POINTS	</a:t>
            </a:r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3886200" y="213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Times New Roman" pitchFamily="18" charset="0"/>
              </a:rPr>
              <a:t>200 POINTS</a:t>
            </a:r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101881" y="125341"/>
            <a:ext cx="2557431" cy="218521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400" dirty="0">
              <a:solidFill>
                <a:srgbClr val="000066"/>
              </a:solidFill>
            </a:endParaRPr>
          </a:p>
          <a:p>
            <a:pPr algn="ctr"/>
            <a:r>
              <a:rPr lang="en-US" sz="2800" b="1" dirty="0">
                <a:solidFill>
                  <a:srgbClr val="660066"/>
                </a:solidFill>
              </a:rPr>
              <a:t>What do I want</a:t>
            </a:r>
          </a:p>
          <a:p>
            <a:pPr algn="ctr"/>
            <a:r>
              <a:rPr lang="en-US" sz="2800" b="1" dirty="0">
                <a:solidFill>
                  <a:srgbClr val="660066"/>
                </a:solidFill>
              </a:rPr>
              <a:t>my students </a:t>
            </a:r>
          </a:p>
          <a:p>
            <a:pPr algn="ctr"/>
            <a:r>
              <a:rPr lang="en-US" sz="2800" b="1" dirty="0">
                <a:solidFill>
                  <a:srgbClr val="660066"/>
                </a:solidFill>
              </a:rPr>
              <a:t>to do?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(student actions)</a:t>
            </a:r>
          </a:p>
          <a:p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3882312" y="4447427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1" name="Text Box 15"/>
          <p:cNvSpPr txBox="1">
            <a:spLocks noChangeArrowheads="1"/>
          </p:cNvSpPr>
          <p:nvPr/>
        </p:nvSpPr>
        <p:spPr bwMode="auto">
          <a:xfrm>
            <a:off x="2667000" y="2613460"/>
            <a:ext cx="2262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Collaborate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2" name="Text Box 16"/>
          <p:cNvSpPr txBox="1">
            <a:spLocks noChangeArrowheads="1"/>
          </p:cNvSpPr>
          <p:nvPr/>
        </p:nvSpPr>
        <p:spPr bwMode="auto">
          <a:xfrm>
            <a:off x="3815877" y="236869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Cite Evidence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3" name="Text Box 17"/>
          <p:cNvSpPr txBox="1">
            <a:spLocks noChangeArrowheads="1"/>
          </p:cNvSpPr>
          <p:nvPr/>
        </p:nvSpPr>
        <p:spPr bwMode="auto">
          <a:xfrm>
            <a:off x="4929850" y="2633567"/>
            <a:ext cx="2156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Think Critically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394" name="Text Box 18"/>
          <p:cNvSpPr txBox="1">
            <a:spLocks noChangeArrowheads="1"/>
          </p:cNvSpPr>
          <p:nvPr/>
        </p:nvSpPr>
        <p:spPr bwMode="auto">
          <a:xfrm>
            <a:off x="6045994" y="441960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395" name="Text Box 19"/>
          <p:cNvSpPr txBox="1">
            <a:spLocks noChangeArrowheads="1"/>
          </p:cNvSpPr>
          <p:nvPr/>
        </p:nvSpPr>
        <p:spPr bwMode="auto">
          <a:xfrm>
            <a:off x="1568544" y="4424785"/>
            <a:ext cx="21224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Understand Objective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Image result for volum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rectangle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2" t="4948" r="22161" b="10927"/>
          <a:stretch/>
        </p:blipFill>
        <p:spPr>
          <a:xfrm>
            <a:off x="4280398" y="1107569"/>
            <a:ext cx="1052158" cy="993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42" y="3018267"/>
            <a:ext cx="1922858" cy="1100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09" y="3063365"/>
            <a:ext cx="1430990" cy="101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5219871"/>
            <a:ext cx="1083434" cy="92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305" y="4877051"/>
            <a:ext cx="1525089" cy="114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801" y="4909091"/>
            <a:ext cx="2124034" cy="1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0" grpId="0"/>
      <p:bldP spid="485391" grpId="0"/>
      <p:bldP spid="485392" grpId="0"/>
      <p:bldP spid="485393" grpId="0"/>
      <p:bldP spid="485394" grpId="0"/>
      <p:bldP spid="4853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74638"/>
            <a:ext cx="8839200" cy="65094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Helping Students Develop Understanding</a:t>
            </a:r>
          </a:p>
          <a:p>
            <a:pPr algn="ctr"/>
            <a:r>
              <a:rPr lang="en-US" sz="35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(aka…STOP TELLING THEM!!!)</a:t>
            </a:r>
          </a:p>
          <a:p>
            <a:pPr algn="ctr"/>
            <a:r>
              <a:rPr lang="en-US" sz="3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(Let THEM figure it out…with scaffolding)</a:t>
            </a:r>
            <a:endParaRPr lang="en-US" sz="3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4790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4684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7543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4802"/>
            <a:ext cx="2341122" cy="2853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222" y="4041088"/>
            <a:ext cx="2347778" cy="286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8870827" cy="75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437" y="1575682"/>
            <a:ext cx="5221951" cy="23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is the message in this image?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1175" y="1694528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05000"/>
            <a:ext cx="7696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6933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Highlight the Main Idea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849"/>
            <a:ext cx="8229600" cy="1779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b="1" dirty="0">
                <a:solidFill>
                  <a:srgbClr val="FFCCFF"/>
                </a:solidFill>
              </a:rPr>
              <a:t>G</a:t>
            </a:r>
            <a:r>
              <a:rPr lang="en-US" sz="6000" b="1" dirty="0"/>
              <a:t>o</a:t>
            </a:r>
            <a:r>
              <a:rPr lang="en-US" sz="6000" b="1" dirty="0">
                <a:solidFill>
                  <a:srgbClr val="99FF66"/>
                </a:solidFill>
              </a:rPr>
              <a:t>o</a:t>
            </a:r>
            <a:r>
              <a:rPr lang="en-US" sz="6000" b="1" dirty="0">
                <a:solidFill>
                  <a:srgbClr val="FFFF00"/>
                </a:solidFill>
              </a:rPr>
              <a:t>d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chemeClr val="hlink"/>
                </a:solidFill>
              </a:rPr>
              <a:t>I</a:t>
            </a:r>
            <a:r>
              <a:rPr lang="en-US" sz="6000" b="1" dirty="0">
                <a:solidFill>
                  <a:srgbClr val="66FFFF"/>
                </a:solidFill>
              </a:rPr>
              <a:t>n</a:t>
            </a:r>
            <a:r>
              <a:rPr lang="en-US" sz="6000" b="1" dirty="0">
                <a:solidFill>
                  <a:srgbClr val="FFCCFF"/>
                </a:solidFill>
              </a:rPr>
              <a:t>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6000" b="1" dirty="0">
                <a:solidFill>
                  <a:srgbClr val="66CCFF"/>
                </a:solidFill>
              </a:rPr>
              <a:t>r</a:t>
            </a:r>
            <a:r>
              <a:rPr lang="en-US" sz="6000" b="1" dirty="0">
                <a:solidFill>
                  <a:srgbClr val="FF66CC"/>
                </a:solidFill>
              </a:rPr>
              <a:t>u</a:t>
            </a:r>
            <a:r>
              <a:rPr lang="en-US" sz="6000" b="1" dirty="0">
                <a:solidFill>
                  <a:srgbClr val="00CC00"/>
                </a:solidFill>
              </a:rPr>
              <a:t>c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6000" b="1" dirty="0">
                <a:solidFill>
                  <a:schemeClr val="hlink"/>
                </a:solidFill>
              </a:rPr>
              <a:t>i</a:t>
            </a:r>
            <a:r>
              <a:rPr lang="en-US" sz="6000" b="1" dirty="0">
                <a:solidFill>
                  <a:srgbClr val="66CCFF"/>
                </a:solidFill>
              </a:rPr>
              <a:t>o</a:t>
            </a:r>
            <a:r>
              <a:rPr lang="en-US" sz="6000" b="1" dirty="0">
                <a:solidFill>
                  <a:srgbClr val="FF99FF"/>
                </a:solidFill>
              </a:rPr>
              <a:t>n</a:t>
            </a:r>
            <a:br>
              <a:rPr lang="en-US" sz="4800" dirty="0"/>
            </a:br>
            <a:r>
              <a:rPr lang="en-US" sz="3200" dirty="0">
                <a:solidFill>
                  <a:schemeClr val="bg1"/>
                </a:solidFill>
              </a:rPr>
              <a:t>(Keep it Simple…Keep it Real)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991600" cy="4572000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“We can, whenever and wherever we choose,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successfully teach all children whose schooling is of interest to us</a:t>
            </a:r>
            <a:r>
              <a:rPr lang="en-US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We already know more than we need to do that. Whether or not we do it must finally depend on how we feel about the fact that we haven’t so far.”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r" eaLnBrk="1" hangingPunct="1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~Ron Edmonds</a:t>
            </a:r>
          </a:p>
        </p:txBody>
      </p:sp>
      <p:pic>
        <p:nvPicPr>
          <p:cNvPr id="4100" name="Picture 4" descr="j0289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3200" y="0"/>
            <a:ext cx="1320800" cy="1981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5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Table of Contents and a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Glossary at the end of each Unit</a:t>
            </a:r>
          </a:p>
        </p:txBody>
      </p:sp>
      <p:pic>
        <p:nvPicPr>
          <p:cNvPr id="3" name="Picture 2" descr="bar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3093720"/>
            <a:ext cx="3886199" cy="14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1" y="1600200"/>
            <a:ext cx="4573963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70" y="-3142"/>
            <a:ext cx="53527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70" y="-37707"/>
            <a:ext cx="547503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916" y="1066800"/>
            <a:ext cx="3352800" cy="501675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Opportunity to learn (OTL</a:t>
            </a:r>
            <a:r>
              <a:rPr lang="en-US" dirty="0">
                <a:latin typeface="Comic Sans MS" panose="030F0702030302020204" pitchFamily="66" charset="0"/>
              </a:rPr>
              <a:t>) has the strongest relationship with student achievement of all school-level factors. It may seem like common sense, but data shows that success in mastery learning is directly related to “</a:t>
            </a:r>
            <a:r>
              <a:rPr lang="en-US" b="1" dirty="0">
                <a:latin typeface="Comic Sans MS" panose="030F0702030302020204" pitchFamily="66" charset="0"/>
              </a:rPr>
              <a:t>whether or not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students have had an opportunity to study a particular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topic or learn how to solve a particular type of problem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presented by the test.” 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 err="1">
                <a:latin typeface="Comic Sans MS" panose="030F0702030302020204" pitchFamily="66" charset="0"/>
              </a:rPr>
              <a:t>Husen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Essential Skills – </a:t>
            </a:r>
            <a:r>
              <a:rPr lang="en-US" sz="4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do Students need to be able ‘to do’?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94" y="1168400"/>
            <a:ext cx="4513277" cy="568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64" y="1168400"/>
            <a:ext cx="4500945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0"/>
            <a:ext cx="530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362186"/>
            <a:ext cx="427069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4203956" cy="30551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Essential Skills – </a:t>
            </a:r>
            <a:r>
              <a:rPr lang="en-US" sz="4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do Students need to be able ‘to do’?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1" y="4611231"/>
            <a:ext cx="4575493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FF"/>
                </a:solidFill>
                <a:latin typeface="Comic Sans MS" panose="030F0702030302020204" pitchFamily="66" charset="0"/>
              </a:rPr>
              <a:t>Directions:</a:t>
            </a:r>
          </a:p>
          <a:p>
            <a:r>
              <a:rPr lang="en-US" sz="2800" dirty="0">
                <a:solidFill>
                  <a:srgbClr val="66FFFF"/>
                </a:solidFill>
                <a:latin typeface="Comic Sans MS" panose="030F0702030302020204" pitchFamily="66" charset="0"/>
              </a:rPr>
              <a:t>When you give a clue, begin with “This is when you guide your students to …”</a:t>
            </a:r>
          </a:p>
        </p:txBody>
      </p:sp>
    </p:spTree>
    <p:extLst>
      <p:ext uri="{BB962C8B-B14F-4D97-AF65-F5344CB8AC3E}">
        <p14:creationId xmlns:p14="http://schemas.microsoft.com/office/powerpoint/2010/main" val="42504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83058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Unpacking the 2016 Math SOL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14400"/>
            <a:ext cx="4114800" cy="5284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4050029" cy="526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363" y="6275577"/>
            <a:ext cx="233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17 - 18</a:t>
            </a:r>
          </a:p>
        </p:txBody>
      </p:sp>
    </p:spTree>
    <p:extLst>
      <p:ext uri="{BB962C8B-B14F-4D97-AF65-F5344CB8AC3E}">
        <p14:creationId xmlns:p14="http://schemas.microsoft.com/office/powerpoint/2010/main" val="9591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5257800" cy="6682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7630"/>
            <a:ext cx="5277304" cy="6670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7630"/>
            <a:ext cx="5257800" cy="6670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6" y="76200"/>
            <a:ext cx="5251174" cy="66822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061" y="918210"/>
            <a:ext cx="3200400" cy="502158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00FF00"/>
                </a:solidFill>
              </a:rPr>
              <a:t>DOK </a:t>
            </a:r>
            <a:br>
              <a:rPr lang="en-US" dirty="0">
                <a:solidFill>
                  <a:srgbClr val="00FF00"/>
                </a:solidFill>
              </a:rPr>
            </a:br>
            <a:r>
              <a:rPr lang="en-US" dirty="0">
                <a:solidFill>
                  <a:srgbClr val="00FF00"/>
                </a:solidFill>
              </a:rPr>
              <a:t>Question Stems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" y="0"/>
            <a:ext cx="6093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teamwo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" t="8293" r="4903" b="7452"/>
          <a:stretch>
            <a:fillRect/>
          </a:stretch>
        </p:blipFill>
        <p:spPr bwMode="auto">
          <a:xfrm>
            <a:off x="2057400" y="228600"/>
            <a:ext cx="5562600" cy="4040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495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Thank you for all you do,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for all the children!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~Dan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Shelf-Ready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Editable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Resources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Available for YOUR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4154658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Goal: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 can apply  strategies to increase student engagement and passion for Learning.</a:t>
            </a:r>
          </a:p>
          <a:p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 can explain how to use each strategy effectively.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933135"/>
            <a:ext cx="4479388" cy="45858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Essential Vocabulary: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Understanding      Check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Environment          Create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Extend                  Apply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Scaffold               Equity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Archive	            Rigor</a:t>
            </a:r>
          </a:p>
        </p:txBody>
      </p:sp>
    </p:spTree>
    <p:extLst>
      <p:ext uri="{BB962C8B-B14F-4D97-AF65-F5344CB8AC3E}">
        <p14:creationId xmlns:p14="http://schemas.microsoft.com/office/powerpoint/2010/main" val="6570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6626"/>
            <a:ext cx="5122766" cy="65170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26663"/>
            <a:ext cx="4038600" cy="6477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Assessment</a:t>
            </a:r>
            <a:b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  <a:t>There are two reasons why we assess:</a:t>
            </a:r>
            <a:b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</a:br>
            <a:b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  <a:t>~to inform instructional decisions</a:t>
            </a:r>
            <a:b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</a:br>
            <a:b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CCFFFF"/>
                </a:solidFill>
                <a:latin typeface="Comic Sans MS" panose="030F0702030302020204" pitchFamily="66" charset="0"/>
              </a:rPr>
              <a:t>~to encourage students to try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92537"/>
            <a:ext cx="5105400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the section ‘What I think’ of your Think Pad: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Record one or your most effective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Why do you think it is 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Enjoy thinking…</a:t>
            </a:r>
          </a:p>
        </p:txBody>
      </p:sp>
    </p:spTree>
    <p:extLst>
      <p:ext uri="{BB962C8B-B14F-4D97-AF65-F5344CB8AC3E}">
        <p14:creationId xmlns:p14="http://schemas.microsoft.com/office/powerpoint/2010/main" val="42593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66FFFF"/>
                </a:solidFill>
                <a:latin typeface="Comic Sans MS" pitchFamily="66" charset="0"/>
              </a:rPr>
              <a:t>4 – second partner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chemeClr val="bg1"/>
                </a:solidFill>
                <a:latin typeface="Comic Sans MS" pitchFamily="66" charset="0"/>
              </a:rPr>
              <a:t>(Networking)</a:t>
            </a:r>
          </a:p>
        </p:txBody>
      </p:sp>
      <p:pic>
        <p:nvPicPr>
          <p:cNvPr id="20483" name="Picture 2" descr="C:\Users\Dan\Pictures\Microsoft Clip Organizer\j04396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072361"/>
            <a:ext cx="4473399" cy="24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Dan\Pictures\Microsoft Clip Organizer\j04363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8" y="21246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Dan\Pictures\Microsoft Clip Organizer\j043636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746" y="14207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689795"/>
            <a:ext cx="86868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Please bring a completed copy of the Think Pad and a writing tool.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Find a friend in the room.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Share strategies with your partner and record their idea on your Think Pad.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PLEASE STAY with YOUR BEST FRIEND.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86400" y="1981200"/>
            <a:ext cx="3200400" cy="36576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59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Every Student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0" y="1295400"/>
            <a:ext cx="91440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3500" b="1" cap="small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Environment </a:t>
            </a:r>
          </a:p>
          <a:p>
            <a:pPr>
              <a:lnSpc>
                <a:spcPct val="200000"/>
              </a:lnSpc>
            </a:pPr>
            <a:r>
              <a:rPr lang="en-US" sz="3500" b="1" cap="small" dirty="0">
                <a:solidFill>
                  <a:srgbClr val="FFCCFF"/>
                </a:solidFill>
                <a:latin typeface="Comic Sans MS" panose="030F0702030302020204" pitchFamily="66" charset="0"/>
              </a:rPr>
              <a:t>The Curriculum</a:t>
            </a:r>
          </a:p>
          <a:p>
            <a:pPr>
              <a:lnSpc>
                <a:spcPct val="200000"/>
              </a:lnSpc>
            </a:pPr>
            <a:r>
              <a:rPr lang="en-US" sz="3500" b="1" cap="small" dirty="0">
                <a:solidFill>
                  <a:srgbClr val="66FFFF"/>
                </a:solidFill>
                <a:latin typeface="Comic Sans MS" panose="030F0702030302020204" pitchFamily="66" charset="0"/>
              </a:rPr>
              <a:t>Assessments</a:t>
            </a:r>
          </a:p>
          <a:p>
            <a:pPr>
              <a:lnSpc>
                <a:spcPct val="200000"/>
              </a:lnSpc>
            </a:pPr>
            <a:r>
              <a:rPr lang="en-US" sz="3500" b="1" cap="small" dirty="0">
                <a:solidFill>
                  <a:srgbClr val="FFC000"/>
                </a:solidFill>
                <a:latin typeface="Comic Sans MS" panose="030F0702030302020204" pitchFamily="66" charset="0"/>
              </a:rPr>
              <a:t>Instruction</a:t>
            </a:r>
          </a:p>
          <a:p>
            <a:pPr>
              <a:lnSpc>
                <a:spcPct val="200000"/>
              </a:lnSpc>
            </a:pPr>
            <a:r>
              <a:rPr lang="en-US" sz="3500" b="1" cap="small" dirty="0">
                <a:solidFill>
                  <a:srgbClr val="00FF00"/>
                </a:solidFill>
                <a:latin typeface="Comic Sans MS" panose="030F0702030302020204" pitchFamily="66" charset="0"/>
              </a:rPr>
              <a:t>Classroom Management </a:t>
            </a:r>
            <a:endParaRPr lang="en-US" sz="35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2895600" cy="3382840"/>
          </a:xfrm>
          <a:prstGeom prst="rect">
            <a:avLst/>
          </a:prstGeom>
        </p:spPr>
      </p:pic>
      <p:sp>
        <p:nvSpPr>
          <p:cNvPr id="6" name="Arrow: Left 5"/>
          <p:cNvSpPr/>
          <p:nvPr/>
        </p:nvSpPr>
        <p:spPr bwMode="auto">
          <a:xfrm>
            <a:off x="3733800" y="2743200"/>
            <a:ext cx="609600" cy="457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Left 6"/>
          <p:cNvSpPr/>
          <p:nvPr/>
        </p:nvSpPr>
        <p:spPr bwMode="auto">
          <a:xfrm>
            <a:off x="3733800" y="3848100"/>
            <a:ext cx="609600" cy="457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Left 7"/>
          <p:cNvSpPr/>
          <p:nvPr/>
        </p:nvSpPr>
        <p:spPr bwMode="auto">
          <a:xfrm>
            <a:off x="3733800" y="4800600"/>
            <a:ext cx="609600" cy="457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95066" y="111067"/>
            <a:ext cx="3043076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</a:t>
            </a: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Flowchart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C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54437"/>
            <a:ext cx="55626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Clear Objective I can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/ 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Vocabulary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referenced by teacher/students throughout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66669"/>
            <a:ext cx="563880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Creating an Environment for Learning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Provides students with context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Allows teacher/students to build/check for background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6096000" cy="16619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Helping Students Develop  Understanding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This is the teaching/learning/discovering phase. Multiple checks for understanding along the way. Modeling, Guided Practice, Independent Practice</a:t>
            </a:r>
            <a:r>
              <a:rPr lang="mr-IN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Active student engagement</a:t>
            </a:r>
            <a:r>
              <a:rPr lang="mr-IN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56388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Helping Students Extend &amp; Apply Knowledge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Student reflection &amp; doing something with what they learned.</a:t>
            </a:r>
          </a:p>
        </p:txBody>
      </p:sp>
      <p:sp>
        <p:nvSpPr>
          <p:cNvPr id="6" name="Arrow: Down 5"/>
          <p:cNvSpPr/>
          <p:nvPr/>
        </p:nvSpPr>
        <p:spPr bwMode="auto">
          <a:xfrm>
            <a:off x="2667000" y="1270100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Down 6"/>
          <p:cNvSpPr/>
          <p:nvPr/>
        </p:nvSpPr>
        <p:spPr bwMode="auto">
          <a:xfrm>
            <a:off x="2656840" y="3104784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Down 7"/>
          <p:cNvSpPr/>
          <p:nvPr/>
        </p:nvSpPr>
        <p:spPr bwMode="auto">
          <a:xfrm>
            <a:off x="2656840" y="5212616"/>
            <a:ext cx="533400" cy="496569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237595"/>
            <a:ext cx="2641922" cy="42473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Integration of:</a:t>
            </a:r>
          </a:p>
          <a:p>
            <a:pPr algn="ctr"/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Constant checks for understanding of each student..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Seize opportunities for student collaboration on second questions!</a:t>
            </a:r>
          </a:p>
          <a:p>
            <a:pPr algn="ctr"/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Capitalize on student engagement and reflection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88392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Creating an </a:t>
            </a:r>
          </a:p>
          <a:p>
            <a:pPr algn="ctr"/>
            <a:r>
              <a:rPr lang="en-US" sz="8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Environment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for Learning</a:t>
            </a:r>
            <a:endParaRPr lang="en-US" sz="8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 cap="small">
                <a:solidFill>
                  <a:srgbClr val="C00000"/>
                </a:solidFill>
              </a:rPr>
              <a:t>Setting the Objective</a:t>
            </a:r>
            <a:endParaRPr lang="en-US" b="1" cap="small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8100" y="28222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589</Words>
  <Application>Microsoft Office PowerPoint</Application>
  <PresentationFormat>On-screen Show (4:3)</PresentationFormat>
  <Paragraphs>121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Mangal</vt:lpstr>
      <vt:lpstr>Times New Roman</vt:lpstr>
      <vt:lpstr>ヒラギノ角ゴ Pro W3</vt:lpstr>
      <vt:lpstr>Office Theme</vt:lpstr>
      <vt:lpstr> </vt:lpstr>
      <vt:lpstr>Good Instruction (Keep it Simple…Keep it Real)</vt:lpstr>
      <vt:lpstr>PowerPoint Presentation</vt:lpstr>
      <vt:lpstr>Assessment  There are two reasons why we assess:  ~to inform instructional decisions  ~to encourage students to try</vt:lpstr>
      <vt:lpstr>PowerPoint Presentation</vt:lpstr>
      <vt:lpstr>Teaching Every Student Five Key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What is the message in this image?</vt:lpstr>
      <vt:lpstr>PowerPoint Presentation</vt:lpstr>
      <vt:lpstr>Table of Contents and a  Glossary at the end of each Unit</vt:lpstr>
      <vt:lpstr>PowerPoint Presentation</vt:lpstr>
      <vt:lpstr>Essential Skills – What do Students need to be able ‘to do’?</vt:lpstr>
      <vt:lpstr>PowerPoint Presentation</vt:lpstr>
      <vt:lpstr>Essential Skills – What do Students need to be able ‘to do’?</vt:lpstr>
      <vt:lpstr>Unpacking the 2016 Math SOL</vt:lpstr>
      <vt:lpstr>PowerPoint Presentation</vt:lpstr>
      <vt:lpstr> DOK  Question 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Daniel Mulligan</cp:lastModifiedBy>
  <cp:revision>597</cp:revision>
  <cp:lastPrinted>2012-02-25T21:32:58Z</cp:lastPrinted>
  <dcterms:created xsi:type="dcterms:W3CDTF">2011-12-10T21:14:55Z</dcterms:created>
  <dcterms:modified xsi:type="dcterms:W3CDTF">2017-10-06T15:29:46Z</dcterms:modified>
</cp:coreProperties>
</file>